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351" r:id="rId2"/>
    <p:sldId id="350" r:id="rId3"/>
    <p:sldId id="276" r:id="rId4"/>
    <p:sldId id="356" r:id="rId5"/>
    <p:sldId id="358" r:id="rId6"/>
    <p:sldId id="353" r:id="rId7"/>
    <p:sldId id="359" r:id="rId8"/>
    <p:sldId id="360" r:id="rId9"/>
    <p:sldId id="361" r:id="rId10"/>
    <p:sldId id="362" r:id="rId11"/>
    <p:sldId id="363" r:id="rId12"/>
    <p:sldId id="364" r:id="rId13"/>
    <p:sldId id="352" r:id="rId14"/>
    <p:sldId id="354" r:id="rId15"/>
    <p:sldId id="365" r:id="rId16"/>
    <p:sldId id="355" r:id="rId17"/>
    <p:sldId id="357" r:id="rId18"/>
    <p:sldId id="367" r:id="rId19"/>
    <p:sldId id="368" r:id="rId20"/>
  </p:sldIdLst>
  <p:sldSz cx="9144000" cy="6858000" type="screen4x3"/>
  <p:notesSz cx="6858000" cy="9926638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  <a:srgbClr val="FFFFFF"/>
    <a:srgbClr val="5F5F5F"/>
    <a:srgbClr val="990033"/>
    <a:srgbClr val="969696"/>
    <a:srgbClr val="CC0000"/>
    <a:srgbClr val="9966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 autoAdjust="0"/>
    <p:restoredTop sz="94636" autoAdjust="0"/>
  </p:normalViewPr>
  <p:slideViewPr>
    <p:cSldViewPr>
      <p:cViewPr varScale="1">
        <p:scale>
          <a:sx n="125" d="100"/>
          <a:sy n="125" d="100"/>
        </p:scale>
        <p:origin x="11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SREKFSS01.innra.umsja.is\dfst-MALPrivateISREKHome$\malbik.halldort\TOFLUR\Salt%20og%20snj&#243;r\Borgin%202010-2015\Saltnotkun%20fr&#225;%20197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SREKFSS01.innra.umsja.is\dfst-MALPrivateISREKHome$\malbik.halldort\TOFLUR\Salt%20og%20snj&#243;r\Borgin%202010-2015\Saltnotkun%20fr&#225;%20197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/>
              <a:t>Notkun salts frá 1977</a:t>
            </a:r>
          </a:p>
        </c:rich>
      </c:tx>
      <c:layout/>
      <c:overlay val="0"/>
      <c:spPr>
        <a:solidFill>
          <a:schemeClr val="bg1"/>
        </a:solidFill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'Notkun frá 1977 (2)'!$O$17</c:f>
              <c:strCache>
                <c:ptCount val="1"/>
                <c:pt idx="0">
                  <c:v>Alls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'Notkun frá 1977 (2)'!$P$16:$BA$16</c:f>
              <c:strCache>
                <c:ptCount val="38"/>
                <c:pt idx="0">
                  <c:v>77-78</c:v>
                </c:pt>
                <c:pt idx="1">
                  <c:v>78-79</c:v>
                </c:pt>
                <c:pt idx="2">
                  <c:v>79-80</c:v>
                </c:pt>
                <c:pt idx="3">
                  <c:v>80-81</c:v>
                </c:pt>
                <c:pt idx="4">
                  <c:v>81-82</c:v>
                </c:pt>
                <c:pt idx="5">
                  <c:v>82-83</c:v>
                </c:pt>
                <c:pt idx="6">
                  <c:v>83-84</c:v>
                </c:pt>
                <c:pt idx="7">
                  <c:v>84-85</c:v>
                </c:pt>
                <c:pt idx="8">
                  <c:v>85-86</c:v>
                </c:pt>
                <c:pt idx="9">
                  <c:v>86-87</c:v>
                </c:pt>
                <c:pt idx="10">
                  <c:v>87-88</c:v>
                </c:pt>
                <c:pt idx="11">
                  <c:v>88-89</c:v>
                </c:pt>
                <c:pt idx="12">
                  <c:v>89-90</c:v>
                </c:pt>
                <c:pt idx="13">
                  <c:v>90-91</c:v>
                </c:pt>
                <c:pt idx="14">
                  <c:v>91-92</c:v>
                </c:pt>
                <c:pt idx="15">
                  <c:v>92-93</c:v>
                </c:pt>
                <c:pt idx="16">
                  <c:v>93-94</c:v>
                </c:pt>
                <c:pt idx="17">
                  <c:v>94-95</c:v>
                </c:pt>
                <c:pt idx="18">
                  <c:v>95-96</c:v>
                </c:pt>
                <c:pt idx="19">
                  <c:v>96-97</c:v>
                </c:pt>
                <c:pt idx="20">
                  <c:v>97-98</c:v>
                </c:pt>
                <c:pt idx="21">
                  <c:v>98-99</c:v>
                </c:pt>
                <c:pt idx="22">
                  <c:v>99-00</c:v>
                </c:pt>
                <c:pt idx="23">
                  <c:v>00-01</c:v>
                </c:pt>
                <c:pt idx="24">
                  <c:v>01-02</c:v>
                </c:pt>
                <c:pt idx="25">
                  <c:v>02-03</c:v>
                </c:pt>
                <c:pt idx="26">
                  <c:v>03-04</c:v>
                </c:pt>
                <c:pt idx="27">
                  <c:v>04-05</c:v>
                </c:pt>
                <c:pt idx="28">
                  <c:v>05-06</c:v>
                </c:pt>
                <c:pt idx="29">
                  <c:v>06-07</c:v>
                </c:pt>
                <c:pt idx="30">
                  <c:v>07-08</c:v>
                </c:pt>
                <c:pt idx="31">
                  <c:v>08-09</c:v>
                </c:pt>
                <c:pt idx="32">
                  <c:v>09-10</c:v>
                </c:pt>
                <c:pt idx="33">
                  <c:v>10-11</c:v>
                </c:pt>
                <c:pt idx="34">
                  <c:v>11-12</c:v>
                </c:pt>
                <c:pt idx="35">
                  <c:v>12-13</c:v>
                </c:pt>
                <c:pt idx="36">
                  <c:v>13-14</c:v>
                </c:pt>
                <c:pt idx="37">
                  <c:v>14-15</c:v>
                </c:pt>
              </c:strCache>
            </c:strRef>
          </c:cat>
          <c:val>
            <c:numRef>
              <c:f>'Notkun frá 1977 (2)'!$P$17:$BA$17</c:f>
              <c:numCache>
                <c:formatCode>#,##0</c:formatCode>
                <c:ptCount val="38"/>
                <c:pt idx="0">
                  <c:v>3019</c:v>
                </c:pt>
                <c:pt idx="1">
                  <c:v>2947</c:v>
                </c:pt>
                <c:pt idx="2">
                  <c:v>3885</c:v>
                </c:pt>
                <c:pt idx="3">
                  <c:v>5113</c:v>
                </c:pt>
                <c:pt idx="4">
                  <c:v>4736</c:v>
                </c:pt>
                <c:pt idx="5">
                  <c:v>4891</c:v>
                </c:pt>
                <c:pt idx="6">
                  <c:v>5582</c:v>
                </c:pt>
                <c:pt idx="7">
                  <c:v>3433</c:v>
                </c:pt>
                <c:pt idx="8">
                  <c:v>3394</c:v>
                </c:pt>
                <c:pt idx="9">
                  <c:v>4646</c:v>
                </c:pt>
                <c:pt idx="10">
                  <c:v>4354</c:v>
                </c:pt>
                <c:pt idx="11">
                  <c:v>7315</c:v>
                </c:pt>
                <c:pt idx="12">
                  <c:v>5969</c:v>
                </c:pt>
                <c:pt idx="13">
                  <c:v>4474</c:v>
                </c:pt>
                <c:pt idx="14">
                  <c:v>6055</c:v>
                </c:pt>
                <c:pt idx="15">
                  <c:v>7856</c:v>
                </c:pt>
                <c:pt idx="16">
                  <c:v>8125</c:v>
                </c:pt>
                <c:pt idx="17">
                  <c:v>8370</c:v>
                </c:pt>
                <c:pt idx="18">
                  <c:v>6735</c:v>
                </c:pt>
                <c:pt idx="19">
                  <c:v>8968</c:v>
                </c:pt>
                <c:pt idx="20">
                  <c:v>7451.5</c:v>
                </c:pt>
                <c:pt idx="21">
                  <c:v>9807</c:v>
                </c:pt>
                <c:pt idx="22">
                  <c:v>12086</c:v>
                </c:pt>
                <c:pt idx="23">
                  <c:v>7218</c:v>
                </c:pt>
                <c:pt idx="24">
                  <c:v>9997</c:v>
                </c:pt>
                <c:pt idx="25">
                  <c:v>7779.5</c:v>
                </c:pt>
                <c:pt idx="26">
                  <c:v>9535.5</c:v>
                </c:pt>
                <c:pt idx="27">
                  <c:v>16478.5</c:v>
                </c:pt>
                <c:pt idx="28">
                  <c:v>12279.5</c:v>
                </c:pt>
                <c:pt idx="29">
                  <c:v>12845.5</c:v>
                </c:pt>
                <c:pt idx="30">
                  <c:v>18386</c:v>
                </c:pt>
                <c:pt idx="31">
                  <c:v>9382.5</c:v>
                </c:pt>
                <c:pt idx="32">
                  <c:v>3711</c:v>
                </c:pt>
                <c:pt idx="33">
                  <c:v>8912</c:v>
                </c:pt>
                <c:pt idx="34">
                  <c:v>11601.5</c:v>
                </c:pt>
                <c:pt idx="35">
                  <c:v>6619.5</c:v>
                </c:pt>
                <c:pt idx="36">
                  <c:v>10045.5</c:v>
                </c:pt>
                <c:pt idx="37">
                  <c:v>15274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'Notkun frá 1977 (2)'!$O$18</c:f>
              <c:strCache>
                <c:ptCount val="1"/>
                <c:pt idx="0">
                  <c:v>Rvk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'Notkun frá 1977 (2)'!$P$16:$BA$16</c:f>
              <c:strCache>
                <c:ptCount val="38"/>
                <c:pt idx="0">
                  <c:v>77-78</c:v>
                </c:pt>
                <c:pt idx="1">
                  <c:v>78-79</c:v>
                </c:pt>
                <c:pt idx="2">
                  <c:v>79-80</c:v>
                </c:pt>
                <c:pt idx="3">
                  <c:v>80-81</c:v>
                </c:pt>
                <c:pt idx="4">
                  <c:v>81-82</c:v>
                </c:pt>
                <c:pt idx="5">
                  <c:v>82-83</c:v>
                </c:pt>
                <c:pt idx="6">
                  <c:v>83-84</c:v>
                </c:pt>
                <c:pt idx="7">
                  <c:v>84-85</c:v>
                </c:pt>
                <c:pt idx="8">
                  <c:v>85-86</c:v>
                </c:pt>
                <c:pt idx="9">
                  <c:v>86-87</c:v>
                </c:pt>
                <c:pt idx="10">
                  <c:v>87-88</c:v>
                </c:pt>
                <c:pt idx="11">
                  <c:v>88-89</c:v>
                </c:pt>
                <c:pt idx="12">
                  <c:v>89-90</c:v>
                </c:pt>
                <c:pt idx="13">
                  <c:v>90-91</c:v>
                </c:pt>
                <c:pt idx="14">
                  <c:v>91-92</c:v>
                </c:pt>
                <c:pt idx="15">
                  <c:v>92-93</c:v>
                </c:pt>
                <c:pt idx="16">
                  <c:v>93-94</c:v>
                </c:pt>
                <c:pt idx="17">
                  <c:v>94-95</c:v>
                </c:pt>
                <c:pt idx="18">
                  <c:v>95-96</c:v>
                </c:pt>
                <c:pt idx="19">
                  <c:v>96-97</c:v>
                </c:pt>
                <c:pt idx="20">
                  <c:v>97-98</c:v>
                </c:pt>
                <c:pt idx="21">
                  <c:v>98-99</c:v>
                </c:pt>
                <c:pt idx="22">
                  <c:v>99-00</c:v>
                </c:pt>
                <c:pt idx="23">
                  <c:v>00-01</c:v>
                </c:pt>
                <c:pt idx="24">
                  <c:v>01-02</c:v>
                </c:pt>
                <c:pt idx="25">
                  <c:v>02-03</c:v>
                </c:pt>
                <c:pt idx="26">
                  <c:v>03-04</c:v>
                </c:pt>
                <c:pt idx="27">
                  <c:v>04-05</c:v>
                </c:pt>
                <c:pt idx="28">
                  <c:v>05-06</c:v>
                </c:pt>
                <c:pt idx="29">
                  <c:v>06-07</c:v>
                </c:pt>
                <c:pt idx="30">
                  <c:v>07-08</c:v>
                </c:pt>
                <c:pt idx="31">
                  <c:v>08-09</c:v>
                </c:pt>
                <c:pt idx="32">
                  <c:v>09-10</c:v>
                </c:pt>
                <c:pt idx="33">
                  <c:v>10-11</c:v>
                </c:pt>
                <c:pt idx="34">
                  <c:v>11-12</c:v>
                </c:pt>
                <c:pt idx="35">
                  <c:v>12-13</c:v>
                </c:pt>
                <c:pt idx="36">
                  <c:v>13-14</c:v>
                </c:pt>
                <c:pt idx="37">
                  <c:v>14-15</c:v>
                </c:pt>
              </c:strCache>
            </c:strRef>
          </c:cat>
          <c:val>
            <c:numRef>
              <c:f>'Notkun frá 1977 (2)'!$P$18:$BA$18</c:f>
              <c:numCache>
                <c:formatCode>#,##0</c:formatCode>
                <c:ptCount val="38"/>
                <c:pt idx="0">
                  <c:v>3019</c:v>
                </c:pt>
                <c:pt idx="1">
                  <c:v>2947</c:v>
                </c:pt>
                <c:pt idx="2">
                  <c:v>3546</c:v>
                </c:pt>
                <c:pt idx="3">
                  <c:v>4529</c:v>
                </c:pt>
                <c:pt idx="4">
                  <c:v>4074</c:v>
                </c:pt>
                <c:pt idx="5">
                  <c:v>4369</c:v>
                </c:pt>
                <c:pt idx="6">
                  <c:v>4788</c:v>
                </c:pt>
                <c:pt idx="7">
                  <c:v>2660</c:v>
                </c:pt>
                <c:pt idx="8">
                  <c:v>2612</c:v>
                </c:pt>
                <c:pt idx="9">
                  <c:v>3248</c:v>
                </c:pt>
                <c:pt idx="10">
                  <c:v>2856</c:v>
                </c:pt>
                <c:pt idx="11">
                  <c:v>5303</c:v>
                </c:pt>
                <c:pt idx="12">
                  <c:v>4112</c:v>
                </c:pt>
                <c:pt idx="13">
                  <c:v>3080</c:v>
                </c:pt>
                <c:pt idx="14">
                  <c:v>3423</c:v>
                </c:pt>
                <c:pt idx="15">
                  <c:v>5083</c:v>
                </c:pt>
                <c:pt idx="16">
                  <c:v>5270</c:v>
                </c:pt>
                <c:pt idx="17">
                  <c:v>4943</c:v>
                </c:pt>
                <c:pt idx="18">
                  <c:v>3480</c:v>
                </c:pt>
                <c:pt idx="19">
                  <c:v>4827</c:v>
                </c:pt>
                <c:pt idx="20">
                  <c:v>3836.5</c:v>
                </c:pt>
                <c:pt idx="21">
                  <c:v>4428</c:v>
                </c:pt>
                <c:pt idx="22">
                  <c:v>5857</c:v>
                </c:pt>
                <c:pt idx="23">
                  <c:v>2953</c:v>
                </c:pt>
                <c:pt idx="24">
                  <c:v>4399</c:v>
                </c:pt>
                <c:pt idx="25">
                  <c:v>2924.5</c:v>
                </c:pt>
                <c:pt idx="26">
                  <c:v>3436.5</c:v>
                </c:pt>
                <c:pt idx="27">
                  <c:v>6368.5</c:v>
                </c:pt>
                <c:pt idx="28">
                  <c:v>5162.5</c:v>
                </c:pt>
                <c:pt idx="29">
                  <c:v>5701.5</c:v>
                </c:pt>
                <c:pt idx="30">
                  <c:v>8035</c:v>
                </c:pt>
                <c:pt idx="31">
                  <c:v>5182.5</c:v>
                </c:pt>
                <c:pt idx="32">
                  <c:v>1992</c:v>
                </c:pt>
                <c:pt idx="33">
                  <c:v>5551</c:v>
                </c:pt>
                <c:pt idx="34">
                  <c:v>7947</c:v>
                </c:pt>
                <c:pt idx="35">
                  <c:v>4526</c:v>
                </c:pt>
                <c:pt idx="36">
                  <c:v>6382.5</c:v>
                </c:pt>
                <c:pt idx="37">
                  <c:v>10371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'Notkun frá 1977 (2)'!$O$19</c:f>
              <c:strCache>
                <c:ptCount val="1"/>
                <c:pt idx="0">
                  <c:v>Vg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'Notkun frá 1977 (2)'!$P$16:$BA$16</c:f>
              <c:strCache>
                <c:ptCount val="38"/>
                <c:pt idx="0">
                  <c:v>77-78</c:v>
                </c:pt>
                <c:pt idx="1">
                  <c:v>78-79</c:v>
                </c:pt>
                <c:pt idx="2">
                  <c:v>79-80</c:v>
                </c:pt>
                <c:pt idx="3">
                  <c:v>80-81</c:v>
                </c:pt>
                <c:pt idx="4">
                  <c:v>81-82</c:v>
                </c:pt>
                <c:pt idx="5">
                  <c:v>82-83</c:v>
                </c:pt>
                <c:pt idx="6">
                  <c:v>83-84</c:v>
                </c:pt>
                <c:pt idx="7">
                  <c:v>84-85</c:v>
                </c:pt>
                <c:pt idx="8">
                  <c:v>85-86</c:v>
                </c:pt>
                <c:pt idx="9">
                  <c:v>86-87</c:v>
                </c:pt>
                <c:pt idx="10">
                  <c:v>87-88</c:v>
                </c:pt>
                <c:pt idx="11">
                  <c:v>88-89</c:v>
                </c:pt>
                <c:pt idx="12">
                  <c:v>89-90</c:v>
                </c:pt>
                <c:pt idx="13">
                  <c:v>90-91</c:v>
                </c:pt>
                <c:pt idx="14">
                  <c:v>91-92</c:v>
                </c:pt>
                <c:pt idx="15">
                  <c:v>92-93</c:v>
                </c:pt>
                <c:pt idx="16">
                  <c:v>93-94</c:v>
                </c:pt>
                <c:pt idx="17">
                  <c:v>94-95</c:v>
                </c:pt>
                <c:pt idx="18">
                  <c:v>95-96</c:v>
                </c:pt>
                <c:pt idx="19">
                  <c:v>96-97</c:v>
                </c:pt>
                <c:pt idx="20">
                  <c:v>97-98</c:v>
                </c:pt>
                <c:pt idx="21">
                  <c:v>98-99</c:v>
                </c:pt>
                <c:pt idx="22">
                  <c:v>99-00</c:v>
                </c:pt>
                <c:pt idx="23">
                  <c:v>00-01</c:v>
                </c:pt>
                <c:pt idx="24">
                  <c:v>01-02</c:v>
                </c:pt>
                <c:pt idx="25">
                  <c:v>02-03</c:v>
                </c:pt>
                <c:pt idx="26">
                  <c:v>03-04</c:v>
                </c:pt>
                <c:pt idx="27">
                  <c:v>04-05</c:v>
                </c:pt>
                <c:pt idx="28">
                  <c:v>05-06</c:v>
                </c:pt>
                <c:pt idx="29">
                  <c:v>06-07</c:v>
                </c:pt>
                <c:pt idx="30">
                  <c:v>07-08</c:v>
                </c:pt>
                <c:pt idx="31">
                  <c:v>08-09</c:v>
                </c:pt>
                <c:pt idx="32">
                  <c:v>09-10</c:v>
                </c:pt>
                <c:pt idx="33">
                  <c:v>10-11</c:v>
                </c:pt>
                <c:pt idx="34">
                  <c:v>11-12</c:v>
                </c:pt>
                <c:pt idx="35">
                  <c:v>12-13</c:v>
                </c:pt>
                <c:pt idx="36">
                  <c:v>13-14</c:v>
                </c:pt>
                <c:pt idx="37">
                  <c:v>14-15</c:v>
                </c:pt>
              </c:strCache>
            </c:strRef>
          </c:cat>
          <c:val>
            <c:numRef>
              <c:f>'Notkun frá 1977 (2)'!$P$19:$BA$19</c:f>
              <c:numCache>
                <c:formatCode>General</c:formatCode>
                <c:ptCount val="38"/>
                <c:pt idx="2" formatCode="#,##0">
                  <c:v>339</c:v>
                </c:pt>
                <c:pt idx="3" formatCode="#,##0">
                  <c:v>584</c:v>
                </c:pt>
                <c:pt idx="4" formatCode="#,##0">
                  <c:v>662</c:v>
                </c:pt>
                <c:pt idx="5" formatCode="#,##0">
                  <c:v>522</c:v>
                </c:pt>
                <c:pt idx="6" formatCode="#,##0">
                  <c:v>794</c:v>
                </c:pt>
                <c:pt idx="7" formatCode="#,##0">
                  <c:v>773</c:v>
                </c:pt>
                <c:pt idx="8" formatCode="#,##0">
                  <c:v>782</c:v>
                </c:pt>
                <c:pt idx="9" formatCode="#,##0">
                  <c:v>1398</c:v>
                </c:pt>
                <c:pt idx="10" formatCode="#,##0">
                  <c:v>1037</c:v>
                </c:pt>
                <c:pt idx="11" formatCode="#,##0">
                  <c:v>1517</c:v>
                </c:pt>
                <c:pt idx="12" formatCode="#,##0">
                  <c:v>1415</c:v>
                </c:pt>
                <c:pt idx="13" formatCode="#,##0">
                  <c:v>1115</c:v>
                </c:pt>
                <c:pt idx="14" formatCode="#,##0">
                  <c:v>1903</c:v>
                </c:pt>
                <c:pt idx="15" formatCode="#,##0">
                  <c:v>1986</c:v>
                </c:pt>
                <c:pt idx="16" formatCode="#,##0">
                  <c:v>1707</c:v>
                </c:pt>
                <c:pt idx="17" formatCode="#,##0">
                  <c:v>1987</c:v>
                </c:pt>
                <c:pt idx="18" formatCode="#,##0">
                  <c:v>2062</c:v>
                </c:pt>
                <c:pt idx="19" formatCode="#,##0">
                  <c:v>2047</c:v>
                </c:pt>
                <c:pt idx="20" formatCode="#,##0">
                  <c:v>2082</c:v>
                </c:pt>
                <c:pt idx="21" formatCode="#,##0">
                  <c:v>3480</c:v>
                </c:pt>
                <c:pt idx="22" formatCode="#,##0">
                  <c:v>4220</c:v>
                </c:pt>
                <c:pt idx="23" formatCode="#,##0">
                  <c:v>2741</c:v>
                </c:pt>
                <c:pt idx="24" formatCode="#,##0">
                  <c:v>3947</c:v>
                </c:pt>
                <c:pt idx="25" formatCode="#,##0">
                  <c:v>3429</c:v>
                </c:pt>
                <c:pt idx="26" formatCode="#,##0">
                  <c:v>4320</c:v>
                </c:pt>
                <c:pt idx="27" formatCode="#,##0">
                  <c:v>6770</c:v>
                </c:pt>
                <c:pt idx="28" formatCode="#,##0">
                  <c:v>4657</c:v>
                </c:pt>
                <c:pt idx="29" formatCode="#,##0">
                  <c:v>4095</c:v>
                </c:pt>
                <c:pt idx="30" formatCode="#,##0">
                  <c:v>5415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'Notkun frá 1977 (2)'!$O$20</c:f>
              <c:strCache>
                <c:ptCount val="1"/>
                <c:pt idx="0">
                  <c:v>Aðrir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'Notkun frá 1977 (2)'!$P$16:$BA$16</c:f>
              <c:strCache>
                <c:ptCount val="38"/>
                <c:pt idx="0">
                  <c:v>77-78</c:v>
                </c:pt>
                <c:pt idx="1">
                  <c:v>78-79</c:v>
                </c:pt>
                <c:pt idx="2">
                  <c:v>79-80</c:v>
                </c:pt>
                <c:pt idx="3">
                  <c:v>80-81</c:v>
                </c:pt>
                <c:pt idx="4">
                  <c:v>81-82</c:v>
                </c:pt>
                <c:pt idx="5">
                  <c:v>82-83</c:v>
                </c:pt>
                <c:pt idx="6">
                  <c:v>83-84</c:v>
                </c:pt>
                <c:pt idx="7">
                  <c:v>84-85</c:v>
                </c:pt>
                <c:pt idx="8">
                  <c:v>85-86</c:v>
                </c:pt>
                <c:pt idx="9">
                  <c:v>86-87</c:v>
                </c:pt>
                <c:pt idx="10">
                  <c:v>87-88</c:v>
                </c:pt>
                <c:pt idx="11">
                  <c:v>88-89</c:v>
                </c:pt>
                <c:pt idx="12">
                  <c:v>89-90</c:v>
                </c:pt>
                <c:pt idx="13">
                  <c:v>90-91</c:v>
                </c:pt>
                <c:pt idx="14">
                  <c:v>91-92</c:v>
                </c:pt>
                <c:pt idx="15">
                  <c:v>92-93</c:v>
                </c:pt>
                <c:pt idx="16">
                  <c:v>93-94</c:v>
                </c:pt>
                <c:pt idx="17">
                  <c:v>94-95</c:v>
                </c:pt>
                <c:pt idx="18">
                  <c:v>95-96</c:v>
                </c:pt>
                <c:pt idx="19">
                  <c:v>96-97</c:v>
                </c:pt>
                <c:pt idx="20">
                  <c:v>97-98</c:v>
                </c:pt>
                <c:pt idx="21">
                  <c:v>98-99</c:v>
                </c:pt>
                <c:pt idx="22">
                  <c:v>99-00</c:v>
                </c:pt>
                <c:pt idx="23">
                  <c:v>00-01</c:v>
                </c:pt>
                <c:pt idx="24">
                  <c:v>01-02</c:v>
                </c:pt>
                <c:pt idx="25">
                  <c:v>02-03</c:v>
                </c:pt>
                <c:pt idx="26">
                  <c:v>03-04</c:v>
                </c:pt>
                <c:pt idx="27">
                  <c:v>04-05</c:v>
                </c:pt>
                <c:pt idx="28">
                  <c:v>05-06</c:v>
                </c:pt>
                <c:pt idx="29">
                  <c:v>06-07</c:v>
                </c:pt>
                <c:pt idx="30">
                  <c:v>07-08</c:v>
                </c:pt>
                <c:pt idx="31">
                  <c:v>08-09</c:v>
                </c:pt>
                <c:pt idx="32">
                  <c:v>09-10</c:v>
                </c:pt>
                <c:pt idx="33">
                  <c:v>10-11</c:v>
                </c:pt>
                <c:pt idx="34">
                  <c:v>11-12</c:v>
                </c:pt>
                <c:pt idx="35">
                  <c:v>12-13</c:v>
                </c:pt>
                <c:pt idx="36">
                  <c:v>13-14</c:v>
                </c:pt>
                <c:pt idx="37">
                  <c:v>14-15</c:v>
                </c:pt>
              </c:strCache>
            </c:strRef>
          </c:cat>
          <c:val>
            <c:numRef>
              <c:f>'Notkun frá 1977 (2)'!$P$20:$BA$20</c:f>
              <c:numCache>
                <c:formatCode>General</c:formatCode>
                <c:ptCount val="38"/>
                <c:pt idx="10" formatCode="#,##0">
                  <c:v>461</c:v>
                </c:pt>
                <c:pt idx="11" formatCode="#,##0">
                  <c:v>495</c:v>
                </c:pt>
                <c:pt idx="12" formatCode="#,##0">
                  <c:v>442</c:v>
                </c:pt>
                <c:pt idx="13" formatCode="#,##0">
                  <c:v>279</c:v>
                </c:pt>
                <c:pt idx="14" formatCode="#,##0">
                  <c:v>729</c:v>
                </c:pt>
                <c:pt idx="15" formatCode="#,##0">
                  <c:v>787</c:v>
                </c:pt>
                <c:pt idx="16" formatCode="#,##0">
                  <c:v>1148</c:v>
                </c:pt>
                <c:pt idx="17" formatCode="#,##0">
                  <c:v>1440</c:v>
                </c:pt>
                <c:pt idx="18" formatCode="#,##0">
                  <c:v>1193</c:v>
                </c:pt>
                <c:pt idx="19" formatCode="#,##0">
                  <c:v>2094</c:v>
                </c:pt>
                <c:pt idx="20" formatCode="#,##0">
                  <c:v>1533</c:v>
                </c:pt>
                <c:pt idx="21" formatCode="#,##0">
                  <c:v>1899</c:v>
                </c:pt>
                <c:pt idx="22" formatCode="#,##0">
                  <c:v>2009</c:v>
                </c:pt>
                <c:pt idx="23" formatCode="#,##0">
                  <c:v>1524</c:v>
                </c:pt>
                <c:pt idx="24" formatCode="#,##0">
                  <c:v>1651</c:v>
                </c:pt>
                <c:pt idx="25" formatCode="#,##0">
                  <c:v>1426</c:v>
                </c:pt>
                <c:pt idx="26" formatCode="#,##0">
                  <c:v>1779</c:v>
                </c:pt>
                <c:pt idx="27" formatCode="#,##0">
                  <c:v>3340</c:v>
                </c:pt>
                <c:pt idx="28" formatCode="#,##0">
                  <c:v>2460</c:v>
                </c:pt>
                <c:pt idx="29" formatCode="#,##0">
                  <c:v>3049</c:v>
                </c:pt>
                <c:pt idx="30" formatCode="#,##0">
                  <c:v>4936</c:v>
                </c:pt>
                <c:pt idx="31" formatCode="#,##0">
                  <c:v>4200</c:v>
                </c:pt>
                <c:pt idx="32" formatCode="#,##0">
                  <c:v>1719</c:v>
                </c:pt>
                <c:pt idx="33" formatCode="#,##0">
                  <c:v>3361</c:v>
                </c:pt>
                <c:pt idx="34" formatCode="#,##0">
                  <c:v>3654.5</c:v>
                </c:pt>
                <c:pt idx="35" formatCode="#,##0">
                  <c:v>2093.5</c:v>
                </c:pt>
                <c:pt idx="36" formatCode="#,##0">
                  <c:v>3663</c:v>
                </c:pt>
                <c:pt idx="37" formatCode="#,##0">
                  <c:v>4903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710248"/>
        <c:axId val="166417936"/>
      </c:lineChart>
      <c:catAx>
        <c:axId val="166710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417936"/>
        <c:crosses val="autoZero"/>
        <c:auto val="1"/>
        <c:lblAlgn val="ctr"/>
        <c:lblOffset val="100"/>
        <c:noMultiLvlLbl val="0"/>
      </c:catAx>
      <c:valAx>
        <c:axId val="1664179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6710248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/>
              <a:t>Hlutfallsleg notkun salts</a:t>
            </a:r>
            <a:r>
              <a:rPr lang="is-IS" baseline="0"/>
              <a:t> 1987-2008</a:t>
            </a:r>
            <a:endParaRPr lang="is-I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'Notkun frá 1977 (2)'!$O$21</c:f>
              <c:strCache>
                <c:ptCount val="1"/>
                <c:pt idx="0">
                  <c:v>Hlutfall Rvk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ymbol val="none"/>
          </c:marker>
          <c:cat>
            <c:strRef>
              <c:f>'Notkun frá 1977 (2)'!$Z$16:$AT$16</c:f>
              <c:strCache>
                <c:ptCount val="21"/>
                <c:pt idx="0">
                  <c:v>87-88</c:v>
                </c:pt>
                <c:pt idx="1">
                  <c:v>88-89</c:v>
                </c:pt>
                <c:pt idx="2">
                  <c:v>89-90</c:v>
                </c:pt>
                <c:pt idx="3">
                  <c:v>90-91</c:v>
                </c:pt>
                <c:pt idx="4">
                  <c:v>91-92</c:v>
                </c:pt>
                <c:pt idx="5">
                  <c:v>92-93</c:v>
                </c:pt>
                <c:pt idx="6">
                  <c:v>93-94</c:v>
                </c:pt>
                <c:pt idx="7">
                  <c:v>94-95</c:v>
                </c:pt>
                <c:pt idx="8">
                  <c:v>95-96</c:v>
                </c:pt>
                <c:pt idx="9">
                  <c:v>96-97</c:v>
                </c:pt>
                <c:pt idx="10">
                  <c:v>97-98</c:v>
                </c:pt>
                <c:pt idx="11">
                  <c:v>98-99</c:v>
                </c:pt>
                <c:pt idx="12">
                  <c:v>99-00</c:v>
                </c:pt>
                <c:pt idx="13">
                  <c:v>00-01</c:v>
                </c:pt>
                <c:pt idx="14">
                  <c:v>01-02</c:v>
                </c:pt>
                <c:pt idx="15">
                  <c:v>02-03</c:v>
                </c:pt>
                <c:pt idx="16">
                  <c:v>03-04</c:v>
                </c:pt>
                <c:pt idx="17">
                  <c:v>04-05</c:v>
                </c:pt>
                <c:pt idx="18">
                  <c:v>05-06</c:v>
                </c:pt>
                <c:pt idx="19">
                  <c:v>06-07</c:v>
                </c:pt>
                <c:pt idx="20">
                  <c:v>07-08</c:v>
                </c:pt>
              </c:strCache>
            </c:strRef>
          </c:cat>
          <c:val>
            <c:numRef>
              <c:f>'Notkun frá 1977 (2)'!$Z$21:$AT$21</c:f>
              <c:numCache>
                <c:formatCode>General</c:formatCode>
                <c:ptCount val="21"/>
                <c:pt idx="0">
                  <c:v>0.65594855305466238</c:v>
                </c:pt>
                <c:pt idx="1">
                  <c:v>0.72494873547505123</c:v>
                </c:pt>
                <c:pt idx="2">
                  <c:v>0.68889261182777684</c:v>
                </c:pt>
                <c:pt idx="3">
                  <c:v>0.68842199374161828</c:v>
                </c:pt>
                <c:pt idx="4">
                  <c:v>0.5653179190751445</c:v>
                </c:pt>
                <c:pt idx="5">
                  <c:v>0.64702138492871686</c:v>
                </c:pt>
                <c:pt idx="6">
                  <c:v>0.64861538461538459</c:v>
                </c:pt>
                <c:pt idx="7">
                  <c:v>0.59056152927120664</c:v>
                </c:pt>
                <c:pt idx="8">
                  <c:v>0.51670378619153678</c:v>
                </c:pt>
                <c:pt idx="9">
                  <c:v>0.53824710080285454</c:v>
                </c:pt>
                <c:pt idx="10">
                  <c:v>0.51486277930617996</c:v>
                </c:pt>
                <c:pt idx="11">
                  <c:v>0.45151422453349649</c:v>
                </c:pt>
                <c:pt idx="12">
                  <c:v>0.48461029290087704</c:v>
                </c:pt>
                <c:pt idx="13">
                  <c:v>0.40911609864228315</c:v>
                </c:pt>
                <c:pt idx="14">
                  <c:v>0.44003200960288086</c:v>
                </c:pt>
                <c:pt idx="15">
                  <c:v>0.37592390256443214</c:v>
                </c:pt>
                <c:pt idx="16">
                  <c:v>0.36039012112631746</c:v>
                </c:pt>
                <c:pt idx="17">
                  <c:v>0.3864732833692387</c:v>
                </c:pt>
                <c:pt idx="18">
                  <c:v>0.42041614072234212</c:v>
                </c:pt>
                <c:pt idx="19">
                  <c:v>0.44385193258339495</c:v>
                </c:pt>
                <c:pt idx="20">
                  <c:v>0.4370172957685195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'Notkun frá 1977 (2)'!$O$22</c:f>
              <c:strCache>
                <c:ptCount val="1"/>
                <c:pt idx="0">
                  <c:v>Hlutfall Vg</c:v>
                </c:pt>
              </c:strCache>
            </c:strRef>
          </c:tx>
          <c:spPr>
            <a:ln>
              <a:solidFill>
                <a:srgbClr val="FF3300"/>
              </a:solidFill>
            </a:ln>
          </c:spPr>
          <c:marker>
            <c:symbol val="none"/>
          </c:marker>
          <c:cat>
            <c:strRef>
              <c:f>'Notkun frá 1977 (2)'!$Z$16:$AT$16</c:f>
              <c:strCache>
                <c:ptCount val="21"/>
                <c:pt idx="0">
                  <c:v>87-88</c:v>
                </c:pt>
                <c:pt idx="1">
                  <c:v>88-89</c:v>
                </c:pt>
                <c:pt idx="2">
                  <c:v>89-90</c:v>
                </c:pt>
                <c:pt idx="3">
                  <c:v>90-91</c:v>
                </c:pt>
                <c:pt idx="4">
                  <c:v>91-92</c:v>
                </c:pt>
                <c:pt idx="5">
                  <c:v>92-93</c:v>
                </c:pt>
                <c:pt idx="6">
                  <c:v>93-94</c:v>
                </c:pt>
                <c:pt idx="7">
                  <c:v>94-95</c:v>
                </c:pt>
                <c:pt idx="8">
                  <c:v>95-96</c:v>
                </c:pt>
                <c:pt idx="9">
                  <c:v>96-97</c:v>
                </c:pt>
                <c:pt idx="10">
                  <c:v>97-98</c:v>
                </c:pt>
                <c:pt idx="11">
                  <c:v>98-99</c:v>
                </c:pt>
                <c:pt idx="12">
                  <c:v>99-00</c:v>
                </c:pt>
                <c:pt idx="13">
                  <c:v>00-01</c:v>
                </c:pt>
                <c:pt idx="14">
                  <c:v>01-02</c:v>
                </c:pt>
                <c:pt idx="15">
                  <c:v>02-03</c:v>
                </c:pt>
                <c:pt idx="16">
                  <c:v>03-04</c:v>
                </c:pt>
                <c:pt idx="17">
                  <c:v>04-05</c:v>
                </c:pt>
                <c:pt idx="18">
                  <c:v>05-06</c:v>
                </c:pt>
                <c:pt idx="19">
                  <c:v>06-07</c:v>
                </c:pt>
                <c:pt idx="20">
                  <c:v>07-08</c:v>
                </c:pt>
              </c:strCache>
            </c:strRef>
          </c:cat>
          <c:val>
            <c:numRef>
              <c:f>'Notkun frá 1977 (2)'!$Z$22:$AT$22</c:f>
              <c:numCache>
                <c:formatCode>General</c:formatCode>
                <c:ptCount val="21"/>
                <c:pt idx="0">
                  <c:v>0.23817179604960956</c:v>
                </c:pt>
                <c:pt idx="1">
                  <c:v>0.20738209159261792</c:v>
                </c:pt>
                <c:pt idx="2">
                  <c:v>0.23705813369073547</c:v>
                </c:pt>
                <c:pt idx="3">
                  <c:v>0.24921770227983908</c:v>
                </c:pt>
                <c:pt idx="4">
                  <c:v>0.31428571428571428</c:v>
                </c:pt>
                <c:pt idx="5">
                  <c:v>0.25280040733197556</c:v>
                </c:pt>
                <c:pt idx="6">
                  <c:v>0.21009230769230769</c:v>
                </c:pt>
                <c:pt idx="7">
                  <c:v>0.23739545997610514</c:v>
                </c:pt>
                <c:pt idx="8">
                  <c:v>0.30616184112843353</c:v>
                </c:pt>
                <c:pt idx="9">
                  <c:v>0.22825602140945583</c:v>
                </c:pt>
                <c:pt idx="10">
                  <c:v>0.2794068308394283</c:v>
                </c:pt>
                <c:pt idx="11">
                  <c:v>0.35484857754665033</c:v>
                </c:pt>
                <c:pt idx="12">
                  <c:v>0.34916432235644546</c:v>
                </c:pt>
                <c:pt idx="13">
                  <c:v>0.37974508174009419</c:v>
                </c:pt>
                <c:pt idx="14">
                  <c:v>0.39481844553366008</c:v>
                </c:pt>
                <c:pt idx="15">
                  <c:v>0.44077382865222703</c:v>
                </c:pt>
                <c:pt idx="16">
                  <c:v>0.45304388862671069</c:v>
                </c:pt>
                <c:pt idx="17">
                  <c:v>0.41083836514245836</c:v>
                </c:pt>
                <c:pt idx="18">
                  <c:v>0.3792499694612973</c:v>
                </c:pt>
                <c:pt idx="19">
                  <c:v>0.31878868086100193</c:v>
                </c:pt>
                <c:pt idx="20">
                  <c:v>0.29451756771456544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'Notkun frá 1977 (2)'!$O$23</c:f>
              <c:strCache>
                <c:ptCount val="1"/>
                <c:pt idx="0">
                  <c:v>Hlutfall Aðrir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'Notkun frá 1977 (2)'!$Z$16:$AT$16</c:f>
              <c:strCache>
                <c:ptCount val="21"/>
                <c:pt idx="0">
                  <c:v>87-88</c:v>
                </c:pt>
                <c:pt idx="1">
                  <c:v>88-89</c:v>
                </c:pt>
                <c:pt idx="2">
                  <c:v>89-90</c:v>
                </c:pt>
                <c:pt idx="3">
                  <c:v>90-91</c:v>
                </c:pt>
                <c:pt idx="4">
                  <c:v>91-92</c:v>
                </c:pt>
                <c:pt idx="5">
                  <c:v>92-93</c:v>
                </c:pt>
                <c:pt idx="6">
                  <c:v>93-94</c:v>
                </c:pt>
                <c:pt idx="7">
                  <c:v>94-95</c:v>
                </c:pt>
                <c:pt idx="8">
                  <c:v>95-96</c:v>
                </c:pt>
                <c:pt idx="9">
                  <c:v>96-97</c:v>
                </c:pt>
                <c:pt idx="10">
                  <c:v>97-98</c:v>
                </c:pt>
                <c:pt idx="11">
                  <c:v>98-99</c:v>
                </c:pt>
                <c:pt idx="12">
                  <c:v>99-00</c:v>
                </c:pt>
                <c:pt idx="13">
                  <c:v>00-01</c:v>
                </c:pt>
                <c:pt idx="14">
                  <c:v>01-02</c:v>
                </c:pt>
                <c:pt idx="15">
                  <c:v>02-03</c:v>
                </c:pt>
                <c:pt idx="16">
                  <c:v>03-04</c:v>
                </c:pt>
                <c:pt idx="17">
                  <c:v>04-05</c:v>
                </c:pt>
                <c:pt idx="18">
                  <c:v>05-06</c:v>
                </c:pt>
                <c:pt idx="19">
                  <c:v>06-07</c:v>
                </c:pt>
                <c:pt idx="20">
                  <c:v>07-08</c:v>
                </c:pt>
              </c:strCache>
            </c:strRef>
          </c:cat>
          <c:val>
            <c:numRef>
              <c:f>'Notkun frá 1977 (2)'!$Z$23:$AT$23</c:f>
              <c:numCache>
                <c:formatCode>General</c:formatCode>
                <c:ptCount val="21"/>
                <c:pt idx="0">
                  <c:v>0.10587965089572807</c:v>
                </c:pt>
                <c:pt idx="1">
                  <c:v>6.7669172932330823E-2</c:v>
                </c:pt>
                <c:pt idx="2">
                  <c:v>7.4049254481487692E-2</c:v>
                </c:pt>
                <c:pt idx="3">
                  <c:v>6.236030397854269E-2</c:v>
                </c:pt>
                <c:pt idx="4">
                  <c:v>0.1203963666391412</c:v>
                </c:pt>
                <c:pt idx="5">
                  <c:v>0.10017820773930754</c:v>
                </c:pt>
                <c:pt idx="6">
                  <c:v>0.14129230769230769</c:v>
                </c:pt>
                <c:pt idx="7">
                  <c:v>0.17204301075268819</c:v>
                </c:pt>
                <c:pt idx="8">
                  <c:v>0.17713437268002968</c:v>
                </c:pt>
                <c:pt idx="9">
                  <c:v>0.23349687778768957</c:v>
                </c:pt>
                <c:pt idx="10">
                  <c:v>0.20573038985439174</c:v>
                </c:pt>
                <c:pt idx="11">
                  <c:v>0.19363719791985318</c:v>
                </c:pt>
                <c:pt idx="12">
                  <c:v>0.16622538474267748</c:v>
                </c:pt>
                <c:pt idx="13">
                  <c:v>0.2111388196176226</c:v>
                </c:pt>
                <c:pt idx="14">
                  <c:v>0.16514954486345904</c:v>
                </c:pt>
                <c:pt idx="15">
                  <c:v>0.18330226878334083</c:v>
                </c:pt>
                <c:pt idx="16">
                  <c:v>0.18656599024697185</c:v>
                </c:pt>
                <c:pt idx="17">
                  <c:v>0.20268835148830294</c:v>
                </c:pt>
                <c:pt idx="18">
                  <c:v>0.20033388981636061</c:v>
                </c:pt>
                <c:pt idx="19">
                  <c:v>0.23735938655560312</c:v>
                </c:pt>
                <c:pt idx="20">
                  <c:v>0.26846513651691506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634368"/>
        <c:axId val="166634752"/>
      </c:lineChart>
      <c:catAx>
        <c:axId val="16663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s-IS"/>
          </a:p>
        </c:txPr>
        <c:crossAx val="166634752"/>
        <c:crosses val="autoZero"/>
        <c:auto val="1"/>
        <c:lblAlgn val="ctr"/>
        <c:lblOffset val="100"/>
        <c:noMultiLvlLbl val="0"/>
      </c:catAx>
      <c:valAx>
        <c:axId val="16663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634368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90" cy="49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10" y="1"/>
            <a:ext cx="2972290" cy="49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665"/>
            <a:ext cx="2972290" cy="49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10" y="9429665"/>
            <a:ext cx="2972290" cy="49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A7F64C7D-F68B-4216-BCDA-D92F5A10EA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90" cy="49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710" y="1"/>
            <a:ext cx="2972290" cy="49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054" y="4716436"/>
            <a:ext cx="5027893" cy="446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65"/>
            <a:ext cx="2972290" cy="49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710" y="9429665"/>
            <a:ext cx="2972290" cy="49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B3A3710-2026-4C01-A0F3-65EEC2830E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09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1298C-FB0C-46AD-A458-8A95257A15DE}" type="slidenum">
              <a:rPr lang="en-GB"/>
              <a:pPr/>
              <a:t>6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Vi har många frys/tö vækslinger varje vinter och som ni ser har vi också hög fuktighet. Denna bild visar kun 1 månat.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4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219DC-E3F5-4CD3-9584-84415C69D3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764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87C8-8ACB-477E-AC28-8ED6EA5292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752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7B40-D419-4899-AC35-39F5301E16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353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6A658B-2FF0-4740-BB79-04DB42D441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422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693D9-7C8F-4090-9789-09A4E80F65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2911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009E6-2046-4CC2-BAF3-88AFA460D4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085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B57A7-BD7A-4524-8F3E-93CA92ED97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983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E199-47B4-4F9E-8E5F-82F5A8F6F3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620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ABBD9-CED8-4115-8754-127B0FF1F33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2636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8A615-A3B9-4C9F-926A-27F6FACDDB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59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50D45-CF19-4707-9F3F-5C2BCB05DA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174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A69A1-B48B-4AB7-8F97-2E2801C126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748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9600" y="533400"/>
            <a:ext cx="7924800" cy="586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fld id="{E3B98E9A-8F48-4E0B-9B5F-879CDAC1CD7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080" name="Picture 8" descr="Merki1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342900" cy="533400"/>
          </a:xfrm>
          <a:prstGeom prst="rect">
            <a:avLst/>
          </a:prstGeom>
          <a:noFill/>
          <a:effectLst>
            <a:outerShdw dist="89803" dir="18900000" algn="ctr" rotWithShape="0">
              <a:srgbClr val="FF66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Malbikunarstöðin HÖFÐI hf.</a:t>
            </a:r>
            <a:endParaRPr lang="en-GB"/>
          </a:p>
        </p:txBody>
      </p:sp>
      <p:pic>
        <p:nvPicPr>
          <p:cNvPr id="18438" name="Picture 1030" descr="Stöðvarnar-2008 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5532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52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Vegagerðin</a:t>
            </a:r>
            <a:endParaRPr lang="is-I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653589"/>
            <a:ext cx="6768752" cy="47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51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Salt og snjór - almennt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/>
          <a:lstStyle/>
          <a:p>
            <a:r>
              <a:rPr lang="is-IS" dirty="0" smtClean="0"/>
              <a:t>Reykjavíkurborg</a:t>
            </a:r>
            <a:endParaRPr lang="is-I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885828" cy="3951288"/>
          </a:xfrm>
        </p:spPr>
        <p:txBody>
          <a:bodyPr/>
          <a:lstStyle/>
          <a:p>
            <a:r>
              <a:rPr lang="is-IS" dirty="0" smtClean="0"/>
              <a:t>Vakt frá kl. 04 – 22 </a:t>
            </a:r>
          </a:p>
          <a:p>
            <a:r>
              <a:rPr lang="is-IS" dirty="0" smtClean="0"/>
              <a:t>Tvískiptar vaktir</a:t>
            </a:r>
          </a:p>
          <a:p>
            <a:r>
              <a:rPr lang="is-IS" dirty="0" smtClean="0"/>
              <a:t>Eftirlitsmaður kallar út og gefur vaktstjórum fyrirmæli um aðgerðir</a:t>
            </a:r>
          </a:p>
          <a:p>
            <a:r>
              <a:rPr lang="is-IS" dirty="0" smtClean="0"/>
              <a:t>Ferilvöktunarkerfi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 smtClean="0"/>
              <a:t>Vegagerðin</a:t>
            </a:r>
            <a:endParaRPr lang="is-I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s-IS" dirty="0" smtClean="0"/>
              <a:t>Vakt 24 klst.</a:t>
            </a:r>
          </a:p>
          <a:p>
            <a:r>
              <a:rPr lang="is-IS" dirty="0" smtClean="0"/>
              <a:t>Tvískiptar vaktir + bakvaktir</a:t>
            </a:r>
          </a:p>
          <a:p>
            <a:r>
              <a:rPr lang="is-IS" dirty="0" smtClean="0"/>
              <a:t>Vaktstöð kallar bílstjóra út og gefur fyrirmæli um aðgerðir</a:t>
            </a:r>
          </a:p>
          <a:p>
            <a:r>
              <a:rPr lang="is-IS" dirty="0" smtClean="0"/>
              <a:t>Ferilvöktunarkerfi</a:t>
            </a:r>
          </a:p>
          <a:p>
            <a:endParaRPr lang="is-I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25144"/>
            <a:ext cx="2376264" cy="17722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23101"/>
            <a:ext cx="3302024" cy="18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62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Salt og snjór - búnaður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9552" y="1535113"/>
            <a:ext cx="3957836" cy="639762"/>
          </a:xfrm>
        </p:spPr>
        <p:txBody>
          <a:bodyPr/>
          <a:lstStyle/>
          <a:p>
            <a:r>
              <a:rPr lang="is-IS" dirty="0" smtClean="0"/>
              <a:t>Reykjavíkurborg</a:t>
            </a:r>
            <a:endParaRPr lang="is-I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39552" y="2174875"/>
            <a:ext cx="4032448" cy="3951288"/>
          </a:xfrm>
        </p:spPr>
        <p:txBody>
          <a:bodyPr/>
          <a:lstStyle/>
          <a:p>
            <a:r>
              <a:rPr lang="is-IS" dirty="0"/>
              <a:t>4 þriggja öxla </a:t>
            </a:r>
            <a:r>
              <a:rPr lang="is-IS" dirty="0" smtClean="0"/>
              <a:t>vörubílar </a:t>
            </a:r>
            <a:r>
              <a:rPr lang="is-IS" dirty="0"/>
              <a:t>með snjótönn og combi dreifara</a:t>
            </a:r>
          </a:p>
          <a:p>
            <a:r>
              <a:rPr lang="is-IS" dirty="0"/>
              <a:t>Pallbíll með fjölplóg og </a:t>
            </a:r>
            <a:r>
              <a:rPr lang="is-IS" dirty="0" smtClean="0"/>
              <a:t>saltdreifara </a:t>
            </a:r>
            <a:r>
              <a:rPr lang="is-IS" sz="2000" dirty="0" smtClean="0"/>
              <a:t>(í „gamla bænum“)</a:t>
            </a:r>
          </a:p>
          <a:p>
            <a:r>
              <a:rPr lang="is-IS" dirty="0" smtClean="0"/>
              <a:t>1 </a:t>
            </a:r>
            <a:r>
              <a:rPr lang="is-IS" dirty="0"/>
              <a:t>þriggja öxla </a:t>
            </a:r>
            <a:r>
              <a:rPr lang="is-IS" dirty="0" smtClean="0"/>
              <a:t>bíll, varabíll</a:t>
            </a:r>
          </a:p>
          <a:p>
            <a:r>
              <a:rPr lang="is-IS" dirty="0" smtClean="0"/>
              <a:t>3-4 vörubílar búnir til snjóflutnings</a:t>
            </a:r>
          </a:p>
          <a:p>
            <a:r>
              <a:rPr lang="is-IS" dirty="0" smtClean="0"/>
              <a:t>Einn snjóblásari</a:t>
            </a:r>
          </a:p>
          <a:p>
            <a:r>
              <a:rPr lang="is-IS" dirty="0" smtClean="0"/>
              <a:t>10-12 önnur tæki </a:t>
            </a:r>
            <a:r>
              <a:rPr lang="is-IS" sz="2000" dirty="0" smtClean="0"/>
              <a:t>(heflar, hjólaskóflur, gröfur)</a:t>
            </a:r>
            <a:endParaRPr lang="is-IS" sz="2000" dirty="0"/>
          </a:p>
          <a:p>
            <a:endParaRPr lang="is-I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 smtClean="0"/>
              <a:t>Vegagerðin</a:t>
            </a:r>
            <a:endParaRPr lang="is-I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s-IS" dirty="0" smtClean="0"/>
              <a:t>6 þriggja til fjögurra öxla vörubílar með snjótennur með slefblaði og combi dreifara</a:t>
            </a:r>
          </a:p>
          <a:p>
            <a:r>
              <a:rPr lang="is-IS" dirty="0" smtClean="0"/>
              <a:t>Tveir hliðarplógar</a:t>
            </a:r>
          </a:p>
          <a:p>
            <a:r>
              <a:rPr lang="is-IS" dirty="0" smtClean="0"/>
              <a:t>Ein undirtönn </a:t>
            </a:r>
            <a:endParaRPr lang="is-I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56" y="4581128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24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Salt </a:t>
            </a:r>
            <a:r>
              <a:rPr lang="is-IS" dirty="0"/>
              <a:t>og </a:t>
            </a:r>
            <a:r>
              <a:rPr lang="is-IS" dirty="0" smtClean="0"/>
              <a:t>snjór, frh.</a:t>
            </a:r>
            <a:endParaRPr lang="en-GB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90656" cy="4343400"/>
          </a:xfrm>
        </p:spPr>
        <p:txBody>
          <a:bodyPr/>
          <a:lstStyle/>
          <a:p>
            <a:r>
              <a:rPr lang="is-IS" sz="2800" dirty="0">
                <a:solidFill>
                  <a:schemeClr val="hlink"/>
                </a:solidFill>
              </a:rPr>
              <a:t>Allir bílar með drifi á tveimur öxlum og búnir til vetraraksturs</a:t>
            </a:r>
          </a:p>
          <a:p>
            <a:r>
              <a:rPr lang="is-IS" sz="2800" dirty="0">
                <a:solidFill>
                  <a:schemeClr val="hlink"/>
                </a:solidFill>
              </a:rPr>
              <a:t>Allir bílar búnir öflugum fjarskipta- og staðsetningabúnaði</a:t>
            </a:r>
            <a:endParaRPr lang="is-IS" sz="2400" dirty="0">
              <a:solidFill>
                <a:schemeClr val="hlink"/>
              </a:solidFill>
            </a:endParaRPr>
          </a:p>
          <a:p>
            <a:r>
              <a:rPr lang="is-IS" sz="2800" dirty="0" smtClean="0">
                <a:solidFill>
                  <a:schemeClr val="hlink"/>
                </a:solidFill>
              </a:rPr>
              <a:t>Saltpækill hefur aukist jafnt og þétt</a:t>
            </a:r>
            <a:endParaRPr lang="is-IS" sz="2800" dirty="0">
              <a:solidFill>
                <a:schemeClr val="hlink"/>
              </a:solidFill>
            </a:endParaRPr>
          </a:p>
          <a:p>
            <a:r>
              <a:rPr lang="is-IS" sz="2800" dirty="0">
                <a:solidFill>
                  <a:schemeClr val="hlink"/>
                </a:solidFill>
              </a:rPr>
              <a:t>Saltmagn </a:t>
            </a:r>
            <a:r>
              <a:rPr lang="is-IS" sz="2800" dirty="0" smtClean="0">
                <a:solidFill>
                  <a:schemeClr val="hlink"/>
                </a:solidFill>
              </a:rPr>
              <a:t>algengt 10 </a:t>
            </a:r>
            <a:r>
              <a:rPr lang="is-IS" sz="2800" dirty="0">
                <a:solidFill>
                  <a:schemeClr val="hlink"/>
                </a:solidFill>
              </a:rPr>
              <a:t>– </a:t>
            </a:r>
            <a:r>
              <a:rPr lang="is-IS" sz="2800" dirty="0" smtClean="0">
                <a:solidFill>
                  <a:schemeClr val="hlink"/>
                </a:solidFill>
              </a:rPr>
              <a:t>20 </a:t>
            </a:r>
            <a:r>
              <a:rPr lang="is-IS" sz="2800" dirty="0">
                <a:solidFill>
                  <a:schemeClr val="hlink"/>
                </a:solidFill>
              </a:rPr>
              <a:t>g/m</a:t>
            </a:r>
            <a:r>
              <a:rPr lang="is-IS" sz="2800" baseline="30000" dirty="0">
                <a:solidFill>
                  <a:schemeClr val="hlink"/>
                </a:solidFill>
              </a:rPr>
              <a:t>2</a:t>
            </a:r>
            <a:r>
              <a:rPr lang="is-IS" sz="2800" dirty="0">
                <a:solidFill>
                  <a:schemeClr val="hlink"/>
                </a:solidFill>
              </a:rPr>
              <a:t> óháð hraða </a:t>
            </a:r>
            <a:r>
              <a:rPr lang="is-IS" sz="2800" dirty="0" smtClean="0">
                <a:solidFill>
                  <a:schemeClr val="hlink"/>
                </a:solidFill>
              </a:rPr>
              <a:t>bíls, </a:t>
            </a:r>
            <a:endParaRPr lang="is-IS" sz="2800" dirty="0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is-IS" sz="2800" dirty="0">
                <a:solidFill>
                  <a:schemeClr val="hlink"/>
                </a:solidFill>
              </a:rPr>
              <a:t> </a:t>
            </a:r>
            <a:r>
              <a:rPr lang="is-IS" sz="2800" dirty="0" smtClean="0">
                <a:solidFill>
                  <a:schemeClr val="hlink"/>
                </a:solidFill>
              </a:rPr>
              <a:t>    hámark </a:t>
            </a:r>
            <a:r>
              <a:rPr lang="is-IS" sz="2800" dirty="0">
                <a:solidFill>
                  <a:schemeClr val="hlink"/>
                </a:solidFill>
              </a:rPr>
              <a:t>40 </a:t>
            </a:r>
            <a:r>
              <a:rPr lang="is-IS" sz="2800" dirty="0" smtClean="0">
                <a:solidFill>
                  <a:schemeClr val="hlink"/>
                </a:solidFill>
              </a:rPr>
              <a:t>g/m</a:t>
            </a:r>
            <a:r>
              <a:rPr lang="is-IS" sz="2800" baseline="30000" dirty="0" smtClean="0">
                <a:solidFill>
                  <a:schemeClr val="hlink"/>
                </a:solidFill>
              </a:rPr>
              <a:t>2</a:t>
            </a:r>
            <a:endParaRPr lang="is-IS" sz="2800" dirty="0">
              <a:solidFill>
                <a:schemeClr val="hlink"/>
              </a:solidFill>
            </a:endParaRPr>
          </a:p>
          <a:p>
            <a:r>
              <a:rPr lang="is-IS" sz="2800" dirty="0">
                <a:solidFill>
                  <a:schemeClr val="hlink"/>
                </a:solidFill>
              </a:rPr>
              <a:t>Algengt að farin sé </a:t>
            </a:r>
            <a:r>
              <a:rPr lang="is-IS" sz="2800" dirty="0" smtClean="0">
                <a:solidFill>
                  <a:schemeClr val="hlink"/>
                </a:solidFill>
              </a:rPr>
              <a:t>1 (-3) ferð </a:t>
            </a:r>
            <a:r>
              <a:rPr lang="is-IS" sz="2800" dirty="0">
                <a:solidFill>
                  <a:schemeClr val="hlink"/>
                </a:solidFill>
              </a:rPr>
              <a:t>á dag</a:t>
            </a:r>
          </a:p>
          <a:p>
            <a:r>
              <a:rPr lang="is-IS" sz="2800" dirty="0" smtClean="0">
                <a:solidFill>
                  <a:schemeClr val="hlink"/>
                </a:solidFill>
              </a:rPr>
              <a:t>Vaktstjórar </a:t>
            </a:r>
            <a:r>
              <a:rPr lang="is-IS" sz="2800" dirty="0">
                <a:solidFill>
                  <a:schemeClr val="hlink"/>
                </a:solidFill>
              </a:rPr>
              <a:t>eru beintengdir </a:t>
            </a:r>
            <a:r>
              <a:rPr lang="is-IS" sz="2800" dirty="0" smtClean="0">
                <a:solidFill>
                  <a:schemeClr val="hlink"/>
                </a:solidFill>
              </a:rPr>
              <a:t>veðurstofum</a:t>
            </a:r>
            <a:endParaRPr lang="is-IS" sz="2800" dirty="0">
              <a:solidFill>
                <a:schemeClr val="hlink"/>
              </a:solidFill>
            </a:endParaRPr>
          </a:p>
          <a:p>
            <a:endParaRPr lang="en-GB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95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radar_24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5038725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7" name="Picture 9" descr="radar_24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062163"/>
            <a:ext cx="503872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62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Salt og snjór - almennt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885828" cy="3951288"/>
          </a:xfrm>
        </p:spPr>
        <p:txBody>
          <a:bodyPr/>
          <a:lstStyle/>
          <a:p>
            <a:endParaRPr lang="is-I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29" y="2336440"/>
            <a:ext cx="6866271" cy="2952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48680"/>
            <a:ext cx="7183710" cy="61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612216"/>
              </p:ext>
            </p:extLst>
          </p:nvPr>
        </p:nvGraphicFramePr>
        <p:xfrm>
          <a:off x="611560" y="548680"/>
          <a:ext cx="792088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5"/>
          <p:cNvSpPr txBox="1"/>
          <p:nvPr/>
        </p:nvSpPr>
        <p:spPr>
          <a:xfrm>
            <a:off x="1331640" y="1412776"/>
            <a:ext cx="2232248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is-IS" sz="1100" b="1" i="0" u="none" strike="noStrike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Samtals frá 1977:</a:t>
            </a:r>
            <a:r>
              <a:rPr lang="is-IS" dirty="0"/>
              <a:t> </a:t>
            </a:r>
            <a:r>
              <a:rPr lang="is-IS" dirty="0" smtClean="0"/>
              <a:t>   </a:t>
            </a:r>
            <a:r>
              <a:rPr lang="is-IS" sz="1100" b="1" i="0" u="none" strike="noStrike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299.277</a:t>
            </a:r>
            <a:r>
              <a:rPr lang="is-IS" dirty="0" smtClean="0"/>
              <a:t> </a:t>
            </a:r>
            <a:r>
              <a:rPr lang="is-IS" sz="1100" b="1" i="0" u="none" strike="noStrike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tonn</a:t>
            </a:r>
            <a:r>
              <a:rPr lang="is-IS" dirty="0"/>
              <a:t> </a:t>
            </a:r>
          </a:p>
          <a:p>
            <a:pPr>
              <a:buNone/>
            </a:pPr>
            <a:r>
              <a:rPr lang="is-IS" sz="1100" b="1" i="0" u="none" strike="noStrike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Þar af </a:t>
            </a:r>
            <a:r>
              <a:rPr lang="is-IS" sz="1100" b="1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Reykjavík</a:t>
            </a:r>
            <a:r>
              <a:rPr lang="is-IS" sz="1100" b="1" i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:  </a:t>
            </a:r>
            <a:r>
              <a:rPr lang="is-IS" sz="11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s-IS" sz="1100" b="1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173.223</a:t>
            </a:r>
            <a:r>
              <a:rPr lang="is-IS" sz="11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s-IS" sz="1100" b="1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tonn</a:t>
            </a:r>
            <a:r>
              <a:rPr lang="is-IS" sz="11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s-IS" sz="1100" b="1" i="0" u="none" strike="noStrike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is-IS" sz="1100" b="1" i="0" u="none" strike="noStrike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Vegagerðin:</a:t>
            </a:r>
            <a:r>
              <a:rPr lang="is-IS" dirty="0" smtClean="0"/>
              <a:t> </a:t>
            </a:r>
            <a:r>
              <a:rPr lang="is-IS" dirty="0"/>
              <a:t>	      </a:t>
            </a:r>
            <a:r>
              <a:rPr lang="is-IS" dirty="0" smtClean="0"/>
              <a:t>    </a:t>
            </a:r>
            <a:r>
              <a:rPr lang="is-IS" sz="1100" b="1" i="0" u="none" strike="noStrike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67.786</a:t>
            </a:r>
            <a:r>
              <a:rPr lang="is-IS" dirty="0" smtClean="0"/>
              <a:t> </a:t>
            </a:r>
            <a:r>
              <a:rPr lang="is-IS" sz="1100" b="1" i="0" u="none" strike="noStrike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tonn</a:t>
            </a:r>
            <a:r>
              <a:rPr lang="is-IS" dirty="0"/>
              <a:t> </a:t>
            </a:r>
            <a:r>
              <a:rPr lang="is-IS" sz="1100" b="1" i="0" u="none" strike="noStrike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>
              <a:buNone/>
            </a:pPr>
            <a:r>
              <a:rPr lang="is-IS" sz="1100" b="1" i="0" u="none" strike="noStrike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Aðrir: </a:t>
            </a:r>
            <a:r>
              <a:rPr lang="is-IS" sz="1100" b="0" i="0" u="none" strike="noStrike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is-IS" sz="1100" b="0" i="0" u="none" strike="noStrike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is-IS" sz="1100" b="0" i="0" u="none" strike="noStrike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is-IS" sz="1100" b="1" i="0" u="none" strike="noStrike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58.268</a:t>
            </a:r>
            <a:r>
              <a:rPr lang="is-IS" dirty="0"/>
              <a:t> </a:t>
            </a:r>
            <a:r>
              <a:rPr lang="is-IS" sz="1100" b="1" i="0" u="none" strike="noStrike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tonn</a:t>
            </a:r>
            <a:r>
              <a:rPr lang="is-IS" dirty="0"/>
              <a:t> </a:t>
            </a:r>
            <a:endParaRPr lang="is-IS" sz="1100" dirty="0"/>
          </a:p>
        </p:txBody>
      </p:sp>
    </p:spTree>
    <p:extLst>
      <p:ext uri="{BB962C8B-B14F-4D97-AF65-F5344CB8AC3E}">
        <p14:creationId xmlns:p14="http://schemas.microsoft.com/office/powerpoint/2010/main" val="3799794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92758"/>
              </p:ext>
            </p:extLst>
          </p:nvPr>
        </p:nvGraphicFramePr>
        <p:xfrm>
          <a:off x="611560" y="548680"/>
          <a:ext cx="79928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677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4032448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65" y="1844824"/>
            <a:ext cx="4416491" cy="3312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3212976"/>
            <a:ext cx="4070581" cy="30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97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964130" cy="44798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99792" y="4437112"/>
            <a:ext cx="3249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Takk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fyrir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8944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>
            <a:spLocks noChangeArrowheads="1"/>
          </p:cNvSpPr>
          <p:nvPr/>
        </p:nvSpPr>
        <p:spPr bwMode="auto">
          <a:xfrm>
            <a:off x="1691680" y="3807894"/>
            <a:ext cx="1440327" cy="950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is-IS" dirty="0"/>
          </a:p>
        </p:txBody>
      </p:sp>
      <p:sp>
        <p:nvSpPr>
          <p:cNvPr id="157742" name="Line 120"/>
          <p:cNvSpPr>
            <a:spLocks noChangeShapeType="1"/>
          </p:cNvSpPr>
          <p:nvPr/>
        </p:nvSpPr>
        <p:spPr bwMode="auto">
          <a:xfrm>
            <a:off x="4320827" y="3211190"/>
            <a:ext cx="0" cy="2003826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4000"/>
              <a:t>Skipurit</a:t>
            </a:r>
            <a:br>
              <a:rPr lang="is-IS" sz="4000"/>
            </a:br>
            <a:endParaRPr lang="en-US" sz="4000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187450" y="1412875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s-IS" sz="2000" dirty="0">
                <a:latin typeface="Arial" charset="0"/>
              </a:rPr>
              <a:t>Heilsársstörf </a:t>
            </a:r>
            <a:r>
              <a:rPr lang="is-IS" sz="2000" dirty="0" smtClean="0">
                <a:latin typeface="Arial" charset="0"/>
              </a:rPr>
              <a:t>32-37</a:t>
            </a:r>
            <a:endParaRPr lang="en-US" sz="2000" dirty="0">
              <a:latin typeface="Arial" charset="0"/>
            </a:endParaRPr>
          </a:p>
        </p:txBody>
      </p:sp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914315" y="893764"/>
            <a:ext cx="7628798" cy="555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08383" y="893764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74447" y="2342759"/>
            <a:ext cx="1750290" cy="94401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05" y="2672441"/>
            <a:ext cx="928348" cy="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574447" y="2342759"/>
            <a:ext cx="1750290" cy="94401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26" y="2268781"/>
            <a:ext cx="1750290" cy="94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500426" y="2268781"/>
            <a:ext cx="1750290" cy="942409"/>
          </a:xfrm>
          <a:prstGeom prst="rect">
            <a:avLst/>
          </a:prstGeom>
          <a:noFill/>
          <a:ln w="4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374801" y="2315419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634590" y="2501971"/>
            <a:ext cx="1535938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FRAMKVÆMDASTJÓRI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16553" y="2501971"/>
            <a:ext cx="87900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374801" y="2651534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768753" y="2834870"/>
            <a:ext cx="1272237" cy="23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Halldór Torfason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4980848" y="2834870"/>
            <a:ext cx="114116" cy="23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5532922" y="1604592"/>
            <a:ext cx="1758001" cy="950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1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31" y="2672441"/>
            <a:ext cx="936058" cy="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532922" y="1604592"/>
            <a:ext cx="1758001" cy="950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01" y="1529006"/>
            <a:ext cx="1750290" cy="9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5458901" y="1529006"/>
            <a:ext cx="1750290" cy="950450"/>
          </a:xfrm>
          <a:prstGeom prst="rect">
            <a:avLst/>
          </a:prstGeom>
          <a:noFill/>
          <a:ln w="4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6038733" y="1585293"/>
            <a:ext cx="686237" cy="20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STJÓRN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630902" y="1585293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5552970" y="1844214"/>
            <a:ext cx="1276875" cy="17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Margrét S. Björnsdóttir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7061150" y="1844214"/>
            <a:ext cx="87900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5552970" y="2001819"/>
            <a:ext cx="1382764" cy="17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Brynhildur Þorgeirsdóttir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6731139" y="2001819"/>
            <a:ext cx="87900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5552970" y="2165856"/>
            <a:ext cx="11028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Hildur Sverrisdóttir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804248" y="2165856"/>
            <a:ext cx="87900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3635729" y="3814268"/>
            <a:ext cx="1440327" cy="950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2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00" y="2357232"/>
            <a:ext cx="936058" cy="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30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21" y="3738682"/>
            <a:ext cx="1440327" cy="9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3941879" y="3793361"/>
            <a:ext cx="774137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Tæknistjóri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914426" y="3793361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2570537" y="3963831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3794035" y="4148775"/>
            <a:ext cx="10659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Baldur Einarsson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3561708" y="3738682"/>
            <a:ext cx="1440327" cy="950450"/>
          </a:xfrm>
          <a:prstGeom prst="rect">
            <a:avLst/>
          </a:prstGeom>
          <a:noFill/>
          <a:ln w="4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697" name="Rectangle 41"/>
          <p:cNvSpPr>
            <a:spLocks noChangeArrowheads="1"/>
          </p:cNvSpPr>
          <p:nvPr/>
        </p:nvSpPr>
        <p:spPr bwMode="auto">
          <a:xfrm>
            <a:off x="3088684" y="4148775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7739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00" y="2460158"/>
            <a:ext cx="936058" cy="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Rectangle 44"/>
          <p:cNvSpPr>
            <a:spLocks noChangeArrowheads="1"/>
          </p:cNvSpPr>
          <p:nvPr/>
        </p:nvSpPr>
        <p:spPr bwMode="auto">
          <a:xfrm>
            <a:off x="5814990" y="3814268"/>
            <a:ext cx="1542106" cy="950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41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88" y="3738682"/>
            <a:ext cx="1549816" cy="9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1" name="Rectangle 46"/>
          <p:cNvSpPr>
            <a:spLocks noChangeArrowheads="1"/>
          </p:cNvSpPr>
          <p:nvPr/>
        </p:nvSpPr>
        <p:spPr bwMode="auto">
          <a:xfrm>
            <a:off x="5766198" y="3738682"/>
            <a:ext cx="1542106" cy="950450"/>
          </a:xfrm>
          <a:prstGeom prst="rect">
            <a:avLst/>
          </a:prstGeom>
          <a:noFill/>
          <a:ln w="4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02" name="Rectangle 47"/>
          <p:cNvSpPr>
            <a:spLocks noChangeArrowheads="1"/>
          </p:cNvSpPr>
          <p:nvPr/>
        </p:nvSpPr>
        <p:spPr bwMode="auto">
          <a:xfrm>
            <a:off x="6218248" y="3793361"/>
            <a:ext cx="586000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Ráðgjafi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03" name="Rectangle 48"/>
          <p:cNvSpPr>
            <a:spLocks noChangeArrowheads="1"/>
          </p:cNvSpPr>
          <p:nvPr/>
        </p:nvSpPr>
        <p:spPr bwMode="auto">
          <a:xfrm>
            <a:off x="6388791" y="3793361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05" name="Rectangle 49"/>
          <p:cNvSpPr>
            <a:spLocks noChangeArrowheads="1"/>
          </p:cNvSpPr>
          <p:nvPr/>
        </p:nvSpPr>
        <p:spPr bwMode="auto">
          <a:xfrm>
            <a:off x="6126633" y="3963831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07" name="Rectangle 50"/>
          <p:cNvSpPr>
            <a:spLocks noChangeArrowheads="1"/>
          </p:cNvSpPr>
          <p:nvPr/>
        </p:nvSpPr>
        <p:spPr bwMode="auto">
          <a:xfrm>
            <a:off x="5869990" y="4148775"/>
            <a:ext cx="136630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Valur Guðmundsson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08" name="Rectangle 51"/>
          <p:cNvSpPr>
            <a:spLocks noChangeArrowheads="1"/>
          </p:cNvSpPr>
          <p:nvPr/>
        </p:nvSpPr>
        <p:spPr bwMode="auto">
          <a:xfrm>
            <a:off x="6752728" y="4148775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09" name="Rectangle 52"/>
          <p:cNvSpPr>
            <a:spLocks noChangeArrowheads="1"/>
          </p:cNvSpPr>
          <p:nvPr/>
        </p:nvSpPr>
        <p:spPr bwMode="auto">
          <a:xfrm>
            <a:off x="4086426" y="5502886"/>
            <a:ext cx="1446496" cy="94401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49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32" y="2363665"/>
            <a:ext cx="928348" cy="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10" name="Rectangle 54"/>
          <p:cNvSpPr>
            <a:spLocks noChangeArrowheads="1"/>
          </p:cNvSpPr>
          <p:nvPr/>
        </p:nvSpPr>
        <p:spPr bwMode="auto">
          <a:xfrm>
            <a:off x="4086426" y="5502886"/>
            <a:ext cx="1446496" cy="94401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51" name="Picture 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64" y="5420867"/>
            <a:ext cx="1448037" cy="9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11" name="Rectangle 56"/>
          <p:cNvSpPr>
            <a:spLocks noChangeArrowheads="1"/>
          </p:cNvSpPr>
          <p:nvPr/>
        </p:nvSpPr>
        <p:spPr bwMode="auto">
          <a:xfrm>
            <a:off x="4010864" y="5427300"/>
            <a:ext cx="1448037" cy="944018"/>
          </a:xfrm>
          <a:prstGeom prst="rect">
            <a:avLst/>
          </a:prstGeom>
          <a:noFill/>
          <a:ln w="4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12" name="Rectangle 57"/>
          <p:cNvSpPr>
            <a:spLocks noChangeArrowheads="1"/>
          </p:cNvSpPr>
          <p:nvPr/>
        </p:nvSpPr>
        <p:spPr bwMode="auto">
          <a:xfrm>
            <a:off x="4274563" y="5481979"/>
            <a:ext cx="1010079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Framleiðsludeild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13" name="Rectangle 58"/>
          <p:cNvSpPr>
            <a:spLocks noChangeArrowheads="1"/>
          </p:cNvSpPr>
          <p:nvPr/>
        </p:nvSpPr>
        <p:spPr bwMode="auto">
          <a:xfrm>
            <a:off x="5202911" y="5481979"/>
            <a:ext cx="87900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14" name="Rectangle 59"/>
          <p:cNvSpPr>
            <a:spLocks noChangeArrowheads="1"/>
          </p:cNvSpPr>
          <p:nvPr/>
        </p:nvSpPr>
        <p:spPr bwMode="auto">
          <a:xfrm>
            <a:off x="4738738" y="5633150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16" name="Rectangle 60"/>
          <p:cNvSpPr>
            <a:spLocks noChangeArrowheads="1"/>
          </p:cNvSpPr>
          <p:nvPr/>
        </p:nvSpPr>
        <p:spPr bwMode="auto">
          <a:xfrm>
            <a:off x="4738738" y="5810053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18" name="Rectangle 61"/>
          <p:cNvSpPr>
            <a:spLocks noChangeArrowheads="1"/>
          </p:cNvSpPr>
          <p:nvPr/>
        </p:nvSpPr>
        <p:spPr bwMode="auto">
          <a:xfrm>
            <a:off x="4206711" y="5988564"/>
            <a:ext cx="1164290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Theodór Welding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19" name="Rectangle 62"/>
          <p:cNvSpPr>
            <a:spLocks noChangeArrowheads="1"/>
          </p:cNvSpPr>
          <p:nvPr/>
        </p:nvSpPr>
        <p:spPr bwMode="auto">
          <a:xfrm>
            <a:off x="5264596" y="5988564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20" name="Rectangle 63"/>
          <p:cNvSpPr>
            <a:spLocks noChangeArrowheads="1"/>
          </p:cNvSpPr>
          <p:nvPr/>
        </p:nvSpPr>
        <p:spPr bwMode="auto">
          <a:xfrm>
            <a:off x="2544320" y="5502886"/>
            <a:ext cx="1440327" cy="94401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60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32" y="2357232"/>
            <a:ext cx="928348" cy="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21" name="Rectangle 65"/>
          <p:cNvSpPr>
            <a:spLocks noChangeArrowheads="1"/>
          </p:cNvSpPr>
          <p:nvPr/>
        </p:nvSpPr>
        <p:spPr bwMode="auto">
          <a:xfrm>
            <a:off x="2544320" y="5502886"/>
            <a:ext cx="1440327" cy="94401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62" name="Picture 6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89" y="5420867"/>
            <a:ext cx="1448037" cy="9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22" name="Rectangle 67"/>
          <p:cNvSpPr>
            <a:spLocks noChangeArrowheads="1"/>
          </p:cNvSpPr>
          <p:nvPr/>
        </p:nvSpPr>
        <p:spPr bwMode="auto">
          <a:xfrm>
            <a:off x="2470299" y="5427300"/>
            <a:ext cx="1440327" cy="944018"/>
          </a:xfrm>
          <a:prstGeom prst="rect">
            <a:avLst/>
          </a:prstGeom>
          <a:noFill/>
          <a:ln w="4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23" name="Rectangle 68"/>
          <p:cNvSpPr>
            <a:spLocks noChangeArrowheads="1"/>
          </p:cNvSpPr>
          <p:nvPr/>
        </p:nvSpPr>
        <p:spPr bwMode="auto">
          <a:xfrm>
            <a:off x="2832695" y="5481979"/>
            <a:ext cx="154211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24" name="Rectangle 69"/>
          <p:cNvSpPr>
            <a:spLocks noChangeArrowheads="1"/>
          </p:cNvSpPr>
          <p:nvPr/>
        </p:nvSpPr>
        <p:spPr bwMode="auto">
          <a:xfrm>
            <a:off x="2928305" y="5481979"/>
            <a:ext cx="673900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ráefnadeild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25" name="Rectangle 70"/>
          <p:cNvSpPr>
            <a:spLocks noChangeArrowheads="1"/>
          </p:cNvSpPr>
          <p:nvPr/>
        </p:nvSpPr>
        <p:spPr bwMode="auto">
          <a:xfrm>
            <a:off x="3546689" y="5481979"/>
            <a:ext cx="87900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26" name="Rectangle 71"/>
          <p:cNvSpPr>
            <a:spLocks noChangeArrowheads="1"/>
          </p:cNvSpPr>
          <p:nvPr/>
        </p:nvSpPr>
        <p:spPr bwMode="auto">
          <a:xfrm>
            <a:off x="3190463" y="5633150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27" name="Rectangle 72"/>
          <p:cNvSpPr>
            <a:spLocks noChangeArrowheads="1"/>
          </p:cNvSpPr>
          <p:nvPr/>
        </p:nvSpPr>
        <p:spPr bwMode="auto">
          <a:xfrm>
            <a:off x="3190463" y="5810053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08" name="Rectangle 73"/>
          <p:cNvSpPr>
            <a:spLocks noChangeArrowheads="1"/>
          </p:cNvSpPr>
          <p:nvPr/>
        </p:nvSpPr>
        <p:spPr bwMode="auto">
          <a:xfrm>
            <a:off x="2584415" y="5988564"/>
            <a:ext cx="1306163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Magnús Magnússon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09" name="Rectangle 74"/>
          <p:cNvSpPr>
            <a:spLocks noChangeArrowheads="1"/>
          </p:cNvSpPr>
          <p:nvPr/>
        </p:nvSpPr>
        <p:spPr bwMode="auto">
          <a:xfrm>
            <a:off x="3796511" y="5988564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3" name="Rectangle 75"/>
          <p:cNvSpPr>
            <a:spLocks noChangeArrowheads="1"/>
          </p:cNvSpPr>
          <p:nvPr/>
        </p:nvSpPr>
        <p:spPr bwMode="auto">
          <a:xfrm>
            <a:off x="5634701" y="5502886"/>
            <a:ext cx="1448037" cy="94401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72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32" y="2363665"/>
            <a:ext cx="928348" cy="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4" name="Rectangle 77"/>
          <p:cNvSpPr>
            <a:spLocks noChangeArrowheads="1"/>
          </p:cNvSpPr>
          <p:nvPr/>
        </p:nvSpPr>
        <p:spPr bwMode="auto">
          <a:xfrm>
            <a:off x="5634701" y="5502886"/>
            <a:ext cx="1448037" cy="94401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74" name="Picture 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80" y="5420867"/>
            <a:ext cx="1446496" cy="9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5" name="Rectangle 79"/>
          <p:cNvSpPr>
            <a:spLocks noChangeArrowheads="1"/>
          </p:cNvSpPr>
          <p:nvPr/>
        </p:nvSpPr>
        <p:spPr bwMode="auto">
          <a:xfrm>
            <a:off x="5560680" y="5427300"/>
            <a:ext cx="1446496" cy="944018"/>
          </a:xfrm>
          <a:prstGeom prst="rect">
            <a:avLst/>
          </a:prstGeom>
          <a:noFill/>
          <a:ln w="4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45416" name="Rectangle 80"/>
          <p:cNvSpPr>
            <a:spLocks noChangeArrowheads="1"/>
          </p:cNvSpPr>
          <p:nvPr/>
        </p:nvSpPr>
        <p:spPr bwMode="auto">
          <a:xfrm>
            <a:off x="5768865" y="5481979"/>
            <a:ext cx="1090269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Framkvæmdadeild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7" name="Rectangle 81"/>
          <p:cNvSpPr>
            <a:spLocks noChangeArrowheads="1"/>
          </p:cNvSpPr>
          <p:nvPr/>
        </p:nvSpPr>
        <p:spPr bwMode="auto">
          <a:xfrm>
            <a:off x="6798992" y="5481979"/>
            <a:ext cx="87900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8" name="Rectangle 82"/>
          <p:cNvSpPr>
            <a:spLocks noChangeArrowheads="1"/>
          </p:cNvSpPr>
          <p:nvPr/>
        </p:nvSpPr>
        <p:spPr bwMode="auto">
          <a:xfrm>
            <a:off x="6287012" y="5633150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9" name="Rectangle 83"/>
          <p:cNvSpPr>
            <a:spLocks noChangeArrowheads="1"/>
          </p:cNvSpPr>
          <p:nvPr/>
        </p:nvSpPr>
        <p:spPr bwMode="auto">
          <a:xfrm>
            <a:off x="6287012" y="5810053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20" name="Rectangle 84"/>
          <p:cNvSpPr>
            <a:spLocks noChangeArrowheads="1"/>
          </p:cNvSpPr>
          <p:nvPr/>
        </p:nvSpPr>
        <p:spPr bwMode="auto">
          <a:xfrm>
            <a:off x="5722602" y="5988564"/>
            <a:ext cx="1218264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Vilberg Ágústsson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21" name="Rectangle 85"/>
          <p:cNvSpPr>
            <a:spLocks noChangeArrowheads="1"/>
          </p:cNvSpPr>
          <p:nvPr/>
        </p:nvSpPr>
        <p:spPr bwMode="auto">
          <a:xfrm>
            <a:off x="6839086" y="5988564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22" name="Rectangle 86"/>
          <p:cNvSpPr>
            <a:spLocks noChangeArrowheads="1"/>
          </p:cNvSpPr>
          <p:nvPr/>
        </p:nvSpPr>
        <p:spPr bwMode="auto">
          <a:xfrm>
            <a:off x="994504" y="5502886"/>
            <a:ext cx="1441869" cy="94401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83" name="Picture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32" y="2357232"/>
            <a:ext cx="928348" cy="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23" name="Rectangle 88"/>
          <p:cNvSpPr>
            <a:spLocks noChangeArrowheads="1"/>
          </p:cNvSpPr>
          <p:nvPr/>
        </p:nvSpPr>
        <p:spPr bwMode="auto">
          <a:xfrm>
            <a:off x="994504" y="5502886"/>
            <a:ext cx="1441869" cy="94401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85" name="Picture 8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83" y="5420867"/>
            <a:ext cx="1441869" cy="9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24" name="Rectangle 90"/>
          <p:cNvSpPr>
            <a:spLocks noChangeArrowheads="1"/>
          </p:cNvSpPr>
          <p:nvPr/>
        </p:nvSpPr>
        <p:spPr bwMode="auto">
          <a:xfrm>
            <a:off x="920483" y="5427300"/>
            <a:ext cx="1441869" cy="944018"/>
          </a:xfrm>
          <a:prstGeom prst="rect">
            <a:avLst/>
          </a:prstGeom>
          <a:noFill/>
          <a:ln w="4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45425" name="Rectangle 91"/>
          <p:cNvSpPr>
            <a:spLocks noChangeArrowheads="1"/>
          </p:cNvSpPr>
          <p:nvPr/>
        </p:nvSpPr>
        <p:spPr bwMode="auto">
          <a:xfrm>
            <a:off x="1230446" y="5481979"/>
            <a:ext cx="666190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Rannsókna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26" name="Rectangle 92"/>
          <p:cNvSpPr>
            <a:spLocks noChangeArrowheads="1"/>
          </p:cNvSpPr>
          <p:nvPr/>
        </p:nvSpPr>
        <p:spPr bwMode="auto">
          <a:xfrm>
            <a:off x="1836494" y="5481979"/>
            <a:ext cx="100236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27" name="Rectangle 93"/>
          <p:cNvSpPr>
            <a:spLocks noChangeArrowheads="1"/>
          </p:cNvSpPr>
          <p:nvPr/>
        </p:nvSpPr>
        <p:spPr bwMode="auto">
          <a:xfrm>
            <a:off x="1884299" y="5481979"/>
            <a:ext cx="262158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og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28" name="Rectangle 94"/>
          <p:cNvSpPr>
            <a:spLocks noChangeArrowheads="1"/>
          </p:cNvSpPr>
          <p:nvPr/>
        </p:nvSpPr>
        <p:spPr bwMode="auto">
          <a:xfrm>
            <a:off x="1292130" y="5647624"/>
            <a:ext cx="774137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þróunardeild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29" name="Rectangle 95"/>
          <p:cNvSpPr>
            <a:spLocks noChangeArrowheads="1"/>
          </p:cNvSpPr>
          <p:nvPr/>
        </p:nvSpPr>
        <p:spPr bwMode="auto">
          <a:xfrm>
            <a:off x="1992246" y="5647624"/>
            <a:ext cx="87900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30" name="Rectangle 96"/>
          <p:cNvSpPr>
            <a:spLocks noChangeArrowheads="1"/>
          </p:cNvSpPr>
          <p:nvPr/>
        </p:nvSpPr>
        <p:spPr bwMode="auto">
          <a:xfrm>
            <a:off x="1642189" y="5797187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31" name="Rectangle 97"/>
          <p:cNvSpPr>
            <a:spLocks noChangeArrowheads="1"/>
          </p:cNvSpPr>
          <p:nvPr/>
        </p:nvSpPr>
        <p:spPr bwMode="auto">
          <a:xfrm>
            <a:off x="1122499" y="5974090"/>
            <a:ext cx="1101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Elín Ásgeirsdóttir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32" name="Rectangle 98"/>
          <p:cNvSpPr>
            <a:spLocks noChangeArrowheads="1"/>
          </p:cNvSpPr>
          <p:nvPr/>
        </p:nvSpPr>
        <p:spPr bwMode="auto">
          <a:xfrm>
            <a:off x="2160336" y="5974090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33" name="Rectangle 99"/>
          <p:cNvSpPr>
            <a:spLocks noChangeArrowheads="1"/>
          </p:cNvSpPr>
          <p:nvPr/>
        </p:nvSpPr>
        <p:spPr bwMode="auto">
          <a:xfrm>
            <a:off x="7182975" y="5502886"/>
            <a:ext cx="1548275" cy="94401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96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32" y="2466591"/>
            <a:ext cx="928348" cy="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34" name="Rectangle 101"/>
          <p:cNvSpPr>
            <a:spLocks noChangeArrowheads="1"/>
          </p:cNvSpPr>
          <p:nvPr/>
        </p:nvSpPr>
        <p:spPr bwMode="auto">
          <a:xfrm>
            <a:off x="7182975" y="5502886"/>
            <a:ext cx="1548275" cy="94401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57798" name="Picture 1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54" y="5420867"/>
            <a:ext cx="1548275" cy="9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35" name="Rectangle 103"/>
          <p:cNvSpPr>
            <a:spLocks noChangeArrowheads="1"/>
          </p:cNvSpPr>
          <p:nvPr/>
        </p:nvSpPr>
        <p:spPr bwMode="auto">
          <a:xfrm>
            <a:off x="7108954" y="5427300"/>
            <a:ext cx="1548275" cy="944018"/>
          </a:xfrm>
          <a:prstGeom prst="rect">
            <a:avLst/>
          </a:prstGeom>
          <a:noFill/>
          <a:ln w="4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45436" name="Rectangle 104"/>
          <p:cNvSpPr>
            <a:spLocks noChangeArrowheads="1"/>
          </p:cNvSpPr>
          <p:nvPr/>
        </p:nvSpPr>
        <p:spPr bwMode="auto">
          <a:xfrm>
            <a:off x="7263165" y="5481979"/>
            <a:ext cx="316131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Sölu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37" name="Rectangle 105"/>
          <p:cNvSpPr>
            <a:spLocks noChangeArrowheads="1"/>
          </p:cNvSpPr>
          <p:nvPr/>
        </p:nvSpPr>
        <p:spPr bwMode="auto">
          <a:xfrm>
            <a:off x="7519155" y="5481979"/>
            <a:ext cx="100236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38" name="Rectangle 106"/>
          <p:cNvSpPr>
            <a:spLocks noChangeArrowheads="1"/>
          </p:cNvSpPr>
          <p:nvPr/>
        </p:nvSpPr>
        <p:spPr bwMode="auto">
          <a:xfrm>
            <a:off x="7560792" y="5481979"/>
            <a:ext cx="1003911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og fjármáladeild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39" name="Rectangle 107"/>
          <p:cNvSpPr>
            <a:spLocks noChangeArrowheads="1"/>
          </p:cNvSpPr>
          <p:nvPr/>
        </p:nvSpPr>
        <p:spPr bwMode="auto">
          <a:xfrm>
            <a:off x="8503018" y="5481979"/>
            <a:ext cx="87900" cy="1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29" name="Rectangle 108"/>
          <p:cNvSpPr>
            <a:spLocks noChangeArrowheads="1"/>
          </p:cNvSpPr>
          <p:nvPr/>
        </p:nvSpPr>
        <p:spPr bwMode="auto">
          <a:xfrm>
            <a:off x="7883092" y="5633150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31" name="Rectangle 109"/>
          <p:cNvSpPr>
            <a:spLocks noChangeArrowheads="1"/>
          </p:cNvSpPr>
          <p:nvPr/>
        </p:nvSpPr>
        <p:spPr bwMode="auto">
          <a:xfrm>
            <a:off x="7883092" y="5810053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32" name="Rectangle 110"/>
          <p:cNvSpPr>
            <a:spLocks noChangeArrowheads="1"/>
          </p:cNvSpPr>
          <p:nvPr/>
        </p:nvSpPr>
        <p:spPr bwMode="auto">
          <a:xfrm>
            <a:off x="7236950" y="5988564"/>
            <a:ext cx="1400232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Ingibjörg Vilhjálmsd.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33" name="Rectangle 111"/>
          <p:cNvSpPr>
            <a:spLocks noChangeArrowheads="1"/>
          </p:cNvSpPr>
          <p:nvPr/>
        </p:nvSpPr>
        <p:spPr bwMode="auto">
          <a:xfrm>
            <a:off x="8529235" y="5988564"/>
            <a:ext cx="100236" cy="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7808" name="Picture 1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91" y="900197"/>
            <a:ext cx="1756458" cy="4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809" name="Picture 1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91" y="900197"/>
            <a:ext cx="1756458" cy="4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34" name="Freeform 114"/>
          <p:cNvSpPr>
            <a:spLocks/>
          </p:cNvSpPr>
          <p:nvPr/>
        </p:nvSpPr>
        <p:spPr bwMode="auto">
          <a:xfrm>
            <a:off x="6388791" y="900197"/>
            <a:ext cx="1750290" cy="418134"/>
          </a:xfrm>
          <a:custGeom>
            <a:avLst/>
            <a:gdLst>
              <a:gd name="T0" fmla="*/ 43 w 1135"/>
              <a:gd name="T1" fmla="*/ 0 h 260"/>
              <a:gd name="T2" fmla="*/ 35 w 1135"/>
              <a:gd name="T3" fmla="*/ 0 h 260"/>
              <a:gd name="T4" fmla="*/ 26 w 1135"/>
              <a:gd name="T5" fmla="*/ 5 h 260"/>
              <a:gd name="T6" fmla="*/ 22 w 1135"/>
              <a:gd name="T7" fmla="*/ 9 h 260"/>
              <a:gd name="T8" fmla="*/ 13 w 1135"/>
              <a:gd name="T9" fmla="*/ 13 h 260"/>
              <a:gd name="T10" fmla="*/ 9 w 1135"/>
              <a:gd name="T11" fmla="*/ 17 h 260"/>
              <a:gd name="T12" fmla="*/ 4 w 1135"/>
              <a:gd name="T13" fmla="*/ 26 h 260"/>
              <a:gd name="T14" fmla="*/ 0 w 1135"/>
              <a:gd name="T15" fmla="*/ 34 h 260"/>
              <a:gd name="T16" fmla="*/ 0 w 1135"/>
              <a:gd name="T17" fmla="*/ 43 h 260"/>
              <a:gd name="T18" fmla="*/ 0 w 1135"/>
              <a:gd name="T19" fmla="*/ 217 h 260"/>
              <a:gd name="T20" fmla="*/ 0 w 1135"/>
              <a:gd name="T21" fmla="*/ 226 h 260"/>
              <a:gd name="T22" fmla="*/ 4 w 1135"/>
              <a:gd name="T23" fmla="*/ 234 h 260"/>
              <a:gd name="T24" fmla="*/ 9 w 1135"/>
              <a:gd name="T25" fmla="*/ 243 h 260"/>
              <a:gd name="T26" fmla="*/ 13 w 1135"/>
              <a:gd name="T27" fmla="*/ 247 h 260"/>
              <a:gd name="T28" fmla="*/ 22 w 1135"/>
              <a:gd name="T29" fmla="*/ 255 h 260"/>
              <a:gd name="T30" fmla="*/ 26 w 1135"/>
              <a:gd name="T31" fmla="*/ 260 h 260"/>
              <a:gd name="T32" fmla="*/ 35 w 1135"/>
              <a:gd name="T33" fmla="*/ 260 h 260"/>
              <a:gd name="T34" fmla="*/ 43 w 1135"/>
              <a:gd name="T35" fmla="*/ 260 h 260"/>
              <a:gd name="T36" fmla="*/ 1091 w 1135"/>
              <a:gd name="T37" fmla="*/ 260 h 260"/>
              <a:gd name="T38" fmla="*/ 1100 w 1135"/>
              <a:gd name="T39" fmla="*/ 260 h 260"/>
              <a:gd name="T40" fmla="*/ 1109 w 1135"/>
              <a:gd name="T41" fmla="*/ 260 h 260"/>
              <a:gd name="T42" fmla="*/ 1118 w 1135"/>
              <a:gd name="T43" fmla="*/ 255 h 260"/>
              <a:gd name="T44" fmla="*/ 1122 w 1135"/>
              <a:gd name="T45" fmla="*/ 247 h 260"/>
              <a:gd name="T46" fmla="*/ 1131 w 1135"/>
              <a:gd name="T47" fmla="*/ 243 h 260"/>
              <a:gd name="T48" fmla="*/ 1135 w 1135"/>
              <a:gd name="T49" fmla="*/ 234 h 260"/>
              <a:gd name="T50" fmla="*/ 1135 w 1135"/>
              <a:gd name="T51" fmla="*/ 226 h 260"/>
              <a:gd name="T52" fmla="*/ 1135 w 1135"/>
              <a:gd name="T53" fmla="*/ 217 h 260"/>
              <a:gd name="T54" fmla="*/ 1135 w 1135"/>
              <a:gd name="T55" fmla="*/ 43 h 260"/>
              <a:gd name="T56" fmla="*/ 1135 w 1135"/>
              <a:gd name="T57" fmla="*/ 34 h 260"/>
              <a:gd name="T58" fmla="*/ 1135 w 1135"/>
              <a:gd name="T59" fmla="*/ 26 h 260"/>
              <a:gd name="T60" fmla="*/ 1131 w 1135"/>
              <a:gd name="T61" fmla="*/ 17 h 260"/>
              <a:gd name="T62" fmla="*/ 1122 w 1135"/>
              <a:gd name="T63" fmla="*/ 13 h 260"/>
              <a:gd name="T64" fmla="*/ 1118 w 1135"/>
              <a:gd name="T65" fmla="*/ 9 h 260"/>
              <a:gd name="T66" fmla="*/ 1109 w 1135"/>
              <a:gd name="T67" fmla="*/ 5 h 260"/>
              <a:gd name="T68" fmla="*/ 1100 w 1135"/>
              <a:gd name="T69" fmla="*/ 0 h 260"/>
              <a:gd name="T70" fmla="*/ 1091 w 1135"/>
              <a:gd name="T71" fmla="*/ 0 h 260"/>
              <a:gd name="T72" fmla="*/ 43 w 1135"/>
              <a:gd name="T7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35" h="260">
                <a:moveTo>
                  <a:pt x="43" y="0"/>
                </a:moveTo>
                <a:lnTo>
                  <a:pt x="35" y="0"/>
                </a:lnTo>
                <a:lnTo>
                  <a:pt x="26" y="5"/>
                </a:lnTo>
                <a:lnTo>
                  <a:pt x="22" y="9"/>
                </a:lnTo>
                <a:lnTo>
                  <a:pt x="13" y="13"/>
                </a:lnTo>
                <a:lnTo>
                  <a:pt x="9" y="17"/>
                </a:lnTo>
                <a:lnTo>
                  <a:pt x="4" y="26"/>
                </a:lnTo>
                <a:lnTo>
                  <a:pt x="0" y="34"/>
                </a:lnTo>
                <a:lnTo>
                  <a:pt x="0" y="43"/>
                </a:lnTo>
                <a:lnTo>
                  <a:pt x="0" y="217"/>
                </a:lnTo>
                <a:lnTo>
                  <a:pt x="0" y="226"/>
                </a:lnTo>
                <a:lnTo>
                  <a:pt x="4" y="234"/>
                </a:lnTo>
                <a:lnTo>
                  <a:pt x="9" y="243"/>
                </a:lnTo>
                <a:lnTo>
                  <a:pt x="13" y="247"/>
                </a:lnTo>
                <a:lnTo>
                  <a:pt x="22" y="255"/>
                </a:lnTo>
                <a:lnTo>
                  <a:pt x="26" y="260"/>
                </a:lnTo>
                <a:lnTo>
                  <a:pt x="35" y="260"/>
                </a:lnTo>
                <a:lnTo>
                  <a:pt x="43" y="260"/>
                </a:lnTo>
                <a:lnTo>
                  <a:pt x="1091" y="260"/>
                </a:lnTo>
                <a:lnTo>
                  <a:pt x="1100" y="260"/>
                </a:lnTo>
                <a:lnTo>
                  <a:pt x="1109" y="260"/>
                </a:lnTo>
                <a:lnTo>
                  <a:pt x="1118" y="255"/>
                </a:lnTo>
                <a:lnTo>
                  <a:pt x="1122" y="247"/>
                </a:lnTo>
                <a:lnTo>
                  <a:pt x="1131" y="243"/>
                </a:lnTo>
                <a:lnTo>
                  <a:pt x="1135" y="234"/>
                </a:lnTo>
                <a:lnTo>
                  <a:pt x="1135" y="226"/>
                </a:lnTo>
                <a:lnTo>
                  <a:pt x="1135" y="217"/>
                </a:lnTo>
                <a:lnTo>
                  <a:pt x="1135" y="43"/>
                </a:lnTo>
                <a:lnTo>
                  <a:pt x="1135" y="34"/>
                </a:lnTo>
                <a:lnTo>
                  <a:pt x="1135" y="26"/>
                </a:lnTo>
                <a:lnTo>
                  <a:pt x="1131" y="17"/>
                </a:lnTo>
                <a:lnTo>
                  <a:pt x="1122" y="13"/>
                </a:lnTo>
                <a:lnTo>
                  <a:pt x="1118" y="9"/>
                </a:lnTo>
                <a:lnTo>
                  <a:pt x="1109" y="5"/>
                </a:lnTo>
                <a:lnTo>
                  <a:pt x="1100" y="0"/>
                </a:lnTo>
                <a:lnTo>
                  <a:pt x="1091" y="0"/>
                </a:lnTo>
                <a:lnTo>
                  <a:pt x="43" y="0"/>
                </a:lnTo>
              </a:path>
            </a:pathLst>
          </a:cu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35" name="Rectangle 115"/>
          <p:cNvSpPr>
            <a:spLocks noChangeArrowheads="1"/>
          </p:cNvSpPr>
          <p:nvPr/>
        </p:nvSpPr>
        <p:spPr bwMode="auto">
          <a:xfrm>
            <a:off x="6738849" y="1051368"/>
            <a:ext cx="1172001" cy="20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AÐALFUNDUR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36" name="Rectangle 116"/>
          <p:cNvSpPr>
            <a:spLocks noChangeArrowheads="1"/>
          </p:cNvSpPr>
          <p:nvPr/>
        </p:nvSpPr>
        <p:spPr bwMode="auto">
          <a:xfrm>
            <a:off x="7795192" y="1051368"/>
            <a:ext cx="107947" cy="20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37" name="Line 117"/>
          <p:cNvSpPr>
            <a:spLocks noChangeShapeType="1"/>
          </p:cNvSpPr>
          <p:nvPr/>
        </p:nvSpPr>
        <p:spPr bwMode="auto">
          <a:xfrm>
            <a:off x="6900771" y="1318331"/>
            <a:ext cx="0" cy="210675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38" name="Line 118"/>
          <p:cNvSpPr>
            <a:spLocks noChangeShapeType="1"/>
          </p:cNvSpPr>
          <p:nvPr/>
        </p:nvSpPr>
        <p:spPr bwMode="auto">
          <a:xfrm flipH="1">
            <a:off x="4320827" y="1638364"/>
            <a:ext cx="1138074" cy="0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40" name="Line 119"/>
          <p:cNvSpPr>
            <a:spLocks noChangeShapeType="1"/>
          </p:cNvSpPr>
          <p:nvPr/>
        </p:nvSpPr>
        <p:spPr bwMode="auto">
          <a:xfrm>
            <a:off x="4320827" y="1638364"/>
            <a:ext cx="0" cy="630417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43" name="Line 121"/>
          <p:cNvSpPr>
            <a:spLocks noChangeShapeType="1"/>
          </p:cNvSpPr>
          <p:nvPr/>
        </p:nvSpPr>
        <p:spPr bwMode="auto">
          <a:xfrm>
            <a:off x="1642189" y="5215017"/>
            <a:ext cx="4638655" cy="0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44" name="Line 122"/>
          <p:cNvSpPr>
            <a:spLocks noChangeShapeType="1"/>
          </p:cNvSpPr>
          <p:nvPr/>
        </p:nvSpPr>
        <p:spPr bwMode="auto">
          <a:xfrm>
            <a:off x="4320827" y="3429000"/>
            <a:ext cx="3408054" cy="0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45" name="Line 123"/>
          <p:cNvSpPr>
            <a:spLocks noChangeShapeType="1"/>
          </p:cNvSpPr>
          <p:nvPr/>
        </p:nvSpPr>
        <p:spPr bwMode="auto">
          <a:xfrm>
            <a:off x="7728881" y="3423474"/>
            <a:ext cx="0" cy="2003826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46" name="Line 124"/>
          <p:cNvSpPr>
            <a:spLocks noChangeShapeType="1"/>
          </p:cNvSpPr>
          <p:nvPr/>
        </p:nvSpPr>
        <p:spPr bwMode="auto">
          <a:xfrm>
            <a:off x="6444208" y="3423474"/>
            <a:ext cx="0" cy="315209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47" name="Line 125"/>
          <p:cNvSpPr>
            <a:spLocks noChangeShapeType="1"/>
          </p:cNvSpPr>
          <p:nvPr/>
        </p:nvSpPr>
        <p:spPr bwMode="auto">
          <a:xfrm flipH="1" flipV="1">
            <a:off x="2362351" y="3423474"/>
            <a:ext cx="1958475" cy="5526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48" name="Line 126"/>
          <p:cNvSpPr>
            <a:spLocks noChangeShapeType="1"/>
          </p:cNvSpPr>
          <p:nvPr/>
        </p:nvSpPr>
        <p:spPr bwMode="auto">
          <a:xfrm>
            <a:off x="1648357" y="5215017"/>
            <a:ext cx="0" cy="212283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50" name="Line 127"/>
          <p:cNvSpPr>
            <a:spLocks noChangeShapeType="1"/>
          </p:cNvSpPr>
          <p:nvPr/>
        </p:nvSpPr>
        <p:spPr bwMode="auto">
          <a:xfrm>
            <a:off x="4738738" y="5215017"/>
            <a:ext cx="0" cy="212283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52" name="Line 128"/>
          <p:cNvSpPr>
            <a:spLocks noChangeShapeType="1"/>
          </p:cNvSpPr>
          <p:nvPr/>
        </p:nvSpPr>
        <p:spPr bwMode="auto">
          <a:xfrm>
            <a:off x="6274675" y="5215017"/>
            <a:ext cx="0" cy="212283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57753" name="Line 129"/>
          <p:cNvSpPr>
            <a:spLocks noChangeShapeType="1"/>
          </p:cNvSpPr>
          <p:nvPr/>
        </p:nvSpPr>
        <p:spPr bwMode="auto">
          <a:xfrm>
            <a:off x="251520" y="5215017"/>
            <a:ext cx="0" cy="212283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34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54740"/>
            <a:ext cx="1440327" cy="95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36"/>
          <p:cNvSpPr>
            <a:spLocks noChangeArrowheads="1"/>
          </p:cNvSpPr>
          <p:nvPr/>
        </p:nvSpPr>
        <p:spPr bwMode="auto">
          <a:xfrm>
            <a:off x="1979712" y="3789040"/>
            <a:ext cx="6764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Gæðastjóri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39"/>
          <p:cNvSpPr>
            <a:spLocks noChangeArrowheads="1"/>
          </p:cNvSpPr>
          <p:nvPr/>
        </p:nvSpPr>
        <p:spPr bwMode="auto">
          <a:xfrm>
            <a:off x="1763688" y="4149080"/>
            <a:ext cx="1101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Elín Ásgeirsdóttir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Line 124"/>
          <p:cNvSpPr>
            <a:spLocks noChangeShapeType="1"/>
          </p:cNvSpPr>
          <p:nvPr/>
        </p:nvSpPr>
        <p:spPr bwMode="auto">
          <a:xfrm>
            <a:off x="2364625" y="3429000"/>
            <a:ext cx="0" cy="315209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38" name="Line 124"/>
          <p:cNvSpPr>
            <a:spLocks noChangeShapeType="1"/>
          </p:cNvSpPr>
          <p:nvPr/>
        </p:nvSpPr>
        <p:spPr bwMode="auto">
          <a:xfrm flipH="1">
            <a:off x="2364625" y="4769975"/>
            <a:ext cx="3408" cy="445041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39" name="Line 127"/>
          <p:cNvSpPr>
            <a:spLocks noChangeShapeType="1"/>
          </p:cNvSpPr>
          <p:nvPr/>
        </p:nvSpPr>
        <p:spPr bwMode="auto">
          <a:xfrm>
            <a:off x="3203848" y="5210346"/>
            <a:ext cx="0" cy="212283"/>
          </a:xfrm>
          <a:prstGeom prst="line">
            <a:avLst/>
          </a:prstGeom>
          <a:noFill/>
          <a:ln w="22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Starfsemin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s-IS" dirty="0"/>
              <a:t>Framleiðsla steinefna, grjótnám og grjótmulningur</a:t>
            </a:r>
          </a:p>
          <a:p>
            <a:pPr>
              <a:lnSpc>
                <a:spcPct val="90000"/>
              </a:lnSpc>
            </a:pPr>
            <a:r>
              <a:rPr lang="is-IS" dirty="0"/>
              <a:t>Framleiðsla malbiks</a:t>
            </a:r>
          </a:p>
          <a:p>
            <a:pPr>
              <a:lnSpc>
                <a:spcPct val="90000"/>
              </a:lnSpc>
            </a:pPr>
            <a:r>
              <a:rPr lang="is-IS" dirty="0"/>
              <a:t>Malbiksútlögn</a:t>
            </a:r>
          </a:p>
          <a:p>
            <a:pPr>
              <a:lnSpc>
                <a:spcPct val="90000"/>
              </a:lnSpc>
            </a:pPr>
            <a:r>
              <a:rPr lang="is-IS" dirty="0"/>
              <a:t>Rannsóknir</a:t>
            </a:r>
          </a:p>
          <a:p>
            <a:pPr>
              <a:lnSpc>
                <a:spcPct val="90000"/>
              </a:lnSpc>
            </a:pPr>
            <a:r>
              <a:rPr lang="is-IS" dirty="0" smtClean="0"/>
              <a:t>Vetrarþjónusta</a:t>
            </a:r>
            <a:endParaRPr lang="is-IS" dirty="0"/>
          </a:p>
          <a:p>
            <a:pPr>
              <a:lnSpc>
                <a:spcPct val="90000"/>
              </a:lnSpc>
            </a:pPr>
            <a:r>
              <a:rPr lang="is-IS" dirty="0"/>
              <a:t>Efnissala - vigtanir - annað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Gæða- og umhverfismarkmið</a:t>
            </a:r>
            <a:r>
              <a:rPr lang="is-IS" dirty="0"/>
              <a:t>.</a:t>
            </a: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u="sng" dirty="0" smtClean="0"/>
              <a:t>GÆÐAMARKMIÐ:</a:t>
            </a:r>
          </a:p>
          <a:p>
            <a:pPr marL="0" indent="0">
              <a:buNone/>
            </a:pPr>
            <a:endParaRPr lang="en-GB" sz="2000" u="sng" dirty="0" smtClean="0"/>
          </a:p>
          <a:p>
            <a:r>
              <a:rPr lang="en-GB" sz="2000" dirty="0" err="1" smtClean="0"/>
              <a:t>Malbikunarstöðin</a:t>
            </a:r>
            <a:r>
              <a:rPr lang="en-GB" sz="2000" dirty="0" smtClean="0"/>
              <a:t> </a:t>
            </a:r>
            <a:r>
              <a:rPr lang="en-GB" sz="2000" dirty="0" err="1"/>
              <a:t>Höfði</a:t>
            </a:r>
            <a:r>
              <a:rPr lang="en-GB" sz="2000" dirty="0"/>
              <a:t> hf. </a:t>
            </a:r>
            <a:r>
              <a:rPr lang="en-GB" sz="2000" dirty="0" err="1"/>
              <a:t>stefnir</a:t>
            </a:r>
            <a:r>
              <a:rPr lang="en-GB" sz="2000" dirty="0"/>
              <a:t> á 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frávik</a:t>
            </a:r>
            <a:r>
              <a:rPr lang="en-GB" sz="2000" dirty="0"/>
              <a:t> </a:t>
            </a:r>
            <a:r>
              <a:rPr lang="en-GB" sz="2000" dirty="0" err="1"/>
              <a:t>séu</a:t>
            </a:r>
            <a:r>
              <a:rPr lang="en-GB" sz="2000" dirty="0"/>
              <a:t> </a:t>
            </a:r>
            <a:r>
              <a:rPr lang="en-GB" sz="2000" dirty="0" err="1"/>
              <a:t>ekki</a:t>
            </a:r>
            <a:r>
              <a:rPr lang="en-GB" sz="2000" dirty="0"/>
              <a:t> </a:t>
            </a:r>
            <a:r>
              <a:rPr lang="en-GB" sz="2000" dirty="0" err="1"/>
              <a:t>meiri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5 %  </a:t>
            </a:r>
            <a:r>
              <a:rPr lang="en-GB" sz="2000" dirty="0" err="1"/>
              <a:t>frá</a:t>
            </a:r>
            <a:r>
              <a:rPr lang="en-GB" sz="2000" dirty="0"/>
              <a:t> </a:t>
            </a:r>
            <a:r>
              <a:rPr lang="en-GB" sz="2000" dirty="0" err="1"/>
              <a:t>umbeðinni</a:t>
            </a:r>
            <a:r>
              <a:rPr lang="en-GB" sz="2000" dirty="0"/>
              <a:t> </a:t>
            </a:r>
            <a:r>
              <a:rPr lang="en-GB" sz="2000" dirty="0" err="1"/>
              <a:t>þykkt</a:t>
            </a:r>
            <a:r>
              <a:rPr lang="en-GB" sz="2000" dirty="0"/>
              <a:t> </a:t>
            </a:r>
            <a:r>
              <a:rPr lang="en-GB" sz="2000" dirty="0" err="1"/>
              <a:t>útlags</a:t>
            </a:r>
            <a:r>
              <a:rPr lang="en-GB" sz="2000" dirty="0"/>
              <a:t> </a:t>
            </a:r>
            <a:r>
              <a:rPr lang="en-GB" sz="2000" dirty="0" err="1"/>
              <a:t>malbiks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meðaltali</a:t>
            </a:r>
            <a:r>
              <a:rPr lang="en-GB" sz="2000" dirty="0" smtClean="0"/>
              <a:t>.</a:t>
            </a:r>
          </a:p>
          <a:p>
            <a:endParaRPr lang="is-IS" sz="2000" dirty="0"/>
          </a:p>
          <a:p>
            <a:r>
              <a:rPr lang="en-GB" sz="2000" dirty="0" err="1"/>
              <a:t>Malbikunarstöðin</a:t>
            </a:r>
            <a:r>
              <a:rPr lang="en-GB" sz="2000" dirty="0"/>
              <a:t> </a:t>
            </a:r>
            <a:r>
              <a:rPr lang="en-GB" sz="2000" dirty="0" err="1"/>
              <a:t>Höfði</a:t>
            </a:r>
            <a:r>
              <a:rPr lang="en-GB" sz="2000" dirty="0"/>
              <a:t> hf. </a:t>
            </a:r>
            <a:r>
              <a:rPr lang="en-GB" sz="2000" dirty="0" err="1"/>
              <a:t>ætlar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auka</a:t>
            </a:r>
            <a:r>
              <a:rPr lang="en-GB" sz="2000" dirty="0"/>
              <a:t> </a:t>
            </a:r>
            <a:r>
              <a:rPr lang="en-GB" sz="2000" dirty="0" err="1"/>
              <a:t>framleiðslu</a:t>
            </a:r>
            <a:r>
              <a:rPr lang="en-GB" sz="2000" dirty="0"/>
              <a:t> á  </a:t>
            </a:r>
            <a:r>
              <a:rPr lang="en-GB" sz="2000" dirty="0" err="1"/>
              <a:t>endurnýttu</a:t>
            </a:r>
            <a:r>
              <a:rPr lang="en-GB" sz="2000" dirty="0"/>
              <a:t> </a:t>
            </a:r>
            <a:r>
              <a:rPr lang="en-GB" sz="2000" dirty="0" err="1"/>
              <a:t>malbiki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pPr marL="0" indent="0"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u="sng" dirty="0" smtClean="0"/>
              <a:t>UMHVERFISMARKMIÐ:</a:t>
            </a:r>
          </a:p>
          <a:p>
            <a:pPr marL="0" indent="0">
              <a:buNone/>
            </a:pPr>
            <a:endParaRPr lang="en-GB" sz="2000" u="sng" dirty="0" smtClean="0"/>
          </a:p>
          <a:p>
            <a:r>
              <a:rPr lang="en-GB" sz="2000" dirty="0" err="1" smtClean="0"/>
              <a:t>Malbikunarstöðin</a:t>
            </a:r>
            <a:r>
              <a:rPr lang="en-GB" sz="2000" dirty="0" smtClean="0"/>
              <a:t> </a:t>
            </a:r>
            <a:r>
              <a:rPr lang="en-GB" sz="2000" dirty="0" err="1"/>
              <a:t>Höfði</a:t>
            </a:r>
            <a:r>
              <a:rPr lang="en-GB" sz="2000" dirty="0"/>
              <a:t> hf. </a:t>
            </a:r>
            <a:r>
              <a:rPr lang="en-GB" sz="2000" dirty="0" err="1"/>
              <a:t>ætlar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minnka</a:t>
            </a:r>
            <a:r>
              <a:rPr lang="en-GB" sz="2000" dirty="0"/>
              <a:t> </a:t>
            </a:r>
            <a:r>
              <a:rPr lang="en-GB" sz="2000" dirty="0" err="1"/>
              <a:t>notkun</a:t>
            </a:r>
            <a:r>
              <a:rPr lang="en-GB" sz="2000" dirty="0"/>
              <a:t> á </a:t>
            </a:r>
            <a:r>
              <a:rPr lang="en-GB" sz="2000" dirty="0" err="1"/>
              <a:t>óendurnýjanlegum</a:t>
            </a:r>
            <a:r>
              <a:rPr lang="en-GB" sz="2000" dirty="0"/>
              <a:t> </a:t>
            </a:r>
            <a:r>
              <a:rPr lang="en-GB" sz="2000" dirty="0" err="1"/>
              <a:t>orkugjöfum</a:t>
            </a:r>
            <a:r>
              <a:rPr lang="en-GB" sz="2000" dirty="0"/>
              <a:t>.</a:t>
            </a:r>
            <a:endParaRPr lang="is-IS" sz="2000" dirty="0"/>
          </a:p>
          <a:p>
            <a:endParaRPr lang="is-IS" sz="1100" dirty="0"/>
          </a:p>
          <a:p>
            <a:r>
              <a:rPr lang="en-GB" sz="2000" dirty="0" err="1"/>
              <a:t>Malbikunarstöðin</a:t>
            </a:r>
            <a:r>
              <a:rPr lang="en-GB" sz="2000" dirty="0"/>
              <a:t> </a:t>
            </a:r>
            <a:r>
              <a:rPr lang="en-GB" sz="2000" dirty="0" err="1"/>
              <a:t>Höfði</a:t>
            </a:r>
            <a:r>
              <a:rPr lang="en-GB" sz="2000" dirty="0"/>
              <a:t> hf. </a:t>
            </a:r>
            <a:r>
              <a:rPr lang="en-GB" sz="2000" dirty="0" err="1"/>
              <a:t>ætlar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minnka</a:t>
            </a:r>
            <a:r>
              <a:rPr lang="en-GB" sz="2000" dirty="0"/>
              <a:t> </a:t>
            </a:r>
            <a:r>
              <a:rPr lang="en-GB" sz="2000" dirty="0" err="1"/>
              <a:t>magn</a:t>
            </a:r>
            <a:r>
              <a:rPr lang="en-GB" sz="2000" dirty="0"/>
              <a:t> </a:t>
            </a:r>
            <a:r>
              <a:rPr lang="en-GB" sz="2000" dirty="0" err="1"/>
              <a:t>almenns</a:t>
            </a:r>
            <a:r>
              <a:rPr lang="en-GB" sz="2000" dirty="0"/>
              <a:t> </a:t>
            </a:r>
            <a:r>
              <a:rPr lang="en-GB" sz="2000" dirty="0" err="1"/>
              <a:t>sorps</a:t>
            </a:r>
            <a:r>
              <a:rPr lang="en-GB" sz="2000" dirty="0"/>
              <a:t> .</a:t>
            </a:r>
            <a:endParaRPr lang="is-IS" sz="2000" dirty="0"/>
          </a:p>
          <a:p>
            <a:pPr marL="0" indent="0">
              <a:buNone/>
            </a:pPr>
            <a:r>
              <a:rPr lang="en-GB" sz="1100" dirty="0"/>
              <a:t> </a:t>
            </a:r>
            <a:endParaRPr lang="is-IS" sz="1100" dirty="0"/>
          </a:p>
          <a:p>
            <a:r>
              <a:rPr lang="en-GB" sz="2000" dirty="0" err="1"/>
              <a:t>Malbikunarstöðin</a:t>
            </a:r>
            <a:r>
              <a:rPr lang="en-GB" sz="2000" dirty="0"/>
              <a:t> </a:t>
            </a:r>
            <a:r>
              <a:rPr lang="en-GB" sz="2000" dirty="0" err="1"/>
              <a:t>Höfði</a:t>
            </a:r>
            <a:r>
              <a:rPr lang="en-GB" sz="2000" dirty="0"/>
              <a:t> hf. </a:t>
            </a:r>
            <a:r>
              <a:rPr lang="en-GB" sz="2000" dirty="0" err="1"/>
              <a:t>ætlar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auka</a:t>
            </a:r>
            <a:r>
              <a:rPr lang="en-GB" sz="2000" dirty="0"/>
              <a:t> </a:t>
            </a:r>
            <a:r>
              <a:rPr lang="en-GB" sz="2000" dirty="0" err="1"/>
              <a:t>framleiðslu</a:t>
            </a:r>
            <a:r>
              <a:rPr lang="en-GB" sz="2000" dirty="0"/>
              <a:t> á  </a:t>
            </a:r>
            <a:r>
              <a:rPr lang="en-GB" sz="2000" dirty="0" err="1"/>
              <a:t>endurnýttu</a:t>
            </a:r>
            <a:r>
              <a:rPr lang="en-GB" sz="2000" dirty="0"/>
              <a:t> </a:t>
            </a:r>
            <a:r>
              <a:rPr lang="en-GB" sz="2000" dirty="0" err="1" smtClean="0"/>
              <a:t>malbiki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273444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Vetrarþjónusta</a:t>
            </a:r>
            <a:endParaRPr lang="en-GB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s-IS" sz="2800" dirty="0" smtClean="0"/>
              <a:t>Frá stofnun fyrirtækisins 1997 hefur Höfði sinnt vetrarþjónustu fyrir Reykjavíkurborg</a:t>
            </a:r>
            <a:endParaRPr lang="is-IS" sz="2800" dirty="0"/>
          </a:p>
          <a:p>
            <a:pPr>
              <a:lnSpc>
                <a:spcPct val="90000"/>
              </a:lnSpc>
            </a:pPr>
            <a:r>
              <a:rPr lang="is-IS" sz="2800" b="1" dirty="0" smtClean="0"/>
              <a:t>2004 fyrsta útboð Reykjavíkurborgar. </a:t>
            </a:r>
            <a:r>
              <a:rPr lang="is-IS" sz="2800" dirty="0" smtClean="0"/>
              <a:t>Höfði aðalverktaki, Vélamiðstöð og síðar Ísl. Gámafélagið undirverktaki</a:t>
            </a:r>
            <a:endParaRPr lang="is-IS" sz="2800" dirty="0"/>
          </a:p>
          <a:p>
            <a:pPr>
              <a:lnSpc>
                <a:spcPct val="90000"/>
              </a:lnSpc>
            </a:pPr>
            <a:r>
              <a:rPr lang="is-IS" sz="2800" b="1" dirty="0" smtClean="0"/>
              <a:t>2010 Rvk. </a:t>
            </a:r>
            <a:r>
              <a:rPr lang="is-IS" sz="2800" dirty="0" smtClean="0"/>
              <a:t>Höfði með svæðið vestan Elliðaáa.</a:t>
            </a:r>
          </a:p>
          <a:p>
            <a:pPr>
              <a:lnSpc>
                <a:spcPct val="90000"/>
              </a:lnSpc>
            </a:pPr>
            <a:r>
              <a:rPr lang="is-IS" sz="2800" b="1" dirty="0" smtClean="0"/>
              <a:t>2014 Útboð Vg.</a:t>
            </a:r>
            <a:r>
              <a:rPr lang="is-IS" sz="2800" dirty="0" smtClean="0"/>
              <a:t> Höfði og Hilmar B. Ólafsson með höfuðborgarsvæðið </a:t>
            </a:r>
            <a:endParaRPr lang="is-IS" sz="2800" dirty="0"/>
          </a:p>
          <a:p>
            <a:pPr>
              <a:lnSpc>
                <a:spcPct val="90000"/>
              </a:lnSpc>
            </a:pPr>
            <a:r>
              <a:rPr lang="is-IS" sz="2800" b="1" dirty="0" smtClean="0"/>
              <a:t>2015 Rvk.</a:t>
            </a:r>
            <a:r>
              <a:rPr lang="is-IS" sz="2800" dirty="0"/>
              <a:t> Höfði með svæðið vestan Elliðaáa.</a:t>
            </a:r>
          </a:p>
        </p:txBody>
      </p:sp>
    </p:spTree>
    <p:extLst>
      <p:ext uri="{BB962C8B-B14F-4D97-AF65-F5344CB8AC3E}">
        <p14:creationId xmlns:p14="http://schemas.microsoft.com/office/powerpoint/2010/main" val="2242729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Margar frost-þíðu sveiflur</a:t>
            </a:r>
            <a:endParaRPr lang="en-GB"/>
          </a:p>
        </p:txBody>
      </p:sp>
      <p:pic>
        <p:nvPicPr>
          <p:cNvPr id="154627" name="Picture 3" descr="Sveifla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81200"/>
            <a:ext cx="7924800" cy="4414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808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Reykjavík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16832"/>
            <a:ext cx="7772400" cy="39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700087"/>
            <a:ext cx="86201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0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Vegagerðin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622" y="1556791"/>
            <a:ext cx="6566738" cy="48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7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fdi-prufa">
  <a:themeElements>
    <a:clrScheme name="Hofdi-prufa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Hofdi-pruf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ofdi-pruf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fdi-pruf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fdi-pruf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fdi-pruf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fdi-pruf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fdi-pruf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fdi-pruf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Data\Microsoft\Templates\Hofdi-prufa.pot</Template>
  <TotalTime>4253</TotalTime>
  <Words>457</Words>
  <Application>Microsoft Office PowerPoint</Application>
  <PresentationFormat>On-screen Show (4:3)</PresentationFormat>
  <Paragraphs>138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Hofdi-prufa</vt:lpstr>
      <vt:lpstr>Malbikunarstöðin HÖFÐI hf.</vt:lpstr>
      <vt:lpstr>Skipurit </vt:lpstr>
      <vt:lpstr>Starfsemin</vt:lpstr>
      <vt:lpstr>Gæða- og umhverfismarkmið.</vt:lpstr>
      <vt:lpstr>Vetrarþjónusta</vt:lpstr>
      <vt:lpstr>Margar frost-þíðu sveiflur</vt:lpstr>
      <vt:lpstr>Reykjavík</vt:lpstr>
      <vt:lpstr>PowerPoint Presentation</vt:lpstr>
      <vt:lpstr>Vegagerðin</vt:lpstr>
      <vt:lpstr>Vegagerðin</vt:lpstr>
      <vt:lpstr>Salt og snjór - almennt</vt:lpstr>
      <vt:lpstr>Salt og snjór - búnaður</vt:lpstr>
      <vt:lpstr>Salt og snjór, frh.</vt:lpstr>
      <vt:lpstr>PowerPoint Presentation</vt:lpstr>
      <vt:lpstr>Salt og snjór - almennt</vt:lpstr>
      <vt:lpstr>PowerPoint Presentation</vt:lpstr>
      <vt:lpstr>PowerPoint Presentation</vt:lpstr>
      <vt:lpstr>PowerPoint Presentation</vt:lpstr>
      <vt:lpstr>PowerPoint Presentation</vt:lpstr>
    </vt:vector>
  </TitlesOfParts>
  <Company>Malbikunarstöðin Höfði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Halldor Torfason</dc:creator>
  <cp:lastModifiedBy>G. Pétur Matthíasson</cp:lastModifiedBy>
  <cp:revision>96</cp:revision>
  <cp:lastPrinted>2016-04-05T13:21:04Z</cp:lastPrinted>
  <dcterms:created xsi:type="dcterms:W3CDTF">2001-10-01T12:04:20Z</dcterms:created>
  <dcterms:modified xsi:type="dcterms:W3CDTF">2016-04-12T14:13:51Z</dcterms:modified>
</cp:coreProperties>
</file>