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AB8D9D" w14:textId="3F10EC70" w:rsidR="001F64D1" w:rsidRDefault="001F64D1">
      <w:r w:rsidRPr="001F64D1">
        <w:rPr>
          <w:b/>
          <w:noProof/>
        </w:rPr>
        <mc:AlternateContent>
          <mc:Choice Requires="wps">
            <w:drawing>
              <wp:anchor distT="0" distB="0" distL="114300" distR="114300" simplePos="0" relativeHeight="251668480" behindDoc="0" locked="0" layoutInCell="1" allowOverlap="1" wp14:anchorId="065978C5" wp14:editId="589AFA5C">
                <wp:simplePos x="0" y="0"/>
                <wp:positionH relativeFrom="column">
                  <wp:posOffset>275590</wp:posOffset>
                </wp:positionH>
                <wp:positionV relativeFrom="paragraph">
                  <wp:posOffset>7153275</wp:posOffset>
                </wp:positionV>
                <wp:extent cx="5748655" cy="0"/>
                <wp:effectExtent l="0" t="0" r="0" b="0"/>
                <wp:wrapNone/>
                <wp:docPr id="28" name="Bein tengilína 28"/>
                <wp:cNvGraphicFramePr/>
                <a:graphic xmlns:a="http://schemas.openxmlformats.org/drawingml/2006/main">
                  <a:graphicData uri="http://schemas.microsoft.com/office/word/2010/wordprocessingShape">
                    <wps:wsp>
                      <wps:cNvCnPr/>
                      <wps:spPr>
                        <a:xfrm>
                          <a:off x="0" y="0"/>
                          <a:ext cx="5748655" cy="0"/>
                        </a:xfrm>
                        <a:prstGeom prst="line">
                          <a:avLst/>
                        </a:prstGeom>
                        <a:ln w="9525" cap="flat" cmpd="sng" algn="ctr">
                          <a:solidFill>
                            <a:schemeClr val="dk1"/>
                          </a:solidFill>
                          <a:prstDash val="dash"/>
                          <a:round/>
                          <a:headEnd type="none" w="med" len="med"/>
                          <a:tailEnd type="none" w="med" len="med"/>
                        </a:ln>
                      </wps:spPr>
                      <wps:style>
                        <a:lnRef idx="0">
                          <a:scrgbClr r="0" g="0" b="0"/>
                        </a:lnRef>
                        <a:fillRef idx="0">
                          <a:scrgbClr r="0" g="0" b="0"/>
                        </a:fillRef>
                        <a:effectRef idx="0">
                          <a:scrgbClr r="0" g="0" b="0"/>
                        </a:effectRef>
                        <a:fontRef idx="minor">
                          <a:schemeClr val="tx1"/>
                        </a:fontRef>
                      </wps:style>
                      <wps:bodyPr/>
                    </wps:wsp>
                  </a:graphicData>
                </a:graphic>
              </wp:anchor>
            </w:drawing>
          </mc:Choice>
          <mc:Fallback>
            <w:pict>
              <v:line w14:anchorId="1F0510C6" id="Bein tengilína 28" o:spid="_x0000_s1026" style="position:absolute;z-index:251668480;visibility:visible;mso-wrap-style:square;mso-wrap-distance-left:9pt;mso-wrap-distance-top:0;mso-wrap-distance-right:9pt;mso-wrap-distance-bottom:0;mso-position-horizontal:absolute;mso-position-horizontal-relative:text;mso-position-vertical:absolute;mso-position-vertical-relative:text" from="21.7pt,563.25pt" to="474.35pt,563.2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yJkZAAIAAH0EAAAOAAAAZHJzL2Uyb0RvYy54bWysVMmOEzEQvSPxD5bvpJOIDEMrnTlMGC4I&#10;RiwfULHL3RbeZHvSyd9TdmdhuTCIi1Nt1/Zevcr67mAN22NM2ruOL2ZzztAJL7XrO/7t68OrW85S&#10;BifBeIcdP2Lid5uXL9ZjaHHpB28kRkZJXGrH0PEh59A2TRIDWkgzH9DRo/LRQqbP2DcywkjZrWmW&#10;8/lNM/ooQ/QCU6Lb7fTINzW/UijyJ6USZmY6Tr3lesZ67srZbNbQ9hHCoMWpDfiHLixoR0UvqbaQ&#10;gT1F/Ucqq0X0yas8E942XiktsGIgNIv5b2i+DBCwYiFyUrjQlP5fWvFxf+8eI9EwhtSm8BgLioOK&#10;tvxSf+xQyTpeyMJDZoIuV29e396sVpyJ81tzDQwx5ffoLStGx412BQe0sP+QMhUj17NLuTaOjR1/&#10;u1qWdEAyUAYymTbIjifXcwamJ32JHGua5I2WD9qYEly1gvcmsj3QlOX3RZkqVfjFq5TbQhpOTmRN&#10;s4/+ycmqggFBvnOS5WMgoTqSKy9dWZScGaTqxaqeGbT5G0/qwThq5UpttfLR4IT6MyqmZWV4QhL7&#10;XQEyCZQ2iCR7lmlNRgHFURH0Z8aeQko01r14ZvwlqNb3Ll/irXb+NJaytddJ5MN5EmryP1MxEVC4&#10;2Hl5rOqrHJHG6+BO+1iW6OfvGn7919j8AAAA//8DAFBLAwQUAAYACAAAACEALey8guAAAAAMAQAA&#10;DwAAAGRycy9kb3ducmV2LnhtbEyPwU7DMAyG70i8Q2QkLoilG2WM0nRCICQ0DhsF7ew1pq3aOKXJ&#10;tvD2hAOCo39/+v05XwbTiwONrrWsYDpJQBBXVrdcK3h/e7pcgHAeWWNvmRR8kYNlcXqSY6btkV/p&#10;UPpaxBJ2GSpovB8yKV3VkEE3sQNx3H3Y0aCP41hLPeIxlptezpJkLg22HC80ONBDQ1VX7o2Cx89N&#10;ubl42Wpcd9v0edU160BBqfOzcH8HwlPwfzD86Ed1KKLTzu5ZO9ErSK/SSMZ8Optfg4jEbbq4AbH7&#10;jWSRy/9PFN8AAAD//wMAUEsBAi0AFAAGAAgAAAAhALaDOJL+AAAA4QEAABMAAAAAAAAAAAAAAAAA&#10;AAAAAFtDb250ZW50X1R5cGVzXS54bWxQSwECLQAUAAYACAAAACEAOP0h/9YAAACUAQAACwAAAAAA&#10;AAAAAAAAAAAvAQAAX3JlbHMvLnJlbHNQSwECLQAUAAYACAAAACEAm8iZGQACAAB9BAAADgAAAAAA&#10;AAAAAAAAAAAuAgAAZHJzL2Uyb0RvYy54bWxQSwECLQAUAAYACAAAACEALey8guAAAAAMAQAADwAA&#10;AAAAAAAAAAAAAABaBAAAZHJzL2Rvd25yZXYueG1sUEsFBgAAAAAEAAQA8wAAAGcFAAAAAA==&#10;" strokecolor="black [3200]">
                <v:stroke dashstyle="dash"/>
              </v:line>
            </w:pict>
          </mc:Fallback>
        </mc:AlternateContent>
      </w:r>
      <w:r w:rsidRPr="001F64D1">
        <w:rPr>
          <w:b/>
          <w:noProof/>
        </w:rPr>
        <mc:AlternateContent>
          <mc:Choice Requires="wps">
            <w:drawing>
              <wp:anchor distT="45720" distB="45720" distL="114300" distR="114300" simplePos="0" relativeHeight="251667456" behindDoc="0" locked="0" layoutInCell="1" allowOverlap="1" wp14:anchorId="7470FCD6" wp14:editId="0029A491">
                <wp:simplePos x="0" y="0"/>
                <wp:positionH relativeFrom="column">
                  <wp:posOffset>155575</wp:posOffset>
                </wp:positionH>
                <wp:positionV relativeFrom="page">
                  <wp:posOffset>7449820</wp:posOffset>
                </wp:positionV>
                <wp:extent cx="6033770" cy="2212340"/>
                <wp:effectExtent l="0" t="0" r="0" b="0"/>
                <wp:wrapNone/>
                <wp:docPr id="217" name="Textarammi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33770" cy="2212340"/>
                        </a:xfrm>
                        <a:prstGeom prst="rect">
                          <a:avLst/>
                        </a:prstGeom>
                        <a:noFill/>
                        <a:ln w="9525">
                          <a:noFill/>
                          <a:miter lim="800000"/>
                          <a:headEnd/>
                          <a:tailEnd/>
                        </a:ln>
                      </wps:spPr>
                      <wps:txbx>
                        <w:txbxContent>
                          <w:p w14:paraId="7D712086" w14:textId="5896AE2B" w:rsidR="001F64D1" w:rsidRDefault="001F64D1" w:rsidP="001F64D1">
                            <w:pPr>
                              <w:rPr>
                                <w:noProof/>
                                <w:sz w:val="36"/>
                                <w:szCs w:val="36"/>
                                <w:lang w:val="is-IS"/>
                              </w:rPr>
                            </w:pPr>
                            <w:r w:rsidRPr="009D1EED">
                              <w:rPr>
                                <w:b/>
                                <w:bCs/>
                                <w:sz w:val="36"/>
                                <w:szCs w:val="36"/>
                                <w:lang w:val="is-IS"/>
                              </w:rPr>
                              <w:t xml:space="preserve">Efnisgæðaritið </w:t>
                            </w:r>
                            <w:r w:rsidRPr="00436DBA">
                              <w:rPr>
                                <w:b/>
                                <w:bCs/>
                                <w:sz w:val="36"/>
                                <w:szCs w:val="36"/>
                                <w:lang w:val="is-IS"/>
                              </w:rPr>
                              <w:t xml:space="preserve">– </w:t>
                            </w:r>
                            <w:r w:rsidRPr="001F64D1">
                              <w:rPr>
                                <w:b/>
                                <w:bCs/>
                                <w:sz w:val="36"/>
                                <w:szCs w:val="40"/>
                                <w:lang w:val="is-IS"/>
                              </w:rPr>
                              <w:t>Viðauki 8: Ýtarefni um malbik</w:t>
                            </w:r>
                            <w:r>
                              <w:rPr>
                                <w:b/>
                                <w:bCs/>
                                <w:sz w:val="36"/>
                                <w:szCs w:val="36"/>
                                <w:lang w:val="is-IS"/>
                              </w:rPr>
                              <w:br/>
                            </w:r>
                            <w:r w:rsidRPr="009D1EED">
                              <w:rPr>
                                <w:noProof/>
                                <w:sz w:val="36"/>
                                <w:szCs w:val="36"/>
                                <w:lang w:val="is-IS"/>
                              </w:rPr>
                              <w:t>Leiðbeiningar við hönnun, framleiðslu og framkvæmd</w:t>
                            </w:r>
                          </w:p>
                          <w:p w14:paraId="77F99FF9" w14:textId="77777777" w:rsidR="001F64D1" w:rsidRDefault="001F64D1" w:rsidP="001F64D1">
                            <w:pPr>
                              <w:rPr>
                                <w:noProof/>
                                <w:sz w:val="36"/>
                                <w:szCs w:val="36"/>
                                <w:lang w:val="is-IS"/>
                              </w:rPr>
                            </w:pPr>
                          </w:p>
                          <w:p w14:paraId="3E7B17DB" w14:textId="77777777" w:rsidR="001F64D1" w:rsidRDefault="001F64D1" w:rsidP="001F64D1">
                            <w:pPr>
                              <w:rPr>
                                <w:noProof/>
                                <w:sz w:val="36"/>
                                <w:szCs w:val="36"/>
                                <w:lang w:val="is-IS"/>
                              </w:rPr>
                            </w:pPr>
                          </w:p>
                          <w:p w14:paraId="134F04E7" w14:textId="77777777" w:rsidR="001F64D1" w:rsidRDefault="001F64D1" w:rsidP="001F64D1">
                            <w:pPr>
                              <w:rPr>
                                <w:noProof/>
                                <w:sz w:val="36"/>
                                <w:szCs w:val="36"/>
                                <w:lang w:val="is-IS"/>
                              </w:rPr>
                            </w:pPr>
                          </w:p>
                          <w:p w14:paraId="597BCB50" w14:textId="77777777" w:rsidR="001F64D1" w:rsidRDefault="001F64D1" w:rsidP="001F64D1">
                            <w:pPr>
                              <w:rPr>
                                <w:noProof/>
                                <w:sz w:val="36"/>
                                <w:szCs w:val="36"/>
                                <w:lang w:val="is-IS"/>
                              </w:rPr>
                            </w:pPr>
                          </w:p>
                          <w:p w14:paraId="7D339B25" w14:textId="77777777" w:rsidR="001F64D1" w:rsidRPr="00685BAA" w:rsidRDefault="001F64D1" w:rsidP="001F64D1">
                            <w:pPr>
                              <w:rPr>
                                <w:b/>
                                <w:bCs/>
                                <w:lang w:val="is-IS"/>
                              </w:rPr>
                            </w:pPr>
                            <w:r w:rsidRPr="00685BAA">
                              <w:rPr>
                                <w:b/>
                                <w:bCs/>
                                <w:lang w:val="is-IS"/>
                              </w:rPr>
                              <w:t>Verkefnið er styrkt af Rannsóknasjóði Vegagerðarinnar</w:t>
                            </w:r>
                          </w:p>
                          <w:p w14:paraId="3FD3C78A" w14:textId="0829790C" w:rsidR="001F64D1" w:rsidRPr="009D1EED" w:rsidRDefault="002002DB" w:rsidP="001F64D1">
                            <w:pPr>
                              <w:rPr>
                                <w:b/>
                                <w:bCs/>
                                <w:sz w:val="36"/>
                                <w:szCs w:val="36"/>
                              </w:rPr>
                            </w:pPr>
                            <w:r>
                              <w:rPr>
                                <w:lang w:val="is-IS"/>
                              </w:rPr>
                              <w:t>Nóvember</w:t>
                            </w:r>
                            <w:r w:rsidR="001F64D1">
                              <w:rPr>
                                <w:lang w:val="is-IS"/>
                              </w:rPr>
                              <w:t xml:space="preserve"> 202</w:t>
                            </w:r>
                            <w:r w:rsidR="002C1D88">
                              <w:rPr>
                                <w:lang w:val="is-IS"/>
                              </w:rPr>
                              <w:t>5</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470FCD6" id="_x0000_t202" coordsize="21600,21600" o:spt="202" path="m,l,21600r21600,l21600,xe">
                <v:stroke joinstyle="miter"/>
                <v:path gradientshapeok="t" o:connecttype="rect"/>
              </v:shapetype>
              <v:shape id="Textarammi 2" o:spid="_x0000_s1026" type="#_x0000_t202" style="position:absolute;margin-left:12.25pt;margin-top:586.6pt;width:475.1pt;height:174.2pt;z-index:251667456;visibility:visible;mso-wrap-style:square;mso-width-percent:0;mso-height-percent:0;mso-wrap-distance-left:9pt;mso-wrap-distance-top:3.6pt;mso-wrap-distance-right:9pt;mso-wrap-distance-bottom:3.6pt;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Lcz+QEAAM4DAAAOAAAAZHJzL2Uyb0RvYy54bWysU9tu2zAMfR+wfxD0vthxkqY14hRduw4D&#10;ugvQ7gNkWY6FSaImKbGzry8lu2mwvg3zg0Ca4iHPIbW5HrQiB+G8BFPR+SynRBgOjTS7iv58uv9w&#10;SYkPzDRMgREVPQpPr7fv3216W4oCOlCNcARBjC97W9EuBFtmmeed0MzPwAqDwRacZgFdt8sax3pE&#10;1yor8vwi68E11gEX3uPfuzFItwm/bQUP39vWi0BURbG3kE6Xzjqe2XbDyp1jtpN8aoP9QxeaSYNF&#10;T1B3LDCyd/INlJbcgYc2zDjoDNpWcpE4IJt5/hebx45ZkbigON6eZPL/D5Z/OzzaH46E4SMMOMBE&#10;wtsH4L88MXDbMbMTN85B3wnWYOF5lCzrrS+n1Ci1L30Eqfuv0OCQ2T5AAhpap6MqyJMgOg7geBJd&#10;DIFw/HmRLxbrNYY4xopiXiyWaSwZK1/SrfPhswBNolFRh1NN8Ozw4ENsh5UvV2I1A/dSqTRZZUhf&#10;0atVsUoJZxEtAy6ekrqil3n8xlWILD+ZJiUHJtVoYwFlJtqR6cg5DPWAFyP9GpojCuBgXDB8EGh0&#10;4P5Q0uNyVdT/3jMnKFFfDIp4NV8iSRKSs1ytC3TceaQ+jzDDEaqigZLRvA1pg0euNyh2K5MMr51M&#10;veLSJHWmBY9bee6nW6/PcPsMAAD//wMAUEsDBBQABgAIAAAAIQCQ8/X94AAAAAwBAAAPAAAAZHJz&#10;L2Rvd25yZXYueG1sTI9NT8MwDIbvSPyHyEjcWNLSrqw0nRCIK4jxIXHLGq+taJyqydby7zEnOPr1&#10;o9ePq+3iBnHCKfSeNCQrBQKp8banVsPb6+PVDYgQDVkzeEIN3xhgW5+fVaa0fqYXPO1iK7iEQmk0&#10;dDGOpZSh6dCZsPIjEu8OfnIm8ji10k5m5nI3yFSptXSmJ77QmRHvO2y+dken4f3p8PmRqef2weXj&#10;7BclyW2k1pcXy90tiIhL/IPhV5/VoWanvT+SDWLQkGY5k5wnxXUKgolNkRUg9hzlabIGWVfy/xP1&#10;DwAAAP//AwBQSwECLQAUAAYACAAAACEAtoM4kv4AAADhAQAAEwAAAAAAAAAAAAAAAAAAAAAAW0Nv&#10;bnRlbnRfVHlwZXNdLnhtbFBLAQItABQABgAIAAAAIQA4/SH/1gAAAJQBAAALAAAAAAAAAAAAAAAA&#10;AC8BAABfcmVscy8ucmVsc1BLAQItABQABgAIAAAAIQDHALcz+QEAAM4DAAAOAAAAAAAAAAAAAAAA&#10;AC4CAABkcnMvZTJvRG9jLnhtbFBLAQItABQABgAIAAAAIQCQ8/X94AAAAAwBAAAPAAAAAAAAAAAA&#10;AAAAAFMEAABkcnMvZG93bnJldi54bWxQSwUGAAAAAAQABADzAAAAYAUAAAAA&#10;" filled="f" stroked="f">
                <v:textbox>
                  <w:txbxContent>
                    <w:p w14:paraId="7D712086" w14:textId="5896AE2B" w:rsidR="001F64D1" w:rsidRDefault="001F64D1" w:rsidP="001F64D1">
                      <w:pPr>
                        <w:rPr>
                          <w:noProof/>
                          <w:sz w:val="36"/>
                          <w:szCs w:val="36"/>
                          <w:lang w:val="is-IS"/>
                        </w:rPr>
                      </w:pPr>
                      <w:r w:rsidRPr="009D1EED">
                        <w:rPr>
                          <w:b/>
                          <w:bCs/>
                          <w:sz w:val="36"/>
                          <w:szCs w:val="36"/>
                          <w:lang w:val="is-IS"/>
                        </w:rPr>
                        <w:t xml:space="preserve">Efnisgæðaritið </w:t>
                      </w:r>
                      <w:r w:rsidRPr="00436DBA">
                        <w:rPr>
                          <w:b/>
                          <w:bCs/>
                          <w:sz w:val="36"/>
                          <w:szCs w:val="36"/>
                          <w:lang w:val="is-IS"/>
                        </w:rPr>
                        <w:t xml:space="preserve">– </w:t>
                      </w:r>
                      <w:r w:rsidRPr="001F64D1">
                        <w:rPr>
                          <w:b/>
                          <w:bCs/>
                          <w:sz w:val="36"/>
                          <w:szCs w:val="40"/>
                          <w:lang w:val="is-IS"/>
                        </w:rPr>
                        <w:t>Viðauki 8: Ýtarefni um malbik</w:t>
                      </w:r>
                      <w:r>
                        <w:rPr>
                          <w:b/>
                          <w:bCs/>
                          <w:sz w:val="36"/>
                          <w:szCs w:val="36"/>
                          <w:lang w:val="is-IS"/>
                        </w:rPr>
                        <w:br/>
                      </w:r>
                      <w:r w:rsidRPr="009D1EED">
                        <w:rPr>
                          <w:noProof/>
                          <w:sz w:val="36"/>
                          <w:szCs w:val="36"/>
                          <w:lang w:val="is-IS"/>
                        </w:rPr>
                        <w:t>Leiðbeiningar við hönnun, framleiðslu og framkvæmd</w:t>
                      </w:r>
                    </w:p>
                    <w:p w14:paraId="77F99FF9" w14:textId="77777777" w:rsidR="001F64D1" w:rsidRDefault="001F64D1" w:rsidP="001F64D1">
                      <w:pPr>
                        <w:rPr>
                          <w:noProof/>
                          <w:sz w:val="36"/>
                          <w:szCs w:val="36"/>
                          <w:lang w:val="is-IS"/>
                        </w:rPr>
                      </w:pPr>
                    </w:p>
                    <w:p w14:paraId="3E7B17DB" w14:textId="77777777" w:rsidR="001F64D1" w:rsidRDefault="001F64D1" w:rsidP="001F64D1">
                      <w:pPr>
                        <w:rPr>
                          <w:noProof/>
                          <w:sz w:val="36"/>
                          <w:szCs w:val="36"/>
                          <w:lang w:val="is-IS"/>
                        </w:rPr>
                      </w:pPr>
                    </w:p>
                    <w:p w14:paraId="134F04E7" w14:textId="77777777" w:rsidR="001F64D1" w:rsidRDefault="001F64D1" w:rsidP="001F64D1">
                      <w:pPr>
                        <w:rPr>
                          <w:noProof/>
                          <w:sz w:val="36"/>
                          <w:szCs w:val="36"/>
                          <w:lang w:val="is-IS"/>
                        </w:rPr>
                      </w:pPr>
                    </w:p>
                    <w:p w14:paraId="597BCB50" w14:textId="77777777" w:rsidR="001F64D1" w:rsidRDefault="001F64D1" w:rsidP="001F64D1">
                      <w:pPr>
                        <w:rPr>
                          <w:noProof/>
                          <w:sz w:val="36"/>
                          <w:szCs w:val="36"/>
                          <w:lang w:val="is-IS"/>
                        </w:rPr>
                      </w:pPr>
                    </w:p>
                    <w:p w14:paraId="7D339B25" w14:textId="77777777" w:rsidR="001F64D1" w:rsidRPr="00685BAA" w:rsidRDefault="001F64D1" w:rsidP="001F64D1">
                      <w:pPr>
                        <w:rPr>
                          <w:b/>
                          <w:bCs/>
                          <w:lang w:val="is-IS"/>
                        </w:rPr>
                      </w:pPr>
                      <w:r w:rsidRPr="00685BAA">
                        <w:rPr>
                          <w:b/>
                          <w:bCs/>
                          <w:lang w:val="is-IS"/>
                        </w:rPr>
                        <w:t>Verkefnið er styrkt af Rannsóknasjóði Vegagerðarinnar</w:t>
                      </w:r>
                    </w:p>
                    <w:p w14:paraId="3FD3C78A" w14:textId="0829790C" w:rsidR="001F64D1" w:rsidRPr="009D1EED" w:rsidRDefault="002002DB" w:rsidP="001F64D1">
                      <w:pPr>
                        <w:rPr>
                          <w:b/>
                          <w:bCs/>
                          <w:sz w:val="36"/>
                          <w:szCs w:val="36"/>
                        </w:rPr>
                      </w:pPr>
                      <w:r>
                        <w:rPr>
                          <w:lang w:val="is-IS"/>
                        </w:rPr>
                        <w:t>Nóvember</w:t>
                      </w:r>
                      <w:r w:rsidR="001F64D1">
                        <w:rPr>
                          <w:lang w:val="is-IS"/>
                        </w:rPr>
                        <w:t xml:space="preserve"> </w:t>
                      </w:r>
                      <w:r w:rsidR="001F64D1">
                        <w:rPr>
                          <w:lang w:val="is-IS"/>
                        </w:rPr>
                        <w:t>202</w:t>
                      </w:r>
                      <w:r w:rsidR="002C1D88">
                        <w:rPr>
                          <w:lang w:val="is-IS"/>
                        </w:rPr>
                        <w:t>5</w:t>
                      </w:r>
                    </w:p>
                  </w:txbxContent>
                </v:textbox>
                <w10:wrap anchory="page"/>
              </v:shape>
            </w:pict>
          </mc:Fallback>
        </mc:AlternateContent>
      </w:r>
      <w:r w:rsidRPr="001F64D1">
        <w:rPr>
          <w:b/>
          <w:noProof/>
        </w:rPr>
        <mc:AlternateContent>
          <mc:Choice Requires="wps">
            <w:drawing>
              <wp:anchor distT="0" distB="0" distL="114300" distR="114300" simplePos="0" relativeHeight="251666432" behindDoc="1" locked="0" layoutInCell="1" allowOverlap="1" wp14:anchorId="79DB332E" wp14:editId="76FA6CB7">
                <wp:simplePos x="0" y="0"/>
                <wp:positionH relativeFrom="column">
                  <wp:posOffset>56515</wp:posOffset>
                </wp:positionH>
                <wp:positionV relativeFrom="page">
                  <wp:posOffset>7291070</wp:posOffset>
                </wp:positionV>
                <wp:extent cx="6176645" cy="2315210"/>
                <wp:effectExtent l="0" t="0" r="0" b="8890"/>
                <wp:wrapNone/>
                <wp:docPr id="26" name="Rétthyrningur 26"/>
                <wp:cNvGraphicFramePr/>
                <a:graphic xmlns:a="http://schemas.openxmlformats.org/drawingml/2006/main">
                  <a:graphicData uri="http://schemas.microsoft.com/office/word/2010/wordprocessingShape">
                    <wps:wsp>
                      <wps:cNvSpPr/>
                      <wps:spPr>
                        <a:xfrm>
                          <a:off x="0" y="0"/>
                          <a:ext cx="6176645" cy="231521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BBB237A" id="Rétthyrningur 26" o:spid="_x0000_s1026" style="position:absolute;margin-left:4.45pt;margin-top:574.1pt;width:486.35pt;height:182.3pt;z-index:-251650048;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ajTVfwIAAF8FAAAOAAAAZHJzL2Uyb0RvYy54bWysVE1v2zAMvQ/YfxB0Xx1nSboFdYqgRYcB&#10;RVusHXpWZCk2IIsapcTJfv0o+SNdV+wwLAdFEh8fyWdSF5eHxrC9Ql+DLXh+NuFMWQllbbcF//50&#10;8+ETZz4IWwoDVhX8qDy/XL1/d9G6pZpCBaZUyIjE+mXrCl6F4JZZ5mWlGuHPwClLRg3YiEBH3GYl&#10;ipbYG5NNJ5NF1gKWDkEq7+n2ujPyVeLXWslwr7VXgZmCU24hrZjWTVyz1YVYblG4qpZ9GuIfsmhE&#10;bSnoSHUtgmA7rP+gamqJ4EGHMwlNBlrXUqUaqJp88qqax0o4lWohcbwbZfL/j1be7R/dA5IMrfNL&#10;T9tYxUFjE/8pP3ZIYh1HsdQhMEmXi/x8sZjNOZNkm37M59M8yZmd3B368EVBw+Km4EhfI4kk9rc+&#10;UEiCDpAYzYOpy5vamHSIHaCuDLK9oG+32ebxW5HHbyhjI9ZC9OrM8SY71ZJ24WhUxBn7TWlWl5T9&#10;NCWS2uwUREipbMg7UyVK1cWeT+g3RB/SSrkkwsisKf7I3RMMyI5k4O6y7PHRVaUuHZ0nf0uscx49&#10;UmSwYXRuagv4FoGhqvrIHX4QqZMmqrSB8viADKGbEe/kTU2f7Vb48CCQhoLGhwY93NOiDbQFh37H&#10;WQX48637iKdeJStnLQ1Zwf2PnUDFmflqqYs/57NZnMp0mM3Pp3TAl5bNS4vdNVdAvZDTk+Jk2kZ8&#10;MMNWIzTP9B6sY1QyCSspdsFlwOFwFbrhpxdFqvU6wWgSnQi39tHJSB5VjW35dHgW6PreDdT2dzAM&#10;pFi+auEOGz0trHcBdJ36+6RrrzdNcWqc/sWJz8TLc0Kd3sXVLwAAAP//AwBQSwMEFAAGAAgAAAAh&#10;AAX+EXfiAAAACwEAAA8AAABkcnMvZG93bnJldi54bWxMj8tOwzAQRfdI/IM1SGwQdR5QuSFOBUhI&#10;bFi0VFWXbmJiq/E4it0k5esZVrCcO0d3zpTr2XVs1EOwHiWkiwSYxto3FlsJu8+3ewEsRIWN6jxq&#10;CRcdYF1dX5WqaPyEGz1uY8uoBEOhJJgY+4LzUBvtVFj4XiPtvvzgVKRxaHkzqInKXcezJFlypyzS&#10;BaN6/Wp0fdqenYSPS56/j3f5adrZvLXf/PCyN17K25v5+QlY1HP8g+FXn9ShIqejP2MTWCdBrAik&#10;OH0QGTACViJdAjtS9JhmAnhV8v8/VD8AAAD//wMAUEsBAi0AFAAGAAgAAAAhALaDOJL+AAAA4QEA&#10;ABMAAAAAAAAAAAAAAAAAAAAAAFtDb250ZW50X1R5cGVzXS54bWxQSwECLQAUAAYACAAAACEAOP0h&#10;/9YAAACUAQAACwAAAAAAAAAAAAAAAAAvAQAAX3JlbHMvLnJlbHNQSwECLQAUAAYACAAAACEA2Wo0&#10;1X8CAABfBQAADgAAAAAAAAAAAAAAAAAuAgAAZHJzL2Uyb0RvYy54bWxQSwECLQAUAAYACAAAACEA&#10;Bf4Rd+IAAAALAQAADwAAAAAAAAAAAAAAAADZBAAAZHJzL2Rvd25yZXYueG1sUEsFBgAAAAAEAAQA&#10;8wAAAOgFAAAAAA==&#10;" fillcolor="white [3212]" stroked="f" strokeweight="1pt">
                <w10:wrap anchory="page"/>
              </v:rect>
            </w:pict>
          </mc:Fallback>
        </mc:AlternateContent>
      </w:r>
      <w:r w:rsidRPr="001F64D1">
        <w:rPr>
          <w:b/>
          <w:noProof/>
        </w:rPr>
        <w:drawing>
          <wp:anchor distT="0" distB="0" distL="114300" distR="114300" simplePos="0" relativeHeight="251665408" behindDoc="0" locked="0" layoutInCell="1" allowOverlap="1" wp14:anchorId="71AFA87E" wp14:editId="07C3A0BF">
            <wp:simplePos x="0" y="0"/>
            <wp:positionH relativeFrom="column">
              <wp:posOffset>52705</wp:posOffset>
            </wp:positionH>
            <wp:positionV relativeFrom="paragraph">
              <wp:posOffset>-495300</wp:posOffset>
            </wp:positionV>
            <wp:extent cx="6171565" cy="6340475"/>
            <wp:effectExtent l="0" t="0" r="635" b="3175"/>
            <wp:wrapNone/>
            <wp:docPr id="31" name="Picture 2" descr="Mynd sem inniheldur gras, utandyra, n�tt�ra&#10;&#10;Lýsing sjálfkrafa búin ti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Mynd sem inniheldur gras, utandyra, n�tt�ra&#10;&#10;Lýsing sjálfkrafa búin til"/>
                    <pic:cNvPicPr>
                      <a:picLocks noChangeAspect="1" noChangeArrowheads="1"/>
                    </pic:cNvPicPr>
                  </pic:nvPicPr>
                  <pic:blipFill rotWithShape="1">
                    <a:blip r:embed="rId12" cstate="print">
                      <a:extLst>
                        <a:ext uri="{28A0092B-C50C-407E-A947-70E740481C1C}">
                          <a14:useLocalDpi xmlns:a14="http://schemas.microsoft.com/office/drawing/2010/main" val="0"/>
                        </a:ext>
                      </a:extLst>
                    </a:blip>
                    <a:srcRect l="2922" t="1" r="24119" b="60"/>
                    <a:stretch/>
                  </pic:blipFill>
                  <pic:spPr bwMode="auto">
                    <a:xfrm>
                      <a:off x="0" y="0"/>
                      <a:ext cx="6171565" cy="6340475"/>
                    </a:xfrm>
                    <a:prstGeom prst="rect">
                      <a:avLst/>
                    </a:prstGeom>
                    <a:noFill/>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r w:rsidRPr="001F64D1">
        <w:rPr>
          <w:b/>
          <w:noProof/>
        </w:rPr>
        <mc:AlternateContent>
          <mc:Choice Requires="wps">
            <w:drawing>
              <wp:anchor distT="0" distB="0" distL="114300" distR="114300" simplePos="0" relativeHeight="251664384" behindDoc="1" locked="0" layoutInCell="1" allowOverlap="1" wp14:anchorId="6C57E69D" wp14:editId="40152F48">
                <wp:simplePos x="0" y="0"/>
                <wp:positionH relativeFrom="column">
                  <wp:posOffset>-1056640</wp:posOffset>
                </wp:positionH>
                <wp:positionV relativeFrom="page">
                  <wp:posOffset>0</wp:posOffset>
                </wp:positionV>
                <wp:extent cx="7597775" cy="11589385"/>
                <wp:effectExtent l="0" t="0" r="3175" b="0"/>
                <wp:wrapNone/>
                <wp:docPr id="22" name="Rétthyrningur 22"/>
                <wp:cNvGraphicFramePr/>
                <a:graphic xmlns:a="http://schemas.openxmlformats.org/drawingml/2006/main">
                  <a:graphicData uri="http://schemas.microsoft.com/office/word/2010/wordprocessingShape">
                    <wps:wsp>
                      <wps:cNvSpPr/>
                      <wps:spPr>
                        <a:xfrm>
                          <a:off x="0" y="0"/>
                          <a:ext cx="7597775" cy="11589385"/>
                        </a:xfrm>
                        <a:prstGeom prst="rect">
                          <a:avLst/>
                        </a:prstGeom>
                        <a:solidFill>
                          <a:schemeClr val="bg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FE85335" id="Rétthyrningur 22" o:spid="_x0000_s1026" style="position:absolute;margin-left:-83.2pt;margin-top:0;width:598.25pt;height:912.55pt;z-index:-251652096;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maOEfgIAAGAFAAAOAAAAZHJzL2Uyb0RvYy54bWysVFFv2yAQfp+0/4B4Xx1nzdJGdaqoVadJ&#10;VVu1nfpMMMRImGNA4mS/fgfYTtdVe5iWBwLcd9/dfb7j4nLfarITziswFS1PJpQIw6FWZlPR7883&#10;n84o8YGZmmkwoqIH4enl8uOHi84uxBQa0LVwBEmMX3S2ok0IdlEUnjeiZf4ErDBolOBaFvDoNkXt&#10;WIfsrS6mk8mXogNXWwdceI+319lIl4lfSsHDvZReBKIrirmFtLq0ruNaLC/YYuOYbRTv02D/kEXL&#10;lMGgI9U1C4xsnfqDqlXcgQcZTji0BUipuEg1YDXl5E01Tw2zItWC4ng7yuT/Hy2/2z3ZB4cydNYv&#10;PG5jFXvp2viP+ZF9EuswiiX2gXC8nM/O5/P5jBKOtrKcnZ1/PptFPYujv3U+fBXQkripqMPPkVRi&#10;u1sfMnSAxHAetKpvlNbpEFtAXGlHdgw/3noz7cl/Q2kTsQaiVyaMN8WxmLQLBy0iTptHIYmqMf1p&#10;SiT12TEI41yYUGZTw2qRY88m+BuiD2mlQhNhZJYYf+TuCQZkJhm4c5Y9PrqK1Kaj8+RviWXn0SNF&#10;BhNG51YZcO8RaKyqj5zxg0hZmqjSGurDgyMO8pB4y28UfrZb5sMDczgVOD846eEeF6mhqyj0O0oa&#10;cD/fu494bFa0UtLhlFXU/9gyJyjR3wy28Xl5ehrHMh1OZ/MpHtxry/q1xWzbK8BeKPFNsTxtIz7o&#10;YSsdtC/4IKxiVDQxwzF2RXlww+Eq5OnHJ4WL1SrBcBQtC7fmyfJIHlWNbfm8f2HO9r0bsO/vYJhI&#10;tnjTwhkbPQ2stgGkSv191LXXG8c4NU7/5MR34vU5oY4P4/IXAAAA//8DAFBLAwQUAAYACAAAACEA&#10;6uDzweEAAAALAQAADwAAAGRycy9kb3ducmV2LnhtbEyPzW7CMBCE75X6DtZW6g1sU4hoGgehqtBr&#10;+RHq0cTbJGq8jmJDQp++5gS3Hc1o9ptsMdiGnbHztSMFciyAIRXO1FQq2O9WozkwHzQZ3ThCBRf0&#10;sMgfHzKdGtfTBs/bULJYQj7VCqoQ2pRzX1RotR+7Fil6P66zOkTZldx0uo/ltuETIRJudU3xQ6Vb&#10;fK+w+N2erILysl+u5WyTvP6tP79X9e5r+nHolXp+GpZvwAIO4RaGK35EhzwyHd2JjGeNgpFMkmnM&#10;KoiTrr54ERLYMV7zyUwCzzN+vyH/BwAA//8DAFBLAQItABQABgAIAAAAIQC2gziS/gAAAOEBAAAT&#10;AAAAAAAAAAAAAAAAAAAAAABbQ29udGVudF9UeXBlc10ueG1sUEsBAi0AFAAGAAgAAAAhADj9If/W&#10;AAAAlAEAAAsAAAAAAAAAAAAAAAAALwEAAF9yZWxzLy5yZWxzUEsBAi0AFAAGAAgAAAAhAMqZo4R+&#10;AgAAYAUAAA4AAAAAAAAAAAAAAAAALgIAAGRycy9lMm9Eb2MueG1sUEsBAi0AFAAGAAgAAAAhAOrg&#10;88HhAAAACwEAAA8AAAAAAAAAAAAAAAAA2AQAAGRycy9kb3ducmV2LnhtbFBLBQYAAAAABAAEAPMA&#10;AADmBQAAAAA=&#10;" fillcolor="#fffaee [3214]" stroked="f" strokeweight="1pt">
                <w10:wrap anchory="page"/>
              </v:rect>
            </w:pict>
          </mc:Fallback>
        </mc:AlternateContent>
      </w:r>
      <w:r w:rsidRPr="001F64D1">
        <w:rPr>
          <w:b/>
          <w:noProof/>
        </w:rPr>
        <w:drawing>
          <wp:anchor distT="0" distB="0" distL="114300" distR="114300" simplePos="0" relativeHeight="251663360" behindDoc="0" locked="0" layoutInCell="1" allowOverlap="1" wp14:anchorId="411C851E" wp14:editId="00D01469">
            <wp:simplePos x="0" y="0"/>
            <wp:positionH relativeFrom="column">
              <wp:posOffset>-1050574</wp:posOffset>
            </wp:positionH>
            <wp:positionV relativeFrom="page">
              <wp:posOffset>7278107</wp:posOffset>
            </wp:positionV>
            <wp:extent cx="857250" cy="857250"/>
            <wp:effectExtent l="0" t="0" r="0" b="0"/>
            <wp:wrapNone/>
            <wp:docPr id="30" name="Picture 3" descr="Merki vegagerðarinn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9" descr="Merki vegagerðarinnar"/>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857250" cy="857250"/>
                    </a:xfrm>
                    <a:prstGeom prst="rect">
                      <a:avLst/>
                    </a:prstGeom>
                    <a:noFill/>
                    <a:ln>
                      <a:noFill/>
                    </a:ln>
                  </pic:spPr>
                </pic:pic>
              </a:graphicData>
            </a:graphic>
            <wp14:sizeRelH relativeFrom="margin">
              <wp14:pctWidth>0</wp14:pctWidth>
            </wp14:sizeRelH>
            <wp14:sizeRelV relativeFrom="margin">
              <wp14:pctHeight>0</wp14:pctHeight>
            </wp14:sizeRelV>
          </wp:anchor>
        </w:drawing>
      </w:r>
      <w:r>
        <w:rPr>
          <w:b/>
        </w:rPr>
        <w:br w:type="page"/>
      </w:r>
    </w:p>
    <w:p w14:paraId="06F0F7B9" w14:textId="77777777" w:rsidR="00D16D2C" w:rsidRPr="00D06EE7" w:rsidRDefault="00D16D2C" w:rsidP="00175172">
      <w:pPr>
        <w:pStyle w:val="Undirtitill1"/>
        <w:rPr>
          <w:lang w:val="is-IS"/>
        </w:rPr>
      </w:pPr>
      <w:bookmarkStart w:id="0" w:name="_Toc56066702"/>
      <w:bookmarkStart w:id="1" w:name="_Toc125970896"/>
      <w:bookmarkStart w:id="2" w:name="_Hlk55813647"/>
      <w:r w:rsidRPr="00D06EE7">
        <w:rPr>
          <w:lang w:val="is-IS"/>
        </w:rPr>
        <w:lastRenderedPageBreak/>
        <w:t>Lykilsíða</w:t>
      </w:r>
      <w:bookmarkEnd w:id="0"/>
      <w:bookmarkEnd w:id="1"/>
    </w:p>
    <w:p w14:paraId="655C2A9A" w14:textId="77777777" w:rsidR="00D16D2C" w:rsidRPr="00D06EE7" w:rsidRDefault="00D16D2C" w:rsidP="00D16D2C">
      <w:pPr>
        <w:rPr>
          <w:lang w:val="is-IS"/>
        </w:rPr>
      </w:pPr>
      <w:r w:rsidRPr="00D06EE7">
        <w:rPr>
          <w:lang w:val="is-IS"/>
        </w:rPr>
        <w:t>Höfundar skýrslunnar bera alla ábyrgð.</w:t>
      </w:r>
    </w:p>
    <w:p w14:paraId="1BDB5134" w14:textId="77777777" w:rsidR="00432367" w:rsidRPr="00D06EE7" w:rsidRDefault="00432367" w:rsidP="00D16D2C">
      <w:pPr>
        <w:rPr>
          <w:lang w:val="is-IS"/>
        </w:rPr>
      </w:pPr>
    </w:p>
    <w:p w14:paraId="47C70A03" w14:textId="77777777" w:rsidR="00432367" w:rsidRPr="00D06EE7" w:rsidRDefault="00432367" w:rsidP="00D16D2C">
      <w:pPr>
        <w:rPr>
          <w:lang w:val="is-IS"/>
        </w:rPr>
      </w:pPr>
    </w:p>
    <w:tbl>
      <w:tblPr>
        <w:tblStyle w:val="IRCAcolor"/>
        <w:tblW w:w="0" w:type="auto"/>
        <w:tblCellMar>
          <w:top w:w="40" w:type="dxa"/>
          <w:bottom w:w="40" w:type="dxa"/>
        </w:tblCellMar>
        <w:tblLook w:val="0620" w:firstRow="1" w:lastRow="0" w:firstColumn="0" w:lastColumn="0" w:noHBand="1" w:noVBand="1"/>
      </w:tblPr>
      <w:tblGrid>
        <w:gridCol w:w="3397"/>
        <w:gridCol w:w="1701"/>
        <w:gridCol w:w="1701"/>
        <w:gridCol w:w="1271"/>
      </w:tblGrid>
      <w:tr w:rsidR="00D16D2C" w:rsidRPr="00D06EE7" w14:paraId="68A1C7C3" w14:textId="77777777" w:rsidTr="00F307F6">
        <w:trPr>
          <w:cnfStyle w:val="100000000000" w:firstRow="1" w:lastRow="0" w:firstColumn="0" w:lastColumn="0" w:oddVBand="0" w:evenVBand="0" w:oddHBand="0" w:evenHBand="0" w:firstRowFirstColumn="0" w:firstRowLastColumn="0" w:lastRowFirstColumn="0" w:lastRowLastColumn="0"/>
          <w:trHeight w:val="454"/>
        </w:trPr>
        <w:tc>
          <w:tcPr>
            <w:tcW w:w="3397" w:type="dxa"/>
            <w:vAlign w:val="bottom"/>
          </w:tcPr>
          <w:p w14:paraId="39D7F1ED" w14:textId="77777777" w:rsidR="00D16D2C" w:rsidRPr="00D06EE7" w:rsidRDefault="00D16D2C" w:rsidP="00D16D2C">
            <w:pPr>
              <w:rPr>
                <w:lang w:val="is-IS"/>
              </w:rPr>
            </w:pPr>
            <w:r w:rsidRPr="00D06EE7">
              <w:rPr>
                <w:lang w:val="is-IS"/>
              </w:rPr>
              <w:t>Númer skýrslu/gerð skýrslu</w:t>
            </w:r>
          </w:p>
        </w:tc>
        <w:tc>
          <w:tcPr>
            <w:tcW w:w="1701" w:type="dxa"/>
            <w:vAlign w:val="bottom"/>
          </w:tcPr>
          <w:p w14:paraId="2C68ECF6" w14:textId="77777777" w:rsidR="00D16D2C" w:rsidRPr="00D06EE7" w:rsidRDefault="00D16D2C" w:rsidP="00D16D2C">
            <w:pPr>
              <w:rPr>
                <w:lang w:val="is-IS"/>
              </w:rPr>
            </w:pPr>
            <w:r w:rsidRPr="00D06EE7">
              <w:rPr>
                <w:lang w:val="is-IS"/>
              </w:rPr>
              <w:t>Fjöldi síðna</w:t>
            </w:r>
          </w:p>
        </w:tc>
        <w:tc>
          <w:tcPr>
            <w:tcW w:w="1701" w:type="dxa"/>
            <w:vAlign w:val="bottom"/>
          </w:tcPr>
          <w:p w14:paraId="5057675E" w14:textId="77777777" w:rsidR="00D16D2C" w:rsidRPr="00D06EE7" w:rsidRDefault="00D16D2C" w:rsidP="00D16D2C">
            <w:pPr>
              <w:rPr>
                <w:lang w:val="is-IS"/>
              </w:rPr>
            </w:pPr>
            <w:r w:rsidRPr="00D06EE7">
              <w:rPr>
                <w:lang w:val="is-IS"/>
              </w:rPr>
              <w:t>Dagsetning</w:t>
            </w:r>
          </w:p>
        </w:tc>
        <w:tc>
          <w:tcPr>
            <w:tcW w:w="1271" w:type="dxa"/>
            <w:vAlign w:val="bottom"/>
          </w:tcPr>
          <w:p w14:paraId="44255E5C" w14:textId="6B2ED69D" w:rsidR="00D16D2C" w:rsidRPr="00D06EE7" w:rsidRDefault="002C1D88" w:rsidP="00D16D2C">
            <w:pPr>
              <w:rPr>
                <w:lang w:val="is-IS"/>
              </w:rPr>
            </w:pPr>
            <w:r>
              <w:rPr>
                <w:lang w:val="is-IS"/>
              </w:rPr>
              <w:t>Útgáfa</w:t>
            </w:r>
          </w:p>
        </w:tc>
      </w:tr>
      <w:tr w:rsidR="00D16D2C" w:rsidRPr="00D06EE7" w14:paraId="317D41E8" w14:textId="77777777" w:rsidTr="00F307F6">
        <w:tc>
          <w:tcPr>
            <w:tcW w:w="3397" w:type="dxa"/>
            <w:tcBorders>
              <w:bottom w:val="nil"/>
            </w:tcBorders>
          </w:tcPr>
          <w:p w14:paraId="2179639A" w14:textId="1AA4BB43" w:rsidR="00D16D2C" w:rsidRPr="00D06EE7" w:rsidRDefault="008C07B0" w:rsidP="00D16D2C">
            <w:pPr>
              <w:rPr>
                <w:lang w:val="is-IS"/>
              </w:rPr>
            </w:pPr>
            <w:r w:rsidRPr="009003DB">
              <w:rPr>
                <w:lang w:val="is-IS"/>
              </w:rPr>
              <w:t>LEI-3406</w:t>
            </w:r>
            <w:r>
              <w:rPr>
                <w:lang w:val="is-IS"/>
              </w:rPr>
              <w:t xml:space="preserve"> </w:t>
            </w:r>
            <w:r w:rsidR="002D39D3">
              <w:rPr>
                <w:lang w:val="is-IS"/>
              </w:rPr>
              <w:t>Efnisgæðarit V</w:t>
            </w:r>
            <w:r w:rsidR="00B47388">
              <w:rPr>
                <w:lang w:val="is-IS"/>
              </w:rPr>
              <w:t>ega</w:t>
            </w:r>
            <w:r w:rsidR="002D39D3">
              <w:rPr>
                <w:lang w:val="is-IS"/>
              </w:rPr>
              <w:t>g</w:t>
            </w:r>
            <w:r w:rsidR="00B47388">
              <w:rPr>
                <w:lang w:val="is-IS"/>
              </w:rPr>
              <w:t>erðarinnar</w:t>
            </w:r>
          </w:p>
        </w:tc>
        <w:tc>
          <w:tcPr>
            <w:tcW w:w="1701" w:type="dxa"/>
            <w:tcBorders>
              <w:bottom w:val="nil"/>
            </w:tcBorders>
          </w:tcPr>
          <w:p w14:paraId="48EEC3AA" w14:textId="48CFB682" w:rsidR="00D16D2C" w:rsidRPr="00D06EE7" w:rsidRDefault="00C731DF" w:rsidP="00D16D2C">
            <w:pPr>
              <w:rPr>
                <w:lang w:val="is-IS"/>
              </w:rPr>
            </w:pPr>
            <w:r>
              <w:rPr>
                <w:lang w:val="is-IS"/>
              </w:rPr>
              <w:t>58</w:t>
            </w:r>
          </w:p>
        </w:tc>
        <w:tc>
          <w:tcPr>
            <w:tcW w:w="1701" w:type="dxa"/>
            <w:tcBorders>
              <w:bottom w:val="nil"/>
            </w:tcBorders>
          </w:tcPr>
          <w:p w14:paraId="0AD53DDB" w14:textId="1B35A4DE" w:rsidR="00D16D2C" w:rsidRPr="00D06EE7" w:rsidRDefault="00B04CB8" w:rsidP="00D16D2C">
            <w:pPr>
              <w:rPr>
                <w:lang w:val="is-IS"/>
              </w:rPr>
            </w:pPr>
            <w:r>
              <w:rPr>
                <w:lang w:val="is-IS"/>
              </w:rPr>
              <w:t>Nóvember 2025</w:t>
            </w:r>
          </w:p>
        </w:tc>
        <w:tc>
          <w:tcPr>
            <w:tcW w:w="1271" w:type="dxa"/>
            <w:tcBorders>
              <w:bottom w:val="nil"/>
            </w:tcBorders>
          </w:tcPr>
          <w:p w14:paraId="31B2C005" w14:textId="7EEC2BE8" w:rsidR="00D16D2C" w:rsidRPr="00D06EE7" w:rsidRDefault="002C1D88" w:rsidP="00D16D2C">
            <w:pPr>
              <w:rPr>
                <w:lang w:val="is-IS"/>
              </w:rPr>
            </w:pPr>
            <w:r>
              <w:rPr>
                <w:lang w:val="is-IS"/>
              </w:rPr>
              <w:t>2</w:t>
            </w:r>
          </w:p>
        </w:tc>
      </w:tr>
      <w:tr w:rsidR="00432367" w:rsidRPr="00D06EE7" w14:paraId="6BA3EB9A" w14:textId="77777777" w:rsidTr="00F307F6">
        <w:tc>
          <w:tcPr>
            <w:tcW w:w="6799" w:type="dxa"/>
            <w:gridSpan w:val="3"/>
            <w:tcBorders>
              <w:top w:val="nil"/>
              <w:bottom w:val="single" w:sz="8" w:space="0" w:color="auto"/>
            </w:tcBorders>
            <w:shd w:val="clear" w:color="auto" w:fill="FFFAEE" w:themeFill="background2"/>
            <w:vAlign w:val="center"/>
          </w:tcPr>
          <w:p w14:paraId="2D561CB3" w14:textId="0957D194" w:rsidR="00432367" w:rsidRPr="00D06EE7" w:rsidRDefault="00432367" w:rsidP="00F307F6">
            <w:pPr>
              <w:rPr>
                <w:b/>
                <w:bCs/>
                <w:lang w:val="is-IS"/>
              </w:rPr>
            </w:pPr>
            <w:r w:rsidRPr="00D06EE7">
              <w:rPr>
                <w:b/>
                <w:bCs/>
                <w:lang w:val="is-IS"/>
              </w:rPr>
              <w:t xml:space="preserve">Heiti </w:t>
            </w:r>
            <w:r w:rsidR="00F90794">
              <w:rPr>
                <w:b/>
                <w:bCs/>
                <w:lang w:val="is-IS"/>
              </w:rPr>
              <w:t>leiðbeininga</w:t>
            </w:r>
            <w:r w:rsidR="0065148C">
              <w:rPr>
                <w:b/>
                <w:bCs/>
                <w:lang w:val="is-IS"/>
              </w:rPr>
              <w:t>rits</w:t>
            </w:r>
          </w:p>
        </w:tc>
        <w:tc>
          <w:tcPr>
            <w:tcW w:w="1271" w:type="dxa"/>
            <w:tcBorders>
              <w:top w:val="nil"/>
              <w:bottom w:val="single" w:sz="8" w:space="0" w:color="auto"/>
            </w:tcBorders>
            <w:shd w:val="clear" w:color="auto" w:fill="FFFAEE" w:themeFill="background2"/>
            <w:vAlign w:val="center"/>
          </w:tcPr>
          <w:p w14:paraId="5B97DA70" w14:textId="77777777" w:rsidR="00432367" w:rsidRPr="00D06EE7" w:rsidRDefault="00432367" w:rsidP="00F307F6">
            <w:pPr>
              <w:rPr>
                <w:b/>
                <w:bCs/>
                <w:lang w:val="is-IS"/>
              </w:rPr>
            </w:pPr>
          </w:p>
        </w:tc>
      </w:tr>
      <w:tr w:rsidR="00432367" w:rsidRPr="00D06EE7" w14:paraId="6585186E" w14:textId="77777777" w:rsidTr="00F307F6">
        <w:tc>
          <w:tcPr>
            <w:tcW w:w="6799" w:type="dxa"/>
            <w:gridSpan w:val="3"/>
            <w:tcBorders>
              <w:top w:val="single" w:sz="8" w:space="0" w:color="auto"/>
              <w:bottom w:val="nil"/>
            </w:tcBorders>
          </w:tcPr>
          <w:p w14:paraId="0A9268E3" w14:textId="72935258" w:rsidR="00432367" w:rsidRPr="00D06EE7" w:rsidRDefault="002D39D3" w:rsidP="00D16D2C">
            <w:pPr>
              <w:rPr>
                <w:lang w:val="is-IS"/>
              </w:rPr>
            </w:pPr>
            <w:r>
              <w:rPr>
                <w:lang w:val="is-IS"/>
              </w:rPr>
              <w:t xml:space="preserve">Efnisgæðaritið – </w:t>
            </w:r>
            <w:r w:rsidR="00CC765E">
              <w:rPr>
                <w:lang w:val="is-IS"/>
              </w:rPr>
              <w:t xml:space="preserve">Viðauki </w:t>
            </w:r>
            <w:r w:rsidR="00284E9D">
              <w:rPr>
                <w:lang w:val="is-IS"/>
              </w:rPr>
              <w:t>8</w:t>
            </w:r>
            <w:r w:rsidR="00491CB2">
              <w:rPr>
                <w:lang w:val="is-IS"/>
              </w:rPr>
              <w:t>:</w:t>
            </w:r>
            <w:r w:rsidR="00CC765E">
              <w:rPr>
                <w:lang w:val="is-IS"/>
              </w:rPr>
              <w:t xml:space="preserve"> </w:t>
            </w:r>
            <w:r w:rsidR="00284E9D">
              <w:rPr>
                <w:lang w:val="is-IS"/>
              </w:rPr>
              <w:t>Ýtarefni um malbik</w:t>
            </w:r>
          </w:p>
        </w:tc>
        <w:tc>
          <w:tcPr>
            <w:tcW w:w="1271" w:type="dxa"/>
            <w:tcBorders>
              <w:top w:val="single" w:sz="8" w:space="0" w:color="auto"/>
              <w:bottom w:val="nil"/>
            </w:tcBorders>
          </w:tcPr>
          <w:p w14:paraId="2DCE7C58" w14:textId="77777777" w:rsidR="00432367" w:rsidRPr="00D06EE7" w:rsidRDefault="00432367" w:rsidP="00D16D2C">
            <w:pPr>
              <w:rPr>
                <w:lang w:val="is-IS"/>
              </w:rPr>
            </w:pPr>
          </w:p>
        </w:tc>
      </w:tr>
      <w:tr w:rsidR="00D16D2C" w:rsidRPr="00D06EE7" w14:paraId="1ECCD668" w14:textId="77777777" w:rsidTr="00F307F6">
        <w:trPr>
          <w:trHeight w:hRule="exact" w:val="120"/>
        </w:trPr>
        <w:tc>
          <w:tcPr>
            <w:tcW w:w="3397" w:type="dxa"/>
            <w:tcBorders>
              <w:top w:val="nil"/>
              <w:bottom w:val="nil"/>
              <w:right w:val="nil"/>
            </w:tcBorders>
          </w:tcPr>
          <w:p w14:paraId="5D424F84" w14:textId="77777777" w:rsidR="00D16D2C" w:rsidRPr="00D06EE7" w:rsidRDefault="00D16D2C" w:rsidP="00D16D2C">
            <w:pPr>
              <w:rPr>
                <w:lang w:val="is-IS"/>
              </w:rPr>
            </w:pPr>
          </w:p>
        </w:tc>
        <w:tc>
          <w:tcPr>
            <w:tcW w:w="1701" w:type="dxa"/>
            <w:tcBorders>
              <w:top w:val="nil"/>
              <w:left w:val="nil"/>
              <w:bottom w:val="nil"/>
              <w:right w:val="nil"/>
            </w:tcBorders>
          </w:tcPr>
          <w:p w14:paraId="53F15EAF" w14:textId="77777777" w:rsidR="00D16D2C" w:rsidRPr="00D06EE7" w:rsidRDefault="00D16D2C" w:rsidP="00D16D2C">
            <w:pPr>
              <w:rPr>
                <w:lang w:val="is-IS"/>
              </w:rPr>
            </w:pPr>
          </w:p>
        </w:tc>
        <w:tc>
          <w:tcPr>
            <w:tcW w:w="1701" w:type="dxa"/>
            <w:tcBorders>
              <w:top w:val="nil"/>
              <w:left w:val="nil"/>
              <w:bottom w:val="nil"/>
              <w:right w:val="nil"/>
            </w:tcBorders>
          </w:tcPr>
          <w:p w14:paraId="6DCA3058" w14:textId="77777777" w:rsidR="00D16D2C" w:rsidRPr="00D06EE7" w:rsidRDefault="00D16D2C" w:rsidP="00D16D2C">
            <w:pPr>
              <w:rPr>
                <w:lang w:val="is-IS"/>
              </w:rPr>
            </w:pPr>
          </w:p>
        </w:tc>
        <w:tc>
          <w:tcPr>
            <w:tcW w:w="1271" w:type="dxa"/>
            <w:tcBorders>
              <w:top w:val="nil"/>
              <w:left w:val="nil"/>
              <w:bottom w:val="nil"/>
            </w:tcBorders>
          </w:tcPr>
          <w:p w14:paraId="00AD98D5" w14:textId="77777777" w:rsidR="00D16D2C" w:rsidRPr="00D06EE7" w:rsidRDefault="00D16D2C" w:rsidP="00D16D2C">
            <w:pPr>
              <w:rPr>
                <w:lang w:val="is-IS"/>
              </w:rPr>
            </w:pPr>
          </w:p>
        </w:tc>
      </w:tr>
      <w:tr w:rsidR="00154FBC" w:rsidRPr="00D06EE7" w14:paraId="78554674" w14:textId="77777777" w:rsidTr="00F307F6">
        <w:tc>
          <w:tcPr>
            <w:tcW w:w="3397" w:type="dxa"/>
            <w:tcBorders>
              <w:top w:val="nil"/>
              <w:bottom w:val="single" w:sz="8" w:space="0" w:color="auto"/>
            </w:tcBorders>
            <w:shd w:val="clear" w:color="auto" w:fill="FFFAEE" w:themeFill="background2"/>
            <w:vAlign w:val="center"/>
          </w:tcPr>
          <w:p w14:paraId="334A2202" w14:textId="77777777" w:rsidR="00154FBC" w:rsidRPr="00D06EE7" w:rsidRDefault="00154FBC" w:rsidP="00F307F6">
            <w:pPr>
              <w:rPr>
                <w:b/>
                <w:lang w:val="is-IS"/>
              </w:rPr>
            </w:pPr>
            <w:r w:rsidRPr="00D06EE7">
              <w:rPr>
                <w:b/>
                <w:lang w:val="is-IS"/>
              </w:rPr>
              <w:t>Höfundur/ar</w:t>
            </w:r>
          </w:p>
        </w:tc>
        <w:tc>
          <w:tcPr>
            <w:tcW w:w="1701" w:type="dxa"/>
            <w:tcBorders>
              <w:top w:val="nil"/>
              <w:bottom w:val="single" w:sz="8" w:space="0" w:color="auto"/>
            </w:tcBorders>
            <w:shd w:val="clear" w:color="auto" w:fill="FFFAEE" w:themeFill="background2"/>
            <w:vAlign w:val="center"/>
          </w:tcPr>
          <w:p w14:paraId="3E077DFB" w14:textId="77777777" w:rsidR="00154FBC" w:rsidRPr="00D06EE7" w:rsidRDefault="00154FBC" w:rsidP="00F307F6">
            <w:pPr>
              <w:rPr>
                <w:b/>
                <w:lang w:val="is-IS"/>
              </w:rPr>
            </w:pPr>
            <w:r w:rsidRPr="00D06EE7">
              <w:rPr>
                <w:b/>
                <w:lang w:val="is-IS"/>
              </w:rPr>
              <w:t>Verkefnastjóri</w:t>
            </w:r>
          </w:p>
        </w:tc>
        <w:tc>
          <w:tcPr>
            <w:tcW w:w="2972" w:type="dxa"/>
            <w:gridSpan w:val="2"/>
            <w:tcBorders>
              <w:top w:val="nil"/>
              <w:bottom w:val="single" w:sz="8" w:space="0" w:color="auto"/>
            </w:tcBorders>
            <w:shd w:val="clear" w:color="auto" w:fill="FFFAEE" w:themeFill="background2"/>
            <w:vAlign w:val="center"/>
          </w:tcPr>
          <w:p w14:paraId="4078E0CF" w14:textId="77777777" w:rsidR="00154FBC" w:rsidRPr="00D06EE7" w:rsidRDefault="00154FBC" w:rsidP="00F307F6">
            <w:pPr>
              <w:rPr>
                <w:b/>
                <w:lang w:val="is-IS"/>
              </w:rPr>
            </w:pPr>
            <w:r w:rsidRPr="00D06EE7">
              <w:rPr>
                <w:b/>
                <w:lang w:val="is-IS"/>
              </w:rPr>
              <w:t>Tengiliður Vegagerðarinnar</w:t>
            </w:r>
          </w:p>
        </w:tc>
      </w:tr>
      <w:tr w:rsidR="00154FBC" w:rsidRPr="00D06EE7" w14:paraId="0A83C72A" w14:textId="77777777" w:rsidTr="00F307F6">
        <w:trPr>
          <w:trHeight w:val="851"/>
        </w:trPr>
        <w:tc>
          <w:tcPr>
            <w:tcW w:w="3397" w:type="dxa"/>
            <w:tcBorders>
              <w:top w:val="single" w:sz="8" w:space="0" w:color="auto"/>
              <w:bottom w:val="nil"/>
            </w:tcBorders>
          </w:tcPr>
          <w:p w14:paraId="41A64899" w14:textId="6CD6C7D7" w:rsidR="00582192" w:rsidRDefault="00582192" w:rsidP="00154FBC">
            <w:pPr>
              <w:rPr>
                <w:lang w:val="is-IS"/>
              </w:rPr>
            </w:pPr>
            <w:r>
              <w:rPr>
                <w:lang w:val="is-IS"/>
              </w:rPr>
              <w:t>Ásbjörn Jóhannesson</w:t>
            </w:r>
          </w:p>
          <w:p w14:paraId="3FFAC391" w14:textId="4F887967" w:rsidR="00154FBC" w:rsidRDefault="002D39D3" w:rsidP="00154FBC">
            <w:pPr>
              <w:rPr>
                <w:lang w:val="is-IS"/>
              </w:rPr>
            </w:pPr>
            <w:r>
              <w:rPr>
                <w:lang w:val="is-IS"/>
              </w:rPr>
              <w:t>Pétur Pétursson</w:t>
            </w:r>
          </w:p>
          <w:p w14:paraId="1FFE60FA" w14:textId="48E79A9F" w:rsidR="00963435" w:rsidRPr="00D06EE7" w:rsidRDefault="00963435" w:rsidP="00154FBC">
            <w:pPr>
              <w:rPr>
                <w:lang w:val="is-IS"/>
              </w:rPr>
            </w:pPr>
            <w:r>
              <w:rPr>
                <w:lang w:val="is-IS"/>
              </w:rPr>
              <w:t>Gunnar Bjarnason</w:t>
            </w:r>
          </w:p>
        </w:tc>
        <w:tc>
          <w:tcPr>
            <w:tcW w:w="1701" w:type="dxa"/>
            <w:tcBorders>
              <w:top w:val="single" w:sz="8" w:space="0" w:color="auto"/>
              <w:bottom w:val="nil"/>
            </w:tcBorders>
          </w:tcPr>
          <w:p w14:paraId="7F065F26" w14:textId="455D729E" w:rsidR="00154FBC" w:rsidRPr="00D06EE7" w:rsidRDefault="00154289" w:rsidP="00154FBC">
            <w:pPr>
              <w:rPr>
                <w:lang w:val="is-IS"/>
              </w:rPr>
            </w:pPr>
            <w:r>
              <w:rPr>
                <w:lang w:val="is-IS"/>
              </w:rPr>
              <w:t xml:space="preserve"> Oddur Sigurðsson Hagalín</w:t>
            </w:r>
          </w:p>
        </w:tc>
        <w:tc>
          <w:tcPr>
            <w:tcW w:w="2972" w:type="dxa"/>
            <w:gridSpan w:val="2"/>
            <w:tcBorders>
              <w:top w:val="single" w:sz="8" w:space="0" w:color="auto"/>
              <w:bottom w:val="nil"/>
            </w:tcBorders>
          </w:tcPr>
          <w:p w14:paraId="327D4318" w14:textId="2D0303AC" w:rsidR="00154FBC" w:rsidRPr="00D06EE7" w:rsidRDefault="00154289" w:rsidP="00D16D2C">
            <w:pPr>
              <w:rPr>
                <w:lang w:val="is-IS"/>
              </w:rPr>
            </w:pPr>
            <w:r>
              <w:rPr>
                <w:lang w:val="is-IS"/>
              </w:rPr>
              <w:t xml:space="preserve">Oddur Sigurðsson Hagalín </w:t>
            </w:r>
          </w:p>
        </w:tc>
      </w:tr>
      <w:tr w:rsidR="00154FBC" w:rsidRPr="00D06EE7" w14:paraId="6B8ADCFA" w14:textId="77777777" w:rsidTr="00F307F6">
        <w:tc>
          <w:tcPr>
            <w:tcW w:w="5098" w:type="dxa"/>
            <w:gridSpan w:val="2"/>
            <w:tcBorders>
              <w:top w:val="nil"/>
              <w:bottom w:val="single" w:sz="8" w:space="0" w:color="auto"/>
            </w:tcBorders>
            <w:shd w:val="clear" w:color="auto" w:fill="FFFAEE" w:themeFill="background2"/>
            <w:vAlign w:val="center"/>
          </w:tcPr>
          <w:p w14:paraId="7C7C48C2" w14:textId="77777777" w:rsidR="00154FBC" w:rsidRPr="00D06EE7" w:rsidRDefault="00154FBC" w:rsidP="00F307F6">
            <w:pPr>
              <w:rPr>
                <w:b/>
                <w:lang w:val="is-IS"/>
              </w:rPr>
            </w:pPr>
            <w:r w:rsidRPr="00D06EE7">
              <w:rPr>
                <w:b/>
                <w:lang w:val="is-IS"/>
              </w:rPr>
              <w:t>Styrktaraðili</w:t>
            </w:r>
          </w:p>
        </w:tc>
        <w:tc>
          <w:tcPr>
            <w:tcW w:w="2972" w:type="dxa"/>
            <w:gridSpan w:val="2"/>
            <w:tcBorders>
              <w:top w:val="nil"/>
              <w:bottom w:val="single" w:sz="8" w:space="0" w:color="auto"/>
            </w:tcBorders>
            <w:shd w:val="clear" w:color="auto" w:fill="FFFAEE" w:themeFill="background2"/>
            <w:vAlign w:val="center"/>
          </w:tcPr>
          <w:p w14:paraId="470024A6" w14:textId="77777777" w:rsidR="00154FBC" w:rsidRPr="00D06EE7" w:rsidRDefault="00154FBC" w:rsidP="00F307F6">
            <w:pPr>
              <w:rPr>
                <w:b/>
                <w:lang w:val="is-IS"/>
              </w:rPr>
            </w:pPr>
            <w:r w:rsidRPr="00D06EE7">
              <w:rPr>
                <w:b/>
                <w:lang w:val="is-IS"/>
              </w:rPr>
              <w:t>Samvinnuaðilar</w:t>
            </w:r>
          </w:p>
        </w:tc>
      </w:tr>
      <w:tr w:rsidR="00154FBC" w:rsidRPr="00D06EE7" w14:paraId="5D7DB8BB" w14:textId="77777777" w:rsidTr="00F307F6">
        <w:trPr>
          <w:trHeight w:hRule="exact" w:val="907"/>
        </w:trPr>
        <w:tc>
          <w:tcPr>
            <w:tcW w:w="5098" w:type="dxa"/>
            <w:gridSpan w:val="2"/>
            <w:tcBorders>
              <w:top w:val="single" w:sz="8" w:space="0" w:color="auto"/>
              <w:bottom w:val="nil"/>
            </w:tcBorders>
          </w:tcPr>
          <w:p w14:paraId="18958A64" w14:textId="77777777" w:rsidR="00154FBC" w:rsidRDefault="00154FBC" w:rsidP="00D16D2C">
            <w:pPr>
              <w:rPr>
                <w:lang w:val="is-IS"/>
              </w:rPr>
            </w:pPr>
            <w:r w:rsidRPr="00D06EE7">
              <w:rPr>
                <w:lang w:val="is-IS"/>
              </w:rPr>
              <w:t>Rannsóknarsjóður Vegagerðarinnar</w:t>
            </w:r>
          </w:p>
          <w:p w14:paraId="494C5982" w14:textId="67E5DBF1" w:rsidR="002D39D3" w:rsidRPr="00D06EE7" w:rsidRDefault="002D39D3" w:rsidP="00D16D2C">
            <w:pPr>
              <w:rPr>
                <w:lang w:val="is-IS"/>
              </w:rPr>
            </w:pPr>
            <w:r>
              <w:rPr>
                <w:lang w:val="is-IS"/>
              </w:rPr>
              <w:t>Stoð</w:t>
            </w:r>
            <w:r w:rsidR="001E5429">
              <w:rPr>
                <w:lang w:val="is-IS"/>
              </w:rPr>
              <w:t>deild</w:t>
            </w:r>
            <w:r>
              <w:rPr>
                <w:lang w:val="is-IS"/>
              </w:rPr>
              <w:t xml:space="preserve"> V</w:t>
            </w:r>
            <w:r w:rsidR="008E7A2F">
              <w:rPr>
                <w:lang w:val="is-IS"/>
              </w:rPr>
              <w:t>egagerðarinnar</w:t>
            </w:r>
          </w:p>
        </w:tc>
        <w:tc>
          <w:tcPr>
            <w:tcW w:w="2972" w:type="dxa"/>
            <w:gridSpan w:val="2"/>
            <w:tcBorders>
              <w:top w:val="single" w:sz="8" w:space="0" w:color="auto"/>
              <w:bottom w:val="nil"/>
            </w:tcBorders>
          </w:tcPr>
          <w:p w14:paraId="351E10F8" w14:textId="684C3F22" w:rsidR="00154FBC" w:rsidRPr="00D06EE7" w:rsidRDefault="00154FBC" w:rsidP="00154FBC">
            <w:pPr>
              <w:rPr>
                <w:lang w:val="is-IS"/>
              </w:rPr>
            </w:pPr>
          </w:p>
        </w:tc>
      </w:tr>
      <w:tr w:rsidR="00154FBC" w:rsidRPr="00D06EE7" w14:paraId="785BDD1E" w14:textId="77777777" w:rsidTr="0065148C">
        <w:trPr>
          <w:trHeight w:val="5629"/>
        </w:trPr>
        <w:tc>
          <w:tcPr>
            <w:tcW w:w="8070" w:type="dxa"/>
            <w:gridSpan w:val="4"/>
            <w:tcBorders>
              <w:top w:val="single" w:sz="8" w:space="0" w:color="auto"/>
              <w:bottom w:val="nil"/>
            </w:tcBorders>
          </w:tcPr>
          <w:p w14:paraId="28EF1DED" w14:textId="23434E87" w:rsidR="00154FBC" w:rsidRPr="00D06EE7" w:rsidRDefault="00154FBC" w:rsidP="00154FBC">
            <w:pPr>
              <w:rPr>
                <w:lang w:val="is-IS"/>
              </w:rPr>
            </w:pPr>
          </w:p>
        </w:tc>
      </w:tr>
      <w:tr w:rsidR="00154FBC" w:rsidRPr="00D06EE7" w14:paraId="3E83DFB6" w14:textId="77777777" w:rsidTr="00F307F6">
        <w:tc>
          <w:tcPr>
            <w:tcW w:w="8070" w:type="dxa"/>
            <w:gridSpan w:val="4"/>
            <w:tcBorders>
              <w:top w:val="nil"/>
              <w:bottom w:val="single" w:sz="8" w:space="0" w:color="auto"/>
            </w:tcBorders>
            <w:shd w:val="clear" w:color="auto" w:fill="FFFAEE" w:themeFill="background2"/>
            <w:vAlign w:val="center"/>
          </w:tcPr>
          <w:p w14:paraId="773EC7CC" w14:textId="77777777" w:rsidR="00154FBC" w:rsidRPr="00D06EE7" w:rsidRDefault="00154FBC" w:rsidP="00F307F6">
            <w:pPr>
              <w:rPr>
                <w:b/>
                <w:lang w:val="is-IS"/>
              </w:rPr>
            </w:pPr>
            <w:r w:rsidRPr="00D06EE7">
              <w:rPr>
                <w:b/>
                <w:lang w:val="is-IS"/>
              </w:rPr>
              <w:t>Lykilorð</w:t>
            </w:r>
          </w:p>
        </w:tc>
      </w:tr>
      <w:tr w:rsidR="00154FBC" w:rsidRPr="00D06EE7" w14:paraId="3D417D0F" w14:textId="77777777" w:rsidTr="00F307F6">
        <w:tc>
          <w:tcPr>
            <w:tcW w:w="8070" w:type="dxa"/>
            <w:gridSpan w:val="4"/>
            <w:tcBorders>
              <w:top w:val="single" w:sz="8" w:space="0" w:color="auto"/>
              <w:bottom w:val="nil"/>
            </w:tcBorders>
          </w:tcPr>
          <w:p w14:paraId="642A13AB" w14:textId="5A9C9752" w:rsidR="00154FBC" w:rsidRPr="00D06EE7" w:rsidRDefault="002D39D3" w:rsidP="00154FBC">
            <w:pPr>
              <w:rPr>
                <w:lang w:val="is-IS"/>
              </w:rPr>
            </w:pPr>
            <w:r>
              <w:rPr>
                <w:lang w:val="is-IS"/>
              </w:rPr>
              <w:t>Efnisgæði, efnisrannsóknir, efniskröfur</w:t>
            </w:r>
            <w:r w:rsidR="00154FBC" w:rsidRPr="00D06EE7">
              <w:rPr>
                <w:lang w:val="is-IS"/>
              </w:rPr>
              <w:t>.</w:t>
            </w:r>
          </w:p>
        </w:tc>
      </w:tr>
      <w:tr w:rsidR="00154FBC" w:rsidRPr="00D06EE7" w14:paraId="63BFCC71" w14:textId="77777777" w:rsidTr="00F307F6">
        <w:tc>
          <w:tcPr>
            <w:tcW w:w="6799" w:type="dxa"/>
            <w:gridSpan w:val="3"/>
            <w:tcBorders>
              <w:top w:val="nil"/>
              <w:bottom w:val="single" w:sz="8" w:space="0" w:color="auto"/>
            </w:tcBorders>
            <w:shd w:val="clear" w:color="auto" w:fill="FFFAEE" w:themeFill="background2"/>
            <w:vAlign w:val="center"/>
          </w:tcPr>
          <w:p w14:paraId="14677E8B" w14:textId="77777777" w:rsidR="00154FBC" w:rsidRPr="00D06EE7" w:rsidRDefault="00154FBC" w:rsidP="00F307F6">
            <w:pPr>
              <w:rPr>
                <w:b/>
                <w:lang w:val="is-IS"/>
              </w:rPr>
            </w:pPr>
            <w:r w:rsidRPr="00D06EE7">
              <w:rPr>
                <w:b/>
                <w:lang w:val="is-IS"/>
              </w:rPr>
              <w:t>Undirskrift verkefnastjóra</w:t>
            </w:r>
          </w:p>
        </w:tc>
        <w:tc>
          <w:tcPr>
            <w:tcW w:w="1271" w:type="dxa"/>
            <w:tcBorders>
              <w:top w:val="nil"/>
              <w:bottom w:val="single" w:sz="8" w:space="0" w:color="auto"/>
            </w:tcBorders>
            <w:shd w:val="clear" w:color="auto" w:fill="FFFAEE" w:themeFill="background2"/>
            <w:vAlign w:val="center"/>
          </w:tcPr>
          <w:p w14:paraId="616E6905" w14:textId="77777777" w:rsidR="00154FBC" w:rsidRPr="00D06EE7" w:rsidRDefault="00154FBC" w:rsidP="00F307F6">
            <w:pPr>
              <w:rPr>
                <w:b/>
                <w:spacing w:val="-6"/>
                <w:lang w:val="is-IS"/>
              </w:rPr>
            </w:pPr>
            <w:r w:rsidRPr="00D06EE7">
              <w:rPr>
                <w:b/>
                <w:spacing w:val="-6"/>
                <w:lang w:val="is-IS"/>
              </w:rPr>
              <w:t>Yfirfarið af</w:t>
            </w:r>
          </w:p>
        </w:tc>
      </w:tr>
      <w:tr w:rsidR="00154FBC" w:rsidRPr="00D06EE7" w14:paraId="7930DA30" w14:textId="77777777" w:rsidTr="00F307F6">
        <w:tc>
          <w:tcPr>
            <w:tcW w:w="6799" w:type="dxa"/>
            <w:gridSpan w:val="3"/>
            <w:tcBorders>
              <w:top w:val="single" w:sz="8" w:space="0" w:color="auto"/>
              <w:bottom w:val="single" w:sz="8" w:space="0" w:color="auto"/>
            </w:tcBorders>
          </w:tcPr>
          <w:p w14:paraId="5012ECE8" w14:textId="77777777" w:rsidR="00154FBC" w:rsidRPr="00D06EE7" w:rsidRDefault="00154FBC" w:rsidP="00154FBC">
            <w:pPr>
              <w:rPr>
                <w:lang w:val="is-IS"/>
              </w:rPr>
            </w:pPr>
          </w:p>
        </w:tc>
        <w:tc>
          <w:tcPr>
            <w:tcW w:w="1271" w:type="dxa"/>
            <w:tcBorders>
              <w:top w:val="single" w:sz="8" w:space="0" w:color="auto"/>
              <w:bottom w:val="single" w:sz="8" w:space="0" w:color="auto"/>
            </w:tcBorders>
          </w:tcPr>
          <w:p w14:paraId="011762AB" w14:textId="67B0A304" w:rsidR="00154FBC" w:rsidRPr="00D06EE7" w:rsidRDefault="00154289" w:rsidP="00154FBC">
            <w:pPr>
              <w:rPr>
                <w:lang w:val="is-IS"/>
              </w:rPr>
            </w:pPr>
            <w:r>
              <w:rPr>
                <w:lang w:val="is-IS"/>
              </w:rPr>
              <w:t>OSHa</w:t>
            </w:r>
          </w:p>
        </w:tc>
      </w:tr>
    </w:tbl>
    <w:p w14:paraId="622F59C0" w14:textId="77777777" w:rsidR="00432367" w:rsidRPr="00D06EE7" w:rsidRDefault="00432367" w:rsidP="00D16D2C">
      <w:pPr>
        <w:rPr>
          <w:lang w:val="is-IS"/>
        </w:rPr>
      </w:pPr>
    </w:p>
    <w:bookmarkEnd w:id="2"/>
    <w:p w14:paraId="24AD2A40" w14:textId="77777777" w:rsidR="001A1D3B" w:rsidRDefault="001A1D3B" w:rsidP="002F77E8">
      <w:pPr>
        <w:jc w:val="center"/>
        <w:rPr>
          <w:sz w:val="32"/>
          <w:szCs w:val="32"/>
          <w:lang w:val="is-IS"/>
        </w:rPr>
      </w:pPr>
    </w:p>
    <w:p w14:paraId="28C0F18D" w14:textId="77777777" w:rsidR="0040150B" w:rsidRPr="0040150B" w:rsidRDefault="0040150B" w:rsidP="0040150B">
      <w:pPr>
        <w:tabs>
          <w:tab w:val="clear" w:pos="454"/>
          <w:tab w:val="clear" w:pos="1077"/>
          <w:tab w:val="clear" w:pos="2155"/>
        </w:tabs>
        <w:snapToGrid/>
        <w:spacing w:line="240" w:lineRule="auto"/>
        <w:jc w:val="center"/>
        <w:rPr>
          <w:rFonts w:ascii="Vegagerdin FK Grotesk" w:eastAsia="Times New Roman" w:hAnsi="Vegagerdin FK Grotesk" w:cs="Times New Roman"/>
          <w:sz w:val="32"/>
          <w:szCs w:val="32"/>
          <w:lang w:val="is-IS" w:eastAsia="en-US"/>
        </w:rPr>
      </w:pPr>
      <w:r w:rsidRPr="0040150B">
        <w:rPr>
          <w:rFonts w:ascii="Vegagerdin FK Grotesk" w:eastAsia="Times New Roman" w:hAnsi="Vegagerdin FK Grotesk" w:cs="Times New Roman"/>
          <w:sz w:val="32"/>
          <w:szCs w:val="32"/>
          <w:lang w:val="is-IS" w:eastAsia="en-US"/>
        </w:rPr>
        <w:t>Efnisgæðaritið</w:t>
      </w:r>
    </w:p>
    <w:p w14:paraId="0CFF6C6B" w14:textId="77777777" w:rsidR="0040150B" w:rsidRPr="0040150B" w:rsidRDefault="0040150B" w:rsidP="0040150B">
      <w:pPr>
        <w:tabs>
          <w:tab w:val="clear" w:pos="454"/>
          <w:tab w:val="clear" w:pos="1077"/>
          <w:tab w:val="clear" w:pos="2155"/>
        </w:tabs>
        <w:snapToGrid/>
        <w:spacing w:line="240" w:lineRule="auto"/>
        <w:jc w:val="center"/>
        <w:rPr>
          <w:rFonts w:ascii="Vegagerdin FK Grotesk" w:eastAsia="Times New Roman" w:hAnsi="Vegagerdin FK Grotesk" w:cs="Times New Roman"/>
          <w:szCs w:val="20"/>
          <w:lang w:val="is-IS" w:eastAsia="en-US"/>
        </w:rPr>
      </w:pPr>
    </w:p>
    <w:p w14:paraId="3DEEEF35" w14:textId="77777777" w:rsidR="0040150B" w:rsidRPr="0040150B" w:rsidRDefault="0040150B" w:rsidP="0040150B">
      <w:pPr>
        <w:tabs>
          <w:tab w:val="clear" w:pos="454"/>
          <w:tab w:val="clear" w:pos="1077"/>
          <w:tab w:val="clear" w:pos="2155"/>
        </w:tabs>
        <w:snapToGrid/>
        <w:spacing w:line="240" w:lineRule="auto"/>
        <w:jc w:val="center"/>
        <w:rPr>
          <w:rFonts w:ascii="Vegagerdin FK Grotesk" w:eastAsia="Times New Roman" w:hAnsi="Vegagerdin FK Grotesk" w:cs="Times New Roman"/>
          <w:sz w:val="28"/>
          <w:szCs w:val="28"/>
          <w:lang w:val="is-IS" w:eastAsia="en-US"/>
        </w:rPr>
      </w:pPr>
      <w:r w:rsidRPr="0040150B">
        <w:rPr>
          <w:rFonts w:ascii="Vegagerdin FK Grotesk" w:eastAsia="Times New Roman" w:hAnsi="Vegagerdin FK Grotesk" w:cs="Times New Roman"/>
          <w:sz w:val="28"/>
          <w:szCs w:val="28"/>
          <w:lang w:val="is-IS" w:eastAsia="en-US"/>
        </w:rPr>
        <w:t>Efnisrannsóknir og efniskröfur</w:t>
      </w:r>
    </w:p>
    <w:p w14:paraId="125B8FC9" w14:textId="77777777" w:rsidR="0040150B" w:rsidRPr="0040150B" w:rsidRDefault="0040150B" w:rsidP="0040150B">
      <w:pPr>
        <w:tabs>
          <w:tab w:val="clear" w:pos="454"/>
          <w:tab w:val="clear" w:pos="1077"/>
          <w:tab w:val="clear" w:pos="2155"/>
        </w:tabs>
        <w:snapToGrid/>
        <w:spacing w:line="240" w:lineRule="auto"/>
        <w:rPr>
          <w:rFonts w:ascii="Vegagerdin FK Grotesk" w:eastAsia="Times New Roman" w:hAnsi="Vegagerdin FK Grotesk" w:cs="Times New Roman"/>
          <w:szCs w:val="20"/>
          <w:lang w:val="is-IS" w:eastAsia="en-US"/>
        </w:rPr>
      </w:pPr>
    </w:p>
    <w:p w14:paraId="5DA7C917" w14:textId="77777777" w:rsidR="0040150B" w:rsidRPr="0040150B" w:rsidRDefault="0040150B" w:rsidP="0040150B">
      <w:pPr>
        <w:tabs>
          <w:tab w:val="clear" w:pos="454"/>
          <w:tab w:val="clear" w:pos="1077"/>
          <w:tab w:val="clear" w:pos="2155"/>
        </w:tabs>
        <w:snapToGrid/>
        <w:spacing w:line="240" w:lineRule="auto"/>
        <w:jc w:val="center"/>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Leiðbeiningar við hönnun, framleiðslu og framkvæmd</w:t>
      </w:r>
    </w:p>
    <w:p w14:paraId="08DA649B" w14:textId="77777777" w:rsidR="0040150B" w:rsidRPr="0040150B" w:rsidRDefault="0040150B" w:rsidP="0040150B">
      <w:pPr>
        <w:tabs>
          <w:tab w:val="clear" w:pos="454"/>
          <w:tab w:val="clear" w:pos="1077"/>
          <w:tab w:val="clear" w:pos="2155"/>
        </w:tabs>
        <w:snapToGrid/>
        <w:spacing w:line="240" w:lineRule="auto"/>
        <w:rPr>
          <w:rFonts w:ascii="Vegagerdin FK Grotesk" w:eastAsia="Times New Roman" w:hAnsi="Vegagerdin FK Grotesk" w:cs="Times New Roman"/>
          <w:szCs w:val="20"/>
          <w:lang w:val="is-IS" w:eastAsia="en-US"/>
        </w:rPr>
      </w:pPr>
    </w:p>
    <w:p w14:paraId="3D523B57" w14:textId="77777777" w:rsidR="0040150B" w:rsidRPr="0040150B" w:rsidRDefault="0040150B" w:rsidP="0040150B">
      <w:pPr>
        <w:tabs>
          <w:tab w:val="clear" w:pos="454"/>
          <w:tab w:val="clear" w:pos="1077"/>
          <w:tab w:val="clear" w:pos="2155"/>
        </w:tabs>
        <w:snapToGrid/>
        <w:spacing w:line="240" w:lineRule="auto"/>
        <w:rPr>
          <w:rFonts w:ascii="Vegagerdin FK Grotesk" w:eastAsia="Times New Roman" w:hAnsi="Vegagerdin FK Grotesk" w:cs="Times New Roman"/>
          <w:szCs w:val="20"/>
          <w:lang w:val="is-IS" w:eastAsia="en-US"/>
        </w:rPr>
      </w:pPr>
    </w:p>
    <w:p w14:paraId="16BB58D1" w14:textId="77777777" w:rsidR="0040150B" w:rsidRPr="0040150B"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Kafli 1</w:t>
      </w:r>
      <w:r w:rsidRPr="0040150B">
        <w:rPr>
          <w:rFonts w:ascii="Vegagerdin FK Grotesk" w:eastAsia="Times New Roman" w:hAnsi="Vegagerdin FK Grotesk" w:cs="Times New Roman"/>
          <w:szCs w:val="20"/>
          <w:lang w:val="is-IS" w:eastAsia="en-US"/>
        </w:rPr>
        <w:tab/>
      </w:r>
      <w:r w:rsidRPr="0040150B">
        <w:rPr>
          <w:rFonts w:ascii="Vegagerdin FK Grotesk" w:eastAsia="Times New Roman" w:hAnsi="Vegagerdin FK Grotesk" w:cs="Times New Roman"/>
          <w:szCs w:val="20"/>
          <w:lang w:val="is-IS" w:eastAsia="en-US"/>
        </w:rPr>
        <w:tab/>
        <w:t>Formáli</w:t>
      </w:r>
    </w:p>
    <w:p w14:paraId="2C4B0618" w14:textId="77777777" w:rsidR="0040150B" w:rsidRPr="0040150B"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Kafli 2</w:t>
      </w:r>
      <w:r w:rsidRPr="0040150B">
        <w:rPr>
          <w:rFonts w:ascii="Vegagerdin FK Grotesk" w:eastAsia="Times New Roman" w:hAnsi="Vegagerdin FK Grotesk" w:cs="Times New Roman"/>
          <w:szCs w:val="20"/>
          <w:lang w:val="is-IS" w:eastAsia="en-US"/>
        </w:rPr>
        <w:tab/>
      </w:r>
      <w:r w:rsidRPr="0040150B">
        <w:rPr>
          <w:rFonts w:ascii="Vegagerdin FK Grotesk" w:eastAsia="Times New Roman" w:hAnsi="Vegagerdin FK Grotesk" w:cs="Times New Roman"/>
          <w:szCs w:val="20"/>
          <w:lang w:val="is-IS" w:eastAsia="en-US"/>
        </w:rPr>
        <w:tab/>
        <w:t>Inngangur</w:t>
      </w:r>
    </w:p>
    <w:p w14:paraId="55359B16" w14:textId="77777777" w:rsidR="0040150B" w:rsidRPr="0040150B"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Kafli 3</w:t>
      </w:r>
      <w:r w:rsidRPr="0040150B">
        <w:rPr>
          <w:rFonts w:ascii="Vegagerdin FK Grotesk" w:eastAsia="Times New Roman" w:hAnsi="Vegagerdin FK Grotesk" w:cs="Times New Roman"/>
          <w:szCs w:val="20"/>
          <w:lang w:val="is-IS" w:eastAsia="en-US"/>
        </w:rPr>
        <w:tab/>
      </w:r>
      <w:r w:rsidRPr="0040150B">
        <w:rPr>
          <w:rFonts w:ascii="Vegagerdin FK Grotesk" w:eastAsia="Times New Roman" w:hAnsi="Vegagerdin FK Grotesk" w:cs="Times New Roman"/>
          <w:szCs w:val="20"/>
          <w:lang w:val="is-IS" w:eastAsia="en-US"/>
        </w:rPr>
        <w:tab/>
        <w:t>Fylling</w:t>
      </w:r>
    </w:p>
    <w:p w14:paraId="048B8911" w14:textId="77777777" w:rsidR="0040150B" w:rsidRPr="0040150B"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Kafli 4</w:t>
      </w:r>
      <w:r w:rsidRPr="0040150B">
        <w:rPr>
          <w:rFonts w:ascii="Vegagerdin FK Grotesk" w:eastAsia="Times New Roman" w:hAnsi="Vegagerdin FK Grotesk" w:cs="Times New Roman"/>
          <w:szCs w:val="20"/>
          <w:lang w:val="is-IS" w:eastAsia="en-US"/>
        </w:rPr>
        <w:tab/>
      </w:r>
      <w:r w:rsidRPr="0040150B">
        <w:rPr>
          <w:rFonts w:ascii="Vegagerdin FK Grotesk" w:eastAsia="Times New Roman" w:hAnsi="Vegagerdin FK Grotesk" w:cs="Times New Roman"/>
          <w:szCs w:val="20"/>
          <w:lang w:val="is-IS" w:eastAsia="en-US"/>
        </w:rPr>
        <w:tab/>
        <w:t>Styrktarlag</w:t>
      </w:r>
    </w:p>
    <w:p w14:paraId="7815FE21" w14:textId="77777777" w:rsidR="0040150B" w:rsidRPr="0040150B"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Kafli 5</w:t>
      </w:r>
      <w:r w:rsidRPr="0040150B">
        <w:rPr>
          <w:rFonts w:ascii="Vegagerdin FK Grotesk" w:eastAsia="Times New Roman" w:hAnsi="Vegagerdin FK Grotesk" w:cs="Times New Roman"/>
          <w:szCs w:val="20"/>
          <w:lang w:val="is-IS" w:eastAsia="en-US"/>
        </w:rPr>
        <w:tab/>
      </w:r>
      <w:r w:rsidRPr="0040150B">
        <w:rPr>
          <w:rFonts w:ascii="Vegagerdin FK Grotesk" w:eastAsia="Times New Roman" w:hAnsi="Vegagerdin FK Grotesk" w:cs="Times New Roman"/>
          <w:szCs w:val="20"/>
          <w:lang w:val="is-IS" w:eastAsia="en-US"/>
        </w:rPr>
        <w:tab/>
        <w:t>Burðarlag</w:t>
      </w:r>
    </w:p>
    <w:p w14:paraId="7EC33796" w14:textId="77777777" w:rsidR="0040150B" w:rsidRPr="0040150B"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Kafli 6</w:t>
      </w:r>
      <w:r w:rsidRPr="0040150B">
        <w:rPr>
          <w:rFonts w:ascii="Vegagerdin FK Grotesk" w:eastAsia="Times New Roman" w:hAnsi="Vegagerdin FK Grotesk" w:cs="Times New Roman"/>
          <w:szCs w:val="20"/>
          <w:lang w:val="is-IS" w:eastAsia="en-US"/>
        </w:rPr>
        <w:tab/>
      </w:r>
      <w:r w:rsidRPr="0040150B">
        <w:rPr>
          <w:rFonts w:ascii="Vegagerdin FK Grotesk" w:eastAsia="Times New Roman" w:hAnsi="Vegagerdin FK Grotesk" w:cs="Times New Roman"/>
          <w:szCs w:val="20"/>
          <w:lang w:val="is-IS" w:eastAsia="en-US"/>
        </w:rPr>
        <w:tab/>
        <w:t>Slitlag</w:t>
      </w:r>
    </w:p>
    <w:p w14:paraId="22388296" w14:textId="7D80E492" w:rsidR="0040150B"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Kafli 7</w:t>
      </w:r>
      <w:r w:rsidRPr="0040150B">
        <w:rPr>
          <w:rFonts w:ascii="Vegagerdin FK Grotesk" w:eastAsia="Times New Roman" w:hAnsi="Vegagerdin FK Grotesk" w:cs="Times New Roman"/>
          <w:szCs w:val="20"/>
          <w:lang w:val="is-IS" w:eastAsia="en-US"/>
        </w:rPr>
        <w:tab/>
      </w:r>
      <w:r w:rsidRPr="0040150B">
        <w:rPr>
          <w:rFonts w:ascii="Vegagerdin FK Grotesk" w:eastAsia="Times New Roman" w:hAnsi="Vegagerdin FK Grotesk" w:cs="Times New Roman"/>
          <w:szCs w:val="20"/>
          <w:lang w:val="is-IS" w:eastAsia="en-US"/>
        </w:rPr>
        <w:tab/>
        <w:t>Steinsteypa</w:t>
      </w:r>
    </w:p>
    <w:p w14:paraId="54CDC294" w14:textId="45E01B5D" w:rsidR="004C1974" w:rsidRPr="0040150B" w:rsidRDefault="004C1974" w:rsidP="0040150B">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Pr>
          <w:rFonts w:ascii="Vegagerdin FK Grotesk" w:eastAsia="Times New Roman" w:hAnsi="Vegagerdin FK Grotesk" w:cs="Times New Roman"/>
          <w:szCs w:val="20"/>
          <w:lang w:val="is-IS" w:eastAsia="en-US"/>
        </w:rPr>
        <w:t xml:space="preserve">Kafli </w:t>
      </w:r>
      <w:r w:rsidR="00FD0963">
        <w:rPr>
          <w:rFonts w:ascii="Vegagerdin FK Grotesk" w:eastAsia="Times New Roman" w:hAnsi="Vegagerdin FK Grotesk" w:cs="Times New Roman"/>
          <w:szCs w:val="20"/>
          <w:lang w:val="is-IS" w:eastAsia="en-US"/>
        </w:rPr>
        <w:t>8</w:t>
      </w:r>
      <w:r w:rsidR="00FD0963">
        <w:rPr>
          <w:rFonts w:ascii="Vegagerdin FK Grotesk" w:eastAsia="Times New Roman" w:hAnsi="Vegagerdin FK Grotesk" w:cs="Times New Roman"/>
          <w:szCs w:val="20"/>
          <w:lang w:val="is-IS" w:eastAsia="en-US"/>
        </w:rPr>
        <w:tab/>
      </w:r>
      <w:r w:rsidR="00FD0963">
        <w:rPr>
          <w:rFonts w:ascii="Vegagerdin FK Grotesk" w:eastAsia="Times New Roman" w:hAnsi="Vegagerdin FK Grotesk" w:cs="Times New Roman"/>
          <w:szCs w:val="20"/>
          <w:lang w:val="is-IS" w:eastAsia="en-US"/>
        </w:rPr>
        <w:tab/>
        <w:t>Sandur</w:t>
      </w:r>
    </w:p>
    <w:p w14:paraId="6CF6692A" w14:textId="77777777" w:rsidR="0040150B" w:rsidRPr="0040150B" w:rsidRDefault="0040150B" w:rsidP="0040150B">
      <w:pPr>
        <w:tabs>
          <w:tab w:val="clear" w:pos="454"/>
          <w:tab w:val="clear" w:pos="1077"/>
          <w:tab w:val="clear" w:pos="2155"/>
        </w:tabs>
        <w:snapToGrid/>
        <w:spacing w:line="240" w:lineRule="auto"/>
        <w:rPr>
          <w:rFonts w:ascii="Vegagerdin FK Grotesk" w:eastAsia="Times New Roman" w:hAnsi="Vegagerdin FK Grotesk" w:cs="Times New Roman"/>
          <w:szCs w:val="20"/>
          <w:lang w:val="is-IS" w:eastAsia="en-US"/>
        </w:rPr>
      </w:pPr>
    </w:p>
    <w:p w14:paraId="442D64B2" w14:textId="77777777" w:rsidR="0040150B" w:rsidRPr="0040150B"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Viðauki 1</w:t>
      </w:r>
      <w:r w:rsidRPr="0040150B">
        <w:rPr>
          <w:rFonts w:ascii="Vegagerdin FK Grotesk" w:eastAsia="Times New Roman" w:hAnsi="Vegagerdin FK Grotesk" w:cs="Times New Roman"/>
          <w:szCs w:val="20"/>
          <w:lang w:val="is-IS" w:eastAsia="en-US"/>
        </w:rPr>
        <w:tab/>
        <w:t xml:space="preserve">Lýsing á prófunaraðferðum </w:t>
      </w:r>
    </w:p>
    <w:p w14:paraId="1C7CE4FF" w14:textId="3593ADD7" w:rsidR="0040150B" w:rsidRPr="00284E9D"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bCs/>
          <w:iCs/>
          <w:szCs w:val="20"/>
          <w:lang w:val="is-IS" w:eastAsia="en-US"/>
        </w:rPr>
      </w:pPr>
      <w:r w:rsidRPr="00284E9D">
        <w:rPr>
          <w:rFonts w:ascii="Vegagerdin FK Grotesk" w:eastAsia="Times New Roman" w:hAnsi="Vegagerdin FK Grotesk" w:cs="Times New Roman"/>
          <w:bCs/>
          <w:iCs/>
          <w:szCs w:val="20"/>
          <w:lang w:val="is-IS" w:eastAsia="en-US"/>
        </w:rPr>
        <w:t>Viðauki 2</w:t>
      </w:r>
      <w:r w:rsidRPr="00284E9D">
        <w:rPr>
          <w:rFonts w:ascii="Vegagerdin FK Grotesk" w:eastAsia="Times New Roman" w:hAnsi="Vegagerdin FK Grotesk" w:cs="Times New Roman"/>
          <w:bCs/>
          <w:iCs/>
          <w:szCs w:val="20"/>
          <w:lang w:val="is-IS" w:eastAsia="en-US"/>
        </w:rPr>
        <w:tab/>
        <w:t>Efnisgerðir við vega- og gatnagerð</w:t>
      </w:r>
    </w:p>
    <w:p w14:paraId="7E69C66D" w14:textId="77777777" w:rsidR="0040150B" w:rsidRPr="0040150B"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Viðauki 3</w:t>
      </w:r>
      <w:r w:rsidRPr="0040150B">
        <w:rPr>
          <w:rFonts w:ascii="Vegagerdin FK Grotesk" w:eastAsia="Times New Roman" w:hAnsi="Vegagerdin FK Grotesk" w:cs="Times New Roman"/>
          <w:szCs w:val="20"/>
          <w:lang w:val="is-IS" w:eastAsia="en-US"/>
        </w:rPr>
        <w:tab/>
        <w:t>Jarðmyndanir – byggingarefni við vegagerð</w:t>
      </w:r>
    </w:p>
    <w:p w14:paraId="3AEE41DA" w14:textId="77777777" w:rsidR="0040150B" w:rsidRPr="0040150B"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Viðauki 4</w:t>
      </w:r>
      <w:r w:rsidRPr="0040150B">
        <w:rPr>
          <w:rFonts w:ascii="Vegagerdin FK Grotesk" w:eastAsia="Times New Roman" w:hAnsi="Vegagerdin FK Grotesk" w:cs="Times New Roman"/>
          <w:szCs w:val="20"/>
          <w:lang w:val="is-IS" w:eastAsia="en-US"/>
        </w:rPr>
        <w:tab/>
        <w:t>Gerðarprófanir, framleiðslueftirlit og frávikskröfur</w:t>
      </w:r>
    </w:p>
    <w:p w14:paraId="61612495" w14:textId="77777777" w:rsidR="0040150B" w:rsidRPr="0040150B"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Viðauki 5</w:t>
      </w:r>
      <w:r w:rsidRPr="0040150B">
        <w:rPr>
          <w:rFonts w:ascii="Vegagerdin FK Grotesk" w:eastAsia="Times New Roman" w:hAnsi="Vegagerdin FK Grotesk" w:cs="Times New Roman"/>
          <w:szCs w:val="20"/>
          <w:lang w:val="is-IS" w:eastAsia="en-US"/>
        </w:rPr>
        <w:tab/>
        <w:t>Sýnataka</w:t>
      </w:r>
    </w:p>
    <w:p w14:paraId="66C5408B" w14:textId="77777777" w:rsidR="0040150B" w:rsidRPr="0040150B"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Viðauki 6</w:t>
      </w:r>
      <w:r w:rsidRPr="0040150B">
        <w:rPr>
          <w:rFonts w:ascii="Vegagerdin FK Grotesk" w:eastAsia="Times New Roman" w:hAnsi="Vegagerdin FK Grotesk" w:cs="Times New Roman"/>
          <w:szCs w:val="20"/>
          <w:lang w:val="is-IS" w:eastAsia="en-US"/>
        </w:rPr>
        <w:tab/>
        <w:t>Vinnsluaðferðir</w:t>
      </w:r>
    </w:p>
    <w:p w14:paraId="3849FB39" w14:textId="77777777" w:rsidR="0040150B" w:rsidRPr="0040150B"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Viðauki 7</w:t>
      </w:r>
      <w:r w:rsidRPr="0040150B">
        <w:rPr>
          <w:rFonts w:ascii="Vegagerdin FK Grotesk" w:eastAsia="Times New Roman" w:hAnsi="Vegagerdin FK Grotesk" w:cs="Times New Roman"/>
          <w:szCs w:val="20"/>
          <w:lang w:val="is-IS" w:eastAsia="en-US"/>
        </w:rPr>
        <w:tab/>
        <w:t>Orðalisti – skilgreiningar og skýringar</w:t>
      </w:r>
    </w:p>
    <w:p w14:paraId="093794AC" w14:textId="7E6ABFDE" w:rsidR="0040150B" w:rsidRPr="00284E9D" w:rsidRDefault="0040150B" w:rsidP="0040150B">
      <w:pPr>
        <w:tabs>
          <w:tab w:val="clear" w:pos="454"/>
          <w:tab w:val="clear" w:pos="1077"/>
          <w:tab w:val="clear" w:pos="2155"/>
        </w:tabs>
        <w:snapToGrid/>
        <w:spacing w:line="276" w:lineRule="auto"/>
        <w:rPr>
          <w:rFonts w:ascii="Vegagerdin FK Grotesk" w:eastAsia="Times New Roman" w:hAnsi="Vegagerdin FK Grotesk" w:cs="Times New Roman"/>
          <w:color w:val="FF0000"/>
          <w:szCs w:val="20"/>
          <w:lang w:val="is-IS" w:eastAsia="en-US"/>
        </w:rPr>
      </w:pPr>
      <w:r w:rsidRPr="00284E9D">
        <w:rPr>
          <w:rFonts w:ascii="Vegagerdin FK Grotesk" w:eastAsia="Times New Roman" w:hAnsi="Vegagerdin FK Grotesk" w:cs="Times New Roman"/>
          <w:color w:val="FF0000"/>
          <w:szCs w:val="20"/>
          <w:lang w:val="is-IS" w:eastAsia="en-US"/>
        </w:rPr>
        <w:t>Viðauki 8</w:t>
      </w:r>
      <w:r w:rsidRPr="00284E9D">
        <w:rPr>
          <w:rFonts w:ascii="Vegagerdin FK Grotesk" w:eastAsia="Times New Roman" w:hAnsi="Vegagerdin FK Grotesk" w:cs="Times New Roman"/>
          <w:color w:val="FF0000"/>
          <w:szCs w:val="20"/>
          <w:lang w:val="is-IS" w:eastAsia="en-US"/>
        </w:rPr>
        <w:tab/>
        <w:t>Ýtarefni um malbik</w:t>
      </w:r>
      <w:r w:rsidR="004C1974">
        <w:rPr>
          <w:rFonts w:ascii="Vegagerdin FK Grotesk" w:eastAsia="Times New Roman" w:hAnsi="Vegagerdin FK Grotesk" w:cs="Times New Roman"/>
          <w:color w:val="FF0000"/>
          <w:szCs w:val="20"/>
          <w:lang w:val="is-IS" w:eastAsia="en-US"/>
        </w:rPr>
        <w:t xml:space="preserve"> (janúar 202</w:t>
      </w:r>
      <w:r w:rsidR="00F44E84">
        <w:rPr>
          <w:rFonts w:ascii="Vegagerdin FK Grotesk" w:eastAsia="Times New Roman" w:hAnsi="Vegagerdin FK Grotesk" w:cs="Times New Roman"/>
          <w:color w:val="FF0000"/>
          <w:szCs w:val="20"/>
          <w:lang w:val="is-IS" w:eastAsia="en-US"/>
        </w:rPr>
        <w:t>5</w:t>
      </w:r>
      <w:r w:rsidR="004C1974">
        <w:rPr>
          <w:rFonts w:ascii="Vegagerdin FK Grotesk" w:eastAsia="Times New Roman" w:hAnsi="Vegagerdin FK Grotesk" w:cs="Times New Roman"/>
          <w:color w:val="FF0000"/>
          <w:szCs w:val="20"/>
          <w:lang w:val="is-IS" w:eastAsia="en-US"/>
        </w:rPr>
        <w:t>)</w:t>
      </w:r>
    </w:p>
    <w:p w14:paraId="4D653060" w14:textId="4F070230" w:rsidR="0040150B" w:rsidRPr="0040150B" w:rsidRDefault="0040150B" w:rsidP="008C07B0">
      <w:pPr>
        <w:tabs>
          <w:tab w:val="clear" w:pos="454"/>
          <w:tab w:val="clear" w:pos="1077"/>
          <w:tab w:val="clear" w:pos="2155"/>
        </w:tabs>
        <w:snapToGrid/>
        <w:spacing w:line="276" w:lineRule="auto"/>
        <w:rPr>
          <w:rFonts w:ascii="Vegagerdin FK Grotesk" w:eastAsia="Times New Roman" w:hAnsi="Vegagerdin FK Grotesk" w:cs="Times New Roman"/>
          <w:szCs w:val="20"/>
          <w:lang w:val="is-IS" w:eastAsia="en-US"/>
        </w:rPr>
      </w:pPr>
      <w:r w:rsidRPr="0040150B">
        <w:rPr>
          <w:rFonts w:ascii="Vegagerdin FK Grotesk" w:eastAsia="Times New Roman" w:hAnsi="Vegagerdin FK Grotesk" w:cs="Times New Roman"/>
          <w:szCs w:val="20"/>
          <w:lang w:val="is-IS" w:eastAsia="en-US"/>
        </w:rPr>
        <w:t>Viðauki 9</w:t>
      </w:r>
      <w:r w:rsidRPr="0040150B">
        <w:rPr>
          <w:rFonts w:ascii="Vegagerdin FK Grotesk" w:eastAsia="Times New Roman" w:hAnsi="Vegagerdin FK Grotesk" w:cs="Times New Roman"/>
          <w:szCs w:val="20"/>
          <w:lang w:val="is-IS" w:eastAsia="en-US"/>
        </w:rPr>
        <w:tab/>
        <w:t>Samanburður á eiginleikum steinefna og kröfum</w:t>
      </w:r>
    </w:p>
    <w:p w14:paraId="3DFDB688" w14:textId="77777777" w:rsidR="0040150B" w:rsidRPr="0040150B" w:rsidRDefault="0040150B" w:rsidP="0040150B">
      <w:pPr>
        <w:tabs>
          <w:tab w:val="clear" w:pos="454"/>
          <w:tab w:val="clear" w:pos="1077"/>
          <w:tab w:val="clear" w:pos="2155"/>
        </w:tabs>
        <w:snapToGrid/>
        <w:spacing w:line="240" w:lineRule="auto"/>
        <w:rPr>
          <w:rFonts w:ascii="Vegagerdin FK Grotesk" w:eastAsia="Times New Roman" w:hAnsi="Vegagerdin FK Grotesk" w:cs="Times New Roman"/>
          <w:szCs w:val="20"/>
          <w:lang w:val="is-IS" w:eastAsia="en-US"/>
        </w:rPr>
      </w:pPr>
    </w:p>
    <w:p w14:paraId="49504936" w14:textId="77777777" w:rsidR="0040150B" w:rsidRPr="0040150B" w:rsidRDefault="0040150B" w:rsidP="0040150B">
      <w:pPr>
        <w:tabs>
          <w:tab w:val="clear" w:pos="454"/>
          <w:tab w:val="clear" w:pos="1077"/>
          <w:tab w:val="clear" w:pos="2155"/>
        </w:tabs>
        <w:snapToGrid/>
        <w:spacing w:line="240" w:lineRule="auto"/>
        <w:rPr>
          <w:rFonts w:ascii="Vegagerdin FK Grotesk" w:eastAsia="Times New Roman" w:hAnsi="Vegagerdin FK Grotesk" w:cs="Times New Roman"/>
          <w:szCs w:val="20"/>
          <w:lang w:val="is-IS" w:eastAsia="en-US"/>
        </w:rPr>
      </w:pPr>
    </w:p>
    <w:p w14:paraId="2815733C" w14:textId="77777777" w:rsidR="0040150B" w:rsidRPr="0040150B" w:rsidRDefault="0040150B" w:rsidP="0040150B">
      <w:pPr>
        <w:tabs>
          <w:tab w:val="clear" w:pos="454"/>
          <w:tab w:val="clear" w:pos="1077"/>
          <w:tab w:val="clear" w:pos="2155"/>
        </w:tabs>
        <w:snapToGrid/>
        <w:spacing w:line="240" w:lineRule="auto"/>
        <w:rPr>
          <w:rFonts w:ascii="Vegagerdin FK Grotesk" w:eastAsia="Times New Roman" w:hAnsi="Vegagerdin FK Grotesk" w:cs="Arial"/>
          <w:b/>
          <w:bCs/>
          <w:i/>
          <w:iCs/>
          <w:szCs w:val="20"/>
          <w:lang w:val="is-IS" w:eastAsia="en-US"/>
        </w:rPr>
      </w:pPr>
      <w:r w:rsidRPr="0040150B">
        <w:rPr>
          <w:rFonts w:ascii="Vegagerdin FK Grotesk" w:eastAsia="Times New Roman" w:hAnsi="Vegagerdin FK Grotesk" w:cs="Times New Roman"/>
          <w:szCs w:val="20"/>
          <w:lang w:val="is-IS" w:eastAsia="en-US"/>
        </w:rPr>
        <w:br w:type="page"/>
      </w:r>
    </w:p>
    <w:p w14:paraId="60A3988E" w14:textId="77777777" w:rsidR="00185874" w:rsidRPr="007C00F4" w:rsidRDefault="00185874" w:rsidP="00185874">
      <w:pPr>
        <w:jc w:val="center"/>
        <w:rPr>
          <w:b/>
          <w:sz w:val="32"/>
          <w:szCs w:val="32"/>
          <w:lang w:val="is-IS"/>
        </w:rPr>
      </w:pPr>
      <w:r w:rsidRPr="007C00F4">
        <w:rPr>
          <w:b/>
          <w:sz w:val="32"/>
          <w:szCs w:val="32"/>
          <w:lang w:val="is-IS"/>
        </w:rPr>
        <w:lastRenderedPageBreak/>
        <w:t xml:space="preserve">Viðauki 8: </w:t>
      </w:r>
      <w:r>
        <w:rPr>
          <w:b/>
          <w:sz w:val="32"/>
          <w:szCs w:val="32"/>
          <w:lang w:val="is-IS"/>
        </w:rPr>
        <w:t>Ý</w:t>
      </w:r>
      <w:r w:rsidRPr="007C00F4">
        <w:rPr>
          <w:b/>
          <w:sz w:val="32"/>
          <w:szCs w:val="32"/>
          <w:lang w:val="is-IS"/>
        </w:rPr>
        <w:t>tarefni um malbik</w:t>
      </w:r>
    </w:p>
    <w:p w14:paraId="7F207119" w14:textId="77777777" w:rsidR="00185874" w:rsidRDefault="00185874" w:rsidP="00185874">
      <w:pPr>
        <w:rPr>
          <w:color w:val="FF0000"/>
          <w:sz w:val="24"/>
          <w:szCs w:val="24"/>
          <w:lang w:val="is-IS"/>
        </w:rPr>
      </w:pPr>
    </w:p>
    <w:p w14:paraId="1A9FD368" w14:textId="77777777" w:rsidR="00185874" w:rsidRPr="00F74C0A" w:rsidRDefault="00185874" w:rsidP="00185874">
      <w:pPr>
        <w:jc w:val="both"/>
        <w:rPr>
          <w:b/>
          <w:color w:val="FF0000"/>
          <w:sz w:val="32"/>
          <w:szCs w:val="32"/>
          <w:lang w:val="is-IS"/>
        </w:rPr>
      </w:pPr>
      <w:r w:rsidRPr="00F74C0A">
        <w:rPr>
          <w:b/>
          <w:color w:val="FF0000"/>
          <w:sz w:val="32"/>
          <w:szCs w:val="32"/>
          <w:lang w:val="is-IS"/>
        </w:rPr>
        <w:t>F</w:t>
      </w:r>
      <w:r>
        <w:rPr>
          <w:b/>
          <w:color w:val="FF0000"/>
          <w:sz w:val="32"/>
          <w:szCs w:val="32"/>
          <w:lang w:val="is-IS"/>
        </w:rPr>
        <w:t>rá</w:t>
      </w:r>
      <w:r w:rsidRPr="00F74C0A">
        <w:rPr>
          <w:b/>
          <w:color w:val="FF0000"/>
          <w:sz w:val="32"/>
          <w:szCs w:val="32"/>
          <w:lang w:val="is-IS"/>
        </w:rPr>
        <w:t xml:space="preserve"> ritstjórn Efnisgæðarits</w:t>
      </w:r>
      <w:r>
        <w:rPr>
          <w:b/>
          <w:color w:val="FF0000"/>
          <w:sz w:val="32"/>
          <w:szCs w:val="32"/>
          <w:lang w:val="is-IS"/>
        </w:rPr>
        <w:t>ins</w:t>
      </w:r>
      <w:r w:rsidRPr="00F74C0A">
        <w:rPr>
          <w:b/>
          <w:color w:val="FF0000"/>
          <w:sz w:val="32"/>
          <w:szCs w:val="32"/>
          <w:lang w:val="is-IS"/>
        </w:rPr>
        <w:t>:</w:t>
      </w:r>
    </w:p>
    <w:p w14:paraId="007DF20F" w14:textId="77777777" w:rsidR="00185874" w:rsidRDefault="00185874" w:rsidP="00185874">
      <w:pPr>
        <w:jc w:val="both"/>
        <w:rPr>
          <w:color w:val="FF0000"/>
          <w:sz w:val="32"/>
          <w:szCs w:val="32"/>
          <w:lang w:val="is-IS"/>
        </w:rPr>
      </w:pPr>
    </w:p>
    <w:p w14:paraId="7ABBE28B" w14:textId="415B590E" w:rsidR="00185874" w:rsidRPr="001E5429" w:rsidRDefault="00185874" w:rsidP="00185874">
      <w:pPr>
        <w:jc w:val="both"/>
        <w:rPr>
          <w:color w:val="FF0000"/>
          <w:szCs w:val="20"/>
          <w:lang w:val="is-IS"/>
        </w:rPr>
      </w:pPr>
      <w:r w:rsidRPr="001E5429">
        <w:rPr>
          <w:color w:val="FF0000"/>
          <w:szCs w:val="20"/>
          <w:lang w:val="is-IS"/>
        </w:rPr>
        <w:t xml:space="preserve">Í þessum viðauka er birtur ýmis fróðleikur um malbik sem tekinn var saman á árunum </w:t>
      </w:r>
      <w:r w:rsidRPr="001E5429">
        <w:rPr>
          <w:b/>
          <w:color w:val="FF0000"/>
          <w:szCs w:val="20"/>
          <w:lang w:val="is-IS"/>
        </w:rPr>
        <w:t xml:space="preserve">2006-2007 </w:t>
      </w:r>
      <w:r w:rsidRPr="001E5429">
        <w:rPr>
          <w:color w:val="FF0000"/>
          <w:szCs w:val="20"/>
          <w:lang w:val="is-IS"/>
        </w:rPr>
        <w:t xml:space="preserve">þegar unnið var að kaflanum um malbik í kafla 6 um slitlög í Efnisgæðaritinu. Uppistaðan eru minnisblöð sem samin voru af Ásbirni Jóhannessyni verkfræðingi á Nýsköpunarmiðstöð Íslands og var efni malbikskaflans að hluta til unnið upp úr minnisblöðunum. Minnisblöðin gera viðfangsefninu mun ýtarlegri skil en ástæða þótti til að gera í kaflanum um malbik og því þótti rétt að birta þau að hluta til í þessum viðauka. Yfirgripsmiklar rannsóknir hafa verið framkvæmdar bæði hér á landi og erlendis frá því minnisblöðin voru skrifuð. Auk þess voru gefnir út Evrópustaðlar 2008, sem meðal annars kölluðu á nýjar prófunaraðferðir sem nú hafa verið innleiddar hérlendis, svo sem hjólfarpróf og Prall slitþolspróf. Einnig voru í sérstökum Evrópustöðlum settar fram kröfur um gerðarprófanir og framleiðslueftirlit sem framleiðendum ber að uppfylla. Því hafa umtalsverðar breytingar verið gerðar á malbikskaflanum til samræmis við niðurstöður rannsóknanna og staðla. Í endurskoðun á Efnisgæðaritinu í heild sinni um áramótin 2020/2021 ákvað ritnefndin að fara yfir þennan viðauka og gera breytingar á einstökum köflum eftir þörfum. Í ljósi þeirra rannsókna, prófana og staðla sem hafa með tímanum skilað sér inn í kafla 6, en stangast á við eitt og annað í þessum viðauka, sem var mikilvægt barn síns tíma. Þessi viðauki er því að megninu til látinn halda sér, enda ýmsan fróðleik að finna sem stenst fyllilega tímans tönn. </w:t>
      </w:r>
      <w:r w:rsidR="001F7F45" w:rsidRPr="001E5429">
        <w:rPr>
          <w:color w:val="FF0000"/>
          <w:szCs w:val="20"/>
          <w:lang w:val="is-IS"/>
        </w:rPr>
        <w:t xml:space="preserve">Þess ber að geta að þessi viðauki var ekki endurskoðaður efnislega við heildarendurskoðun </w:t>
      </w:r>
      <w:r w:rsidR="002D4E7F" w:rsidRPr="001E5429">
        <w:rPr>
          <w:color w:val="FF0000"/>
          <w:szCs w:val="20"/>
          <w:lang w:val="is-IS"/>
        </w:rPr>
        <w:t>ritsins í heild um áramótin 2021</w:t>
      </w:r>
      <w:r w:rsidR="00EB114D">
        <w:rPr>
          <w:color w:val="FF0000"/>
          <w:szCs w:val="20"/>
          <w:lang w:val="is-IS"/>
        </w:rPr>
        <w:t>/</w:t>
      </w:r>
      <w:r w:rsidR="002D4E7F" w:rsidRPr="001E5429">
        <w:rPr>
          <w:color w:val="FF0000"/>
          <w:szCs w:val="20"/>
          <w:lang w:val="is-IS"/>
        </w:rPr>
        <w:t>2022, heldur eingöngu færður yfir í nýtt sniðmát Vegagerðarinnar.</w:t>
      </w:r>
      <w:r w:rsidR="00AF5669">
        <w:rPr>
          <w:color w:val="FF0000"/>
          <w:szCs w:val="20"/>
          <w:lang w:val="is-IS"/>
        </w:rPr>
        <w:t xml:space="preserve"> Hann fær að standa óbreyttur við endurskoðun nú, 2022</w:t>
      </w:r>
      <w:r w:rsidR="00EB114D">
        <w:rPr>
          <w:color w:val="FF0000"/>
          <w:szCs w:val="20"/>
          <w:lang w:val="is-IS"/>
        </w:rPr>
        <w:t>/</w:t>
      </w:r>
      <w:r w:rsidR="000C65CA">
        <w:rPr>
          <w:color w:val="FF0000"/>
          <w:szCs w:val="20"/>
          <w:lang w:val="is-IS"/>
        </w:rPr>
        <w:t>2023 með sömu athugasemdum og settar voru fram</w:t>
      </w:r>
      <w:r w:rsidR="00EB114D">
        <w:rPr>
          <w:color w:val="FF0000"/>
          <w:szCs w:val="20"/>
          <w:lang w:val="is-IS"/>
        </w:rPr>
        <w:t xml:space="preserve"> við endurskoðun hans 2020/2021</w:t>
      </w:r>
      <w:r w:rsidR="000C65CA">
        <w:rPr>
          <w:color w:val="FF0000"/>
          <w:szCs w:val="20"/>
          <w:lang w:val="is-IS"/>
        </w:rPr>
        <w:t>.</w:t>
      </w:r>
      <w:r w:rsidR="00EC50A8">
        <w:rPr>
          <w:color w:val="FF0000"/>
          <w:szCs w:val="20"/>
          <w:lang w:val="is-IS"/>
        </w:rPr>
        <w:t xml:space="preserve"> Nú</w:t>
      </w:r>
      <w:r w:rsidR="005E7C78">
        <w:rPr>
          <w:color w:val="FF0000"/>
          <w:szCs w:val="20"/>
          <w:lang w:val="is-IS"/>
        </w:rPr>
        <w:t xml:space="preserve"> við endurskoðun 2025</w:t>
      </w:r>
      <w:r w:rsidR="00EC50A8">
        <w:rPr>
          <w:color w:val="FF0000"/>
          <w:szCs w:val="20"/>
          <w:lang w:val="is-IS"/>
        </w:rPr>
        <w:t xml:space="preserve"> h</w:t>
      </w:r>
      <w:r w:rsidR="00B9619D">
        <w:rPr>
          <w:color w:val="FF0000"/>
          <w:szCs w:val="20"/>
          <w:lang w:val="is-IS"/>
        </w:rPr>
        <w:t>efur athugasemdum verið eytt út og texti lagfærður eftir þörfum.</w:t>
      </w:r>
    </w:p>
    <w:p w14:paraId="14EED813" w14:textId="77777777" w:rsidR="00185874" w:rsidRDefault="00185874" w:rsidP="00185874">
      <w:pPr>
        <w:rPr>
          <w:color w:val="FF0000"/>
          <w:sz w:val="24"/>
          <w:szCs w:val="24"/>
          <w:lang w:val="is-IS"/>
        </w:rPr>
      </w:pPr>
      <w:r>
        <w:rPr>
          <w:color w:val="FF0000"/>
          <w:sz w:val="24"/>
          <w:szCs w:val="24"/>
          <w:lang w:val="is-IS"/>
        </w:rPr>
        <w:br w:type="page"/>
      </w:r>
    </w:p>
    <w:sdt>
      <w:sdtPr>
        <w:rPr>
          <w:rFonts w:ascii="Times New Roman" w:eastAsia="Times New Roman" w:hAnsi="Times New Roman" w:cs="Times New Roman"/>
          <w:color w:val="auto"/>
          <w:sz w:val="22"/>
          <w:szCs w:val="20"/>
          <w:lang w:val="en-GB" w:eastAsia="zh-CN"/>
        </w:rPr>
        <w:id w:val="-1141418182"/>
        <w:docPartObj>
          <w:docPartGallery w:val="Table of Contents"/>
          <w:docPartUnique/>
        </w:docPartObj>
      </w:sdtPr>
      <w:sdtEndPr>
        <w:rPr>
          <w:rFonts w:asciiTheme="minorHAnsi" w:eastAsiaTheme="minorEastAsia" w:hAnsiTheme="minorHAnsi" w:cstheme="minorBidi"/>
          <w:b/>
          <w:bCs/>
          <w:noProof/>
          <w:sz w:val="20"/>
          <w:szCs w:val="22"/>
          <w:lang w:val="en-US"/>
        </w:rPr>
      </w:sdtEndPr>
      <w:sdtContent>
        <w:p w14:paraId="29E40D5F" w14:textId="27A48FD9" w:rsidR="00185874" w:rsidRDefault="00185874" w:rsidP="00185874">
          <w:pPr>
            <w:pStyle w:val="TOCHeading"/>
            <w:rPr>
              <w:color w:val="auto"/>
            </w:rPr>
          </w:pPr>
          <w:proofErr w:type="spellStart"/>
          <w:r w:rsidRPr="001F64D1">
            <w:rPr>
              <w:color w:val="auto"/>
            </w:rPr>
            <w:t>Efnisyfirlit</w:t>
          </w:r>
          <w:proofErr w:type="spellEnd"/>
        </w:p>
        <w:p w14:paraId="6F2F44B5" w14:textId="04CFB6BB" w:rsidR="001F64D1" w:rsidRDefault="001F64D1" w:rsidP="001F64D1">
          <w:pPr>
            <w:rPr>
              <w:lang w:eastAsia="en-US"/>
            </w:rPr>
          </w:pPr>
        </w:p>
        <w:p w14:paraId="2FA1D457" w14:textId="24F2A057" w:rsidR="001F64D1" w:rsidRDefault="001F64D1" w:rsidP="001F64D1">
          <w:pPr>
            <w:rPr>
              <w:lang w:eastAsia="en-US"/>
            </w:rPr>
          </w:pPr>
        </w:p>
        <w:p w14:paraId="0AFDEC4C" w14:textId="77777777" w:rsidR="001F64D1" w:rsidRPr="001F64D1" w:rsidRDefault="001F64D1" w:rsidP="001F64D1">
          <w:pPr>
            <w:rPr>
              <w:lang w:eastAsia="en-US"/>
            </w:rPr>
          </w:pPr>
        </w:p>
        <w:p w14:paraId="2187A5C1" w14:textId="488DAA21" w:rsidR="00AA0C8D" w:rsidRDefault="00185874">
          <w:pPr>
            <w:pStyle w:val="TOC1"/>
            <w:rPr>
              <w:b w:val="0"/>
              <w:sz w:val="22"/>
              <w:lang w:val="is-IS" w:eastAsia="is-IS"/>
            </w:rPr>
          </w:pPr>
          <w:r>
            <w:rPr>
              <w:b w:val="0"/>
              <w:noProof w:val="0"/>
            </w:rPr>
            <w:fldChar w:fldCharType="begin"/>
          </w:r>
          <w:r>
            <w:instrText xml:space="preserve"> TOC \o "1-3" \h \z \u </w:instrText>
          </w:r>
          <w:r>
            <w:rPr>
              <w:b w:val="0"/>
              <w:noProof w:val="0"/>
            </w:rPr>
            <w:fldChar w:fldCharType="separate"/>
          </w:r>
          <w:hyperlink w:anchor="_Toc125970896" w:history="1">
            <w:r w:rsidR="00AA0C8D" w:rsidRPr="00AB589B">
              <w:rPr>
                <w:rStyle w:val="Hyperlink"/>
                <w:lang w:val="is-IS"/>
              </w:rPr>
              <w:t>Lykilsíða</w:t>
            </w:r>
            <w:r w:rsidR="00AA0C8D">
              <w:rPr>
                <w:webHidden/>
              </w:rPr>
              <w:tab/>
            </w:r>
            <w:r w:rsidR="00AA0C8D">
              <w:rPr>
                <w:webHidden/>
              </w:rPr>
              <w:fldChar w:fldCharType="begin"/>
            </w:r>
            <w:r w:rsidR="00AA0C8D">
              <w:rPr>
                <w:webHidden/>
              </w:rPr>
              <w:instrText xml:space="preserve"> PAGEREF _Toc125970896 \h </w:instrText>
            </w:r>
            <w:r w:rsidR="00AA0C8D">
              <w:rPr>
                <w:webHidden/>
              </w:rPr>
            </w:r>
            <w:r w:rsidR="00AA0C8D">
              <w:rPr>
                <w:webHidden/>
              </w:rPr>
              <w:fldChar w:fldCharType="separate"/>
            </w:r>
            <w:r w:rsidR="00145D00">
              <w:rPr>
                <w:webHidden/>
              </w:rPr>
              <w:t>2</w:t>
            </w:r>
            <w:r w:rsidR="00AA0C8D">
              <w:rPr>
                <w:webHidden/>
              </w:rPr>
              <w:fldChar w:fldCharType="end"/>
            </w:r>
          </w:hyperlink>
        </w:p>
        <w:p w14:paraId="6BEEAF28" w14:textId="22379B73" w:rsidR="00AA0C8D" w:rsidRDefault="00AA0C8D">
          <w:pPr>
            <w:pStyle w:val="TOC1"/>
            <w:rPr>
              <w:b w:val="0"/>
              <w:sz w:val="22"/>
              <w:lang w:val="is-IS" w:eastAsia="is-IS"/>
            </w:rPr>
          </w:pPr>
          <w:hyperlink w:anchor="_Toc125970897" w:history="1">
            <w:r w:rsidRPr="00AB589B">
              <w:rPr>
                <w:rStyle w:val="Hyperlink"/>
                <w14:scene3d>
                  <w14:camera w14:prst="orthographicFront"/>
                  <w14:lightRig w14:rig="threePt" w14:dir="t">
                    <w14:rot w14:lat="0" w14:lon="0" w14:rev="0"/>
                  </w14:lightRig>
                </w14:scene3d>
              </w:rPr>
              <w:t>1</w:t>
            </w:r>
            <w:r>
              <w:rPr>
                <w:b w:val="0"/>
                <w:sz w:val="22"/>
                <w:lang w:val="is-IS" w:eastAsia="is-IS"/>
              </w:rPr>
              <w:tab/>
            </w:r>
            <w:r w:rsidRPr="00AB589B">
              <w:rPr>
                <w:rStyle w:val="Hyperlink"/>
              </w:rPr>
              <w:t>FRÓÐLEIKUR UM BIKBINDIEFNI TIL VEGAGERÐAR</w:t>
            </w:r>
            <w:r>
              <w:rPr>
                <w:webHidden/>
              </w:rPr>
              <w:tab/>
            </w:r>
            <w:r>
              <w:rPr>
                <w:webHidden/>
              </w:rPr>
              <w:fldChar w:fldCharType="begin"/>
            </w:r>
            <w:r>
              <w:rPr>
                <w:webHidden/>
              </w:rPr>
              <w:instrText xml:space="preserve"> PAGEREF _Toc125970897 \h </w:instrText>
            </w:r>
            <w:r>
              <w:rPr>
                <w:webHidden/>
              </w:rPr>
            </w:r>
            <w:r>
              <w:rPr>
                <w:webHidden/>
              </w:rPr>
              <w:fldChar w:fldCharType="separate"/>
            </w:r>
            <w:r w:rsidR="00145D00">
              <w:rPr>
                <w:webHidden/>
              </w:rPr>
              <w:t>6</w:t>
            </w:r>
            <w:r>
              <w:rPr>
                <w:webHidden/>
              </w:rPr>
              <w:fldChar w:fldCharType="end"/>
            </w:r>
          </w:hyperlink>
        </w:p>
        <w:p w14:paraId="3EC28DC3" w14:textId="77628B74" w:rsidR="00AA0C8D" w:rsidRDefault="00AA0C8D">
          <w:pPr>
            <w:pStyle w:val="TOC2"/>
            <w:rPr>
              <w:noProof/>
              <w:sz w:val="22"/>
              <w:lang w:val="is-IS" w:eastAsia="is-IS"/>
            </w:rPr>
          </w:pPr>
          <w:hyperlink w:anchor="_Toc125970898" w:history="1">
            <w:r w:rsidRPr="00AB589B">
              <w:rPr>
                <w:rStyle w:val="Hyperlink"/>
                <w:noProof/>
                <w:lang w:val="is-IS"/>
              </w:rPr>
              <w:t>1.1 Inngangur</w:t>
            </w:r>
            <w:r>
              <w:rPr>
                <w:noProof/>
                <w:webHidden/>
              </w:rPr>
              <w:tab/>
            </w:r>
            <w:r>
              <w:rPr>
                <w:noProof/>
                <w:webHidden/>
              </w:rPr>
              <w:fldChar w:fldCharType="begin"/>
            </w:r>
            <w:r>
              <w:rPr>
                <w:noProof/>
                <w:webHidden/>
              </w:rPr>
              <w:instrText xml:space="preserve"> PAGEREF _Toc125970898 \h </w:instrText>
            </w:r>
            <w:r>
              <w:rPr>
                <w:noProof/>
                <w:webHidden/>
              </w:rPr>
            </w:r>
            <w:r>
              <w:rPr>
                <w:noProof/>
                <w:webHidden/>
              </w:rPr>
              <w:fldChar w:fldCharType="separate"/>
            </w:r>
            <w:r w:rsidR="00145D00">
              <w:rPr>
                <w:noProof/>
                <w:webHidden/>
              </w:rPr>
              <w:t>6</w:t>
            </w:r>
            <w:r>
              <w:rPr>
                <w:noProof/>
                <w:webHidden/>
              </w:rPr>
              <w:fldChar w:fldCharType="end"/>
            </w:r>
          </w:hyperlink>
        </w:p>
        <w:p w14:paraId="48C551F9" w14:textId="28AB0A5B" w:rsidR="00AA0C8D" w:rsidRDefault="00AA0C8D">
          <w:pPr>
            <w:pStyle w:val="TOC2"/>
            <w:rPr>
              <w:noProof/>
              <w:sz w:val="22"/>
              <w:lang w:val="is-IS" w:eastAsia="is-IS"/>
            </w:rPr>
          </w:pPr>
          <w:hyperlink w:anchor="_Toc125970899" w:history="1">
            <w:r w:rsidRPr="00AB589B">
              <w:rPr>
                <w:rStyle w:val="Hyperlink"/>
                <w:noProof/>
                <w:lang w:val="is-IS"/>
              </w:rPr>
              <w:t>1.2 Helstu gerðir bindiefna</w:t>
            </w:r>
            <w:r>
              <w:rPr>
                <w:noProof/>
                <w:webHidden/>
              </w:rPr>
              <w:tab/>
            </w:r>
            <w:r>
              <w:rPr>
                <w:noProof/>
                <w:webHidden/>
              </w:rPr>
              <w:fldChar w:fldCharType="begin"/>
            </w:r>
            <w:r>
              <w:rPr>
                <w:noProof/>
                <w:webHidden/>
              </w:rPr>
              <w:instrText xml:space="preserve"> PAGEREF _Toc125970899 \h </w:instrText>
            </w:r>
            <w:r>
              <w:rPr>
                <w:noProof/>
                <w:webHidden/>
              </w:rPr>
            </w:r>
            <w:r>
              <w:rPr>
                <w:noProof/>
                <w:webHidden/>
              </w:rPr>
              <w:fldChar w:fldCharType="separate"/>
            </w:r>
            <w:r w:rsidR="00145D00">
              <w:rPr>
                <w:noProof/>
                <w:webHidden/>
              </w:rPr>
              <w:t>7</w:t>
            </w:r>
            <w:r>
              <w:rPr>
                <w:noProof/>
                <w:webHidden/>
              </w:rPr>
              <w:fldChar w:fldCharType="end"/>
            </w:r>
          </w:hyperlink>
        </w:p>
        <w:p w14:paraId="54E69905" w14:textId="0BF499F7" w:rsidR="00AA0C8D" w:rsidRDefault="00AA0C8D">
          <w:pPr>
            <w:pStyle w:val="TOC2"/>
            <w:rPr>
              <w:noProof/>
              <w:sz w:val="22"/>
              <w:lang w:val="is-IS" w:eastAsia="is-IS"/>
            </w:rPr>
          </w:pPr>
          <w:hyperlink w:anchor="_Toc125970900" w:history="1">
            <w:r w:rsidRPr="00AB589B">
              <w:rPr>
                <w:rStyle w:val="Hyperlink"/>
                <w:noProof/>
                <w:lang w:val="is-IS"/>
              </w:rPr>
              <w:t>1.3 Hitastig við geymslu og dælingu</w:t>
            </w:r>
            <w:r>
              <w:rPr>
                <w:noProof/>
                <w:webHidden/>
              </w:rPr>
              <w:tab/>
            </w:r>
            <w:r>
              <w:rPr>
                <w:noProof/>
                <w:webHidden/>
              </w:rPr>
              <w:fldChar w:fldCharType="begin"/>
            </w:r>
            <w:r>
              <w:rPr>
                <w:noProof/>
                <w:webHidden/>
              </w:rPr>
              <w:instrText xml:space="preserve"> PAGEREF _Toc125970900 \h </w:instrText>
            </w:r>
            <w:r>
              <w:rPr>
                <w:noProof/>
                <w:webHidden/>
              </w:rPr>
            </w:r>
            <w:r>
              <w:rPr>
                <w:noProof/>
                <w:webHidden/>
              </w:rPr>
              <w:fldChar w:fldCharType="separate"/>
            </w:r>
            <w:r w:rsidR="00145D00">
              <w:rPr>
                <w:noProof/>
                <w:webHidden/>
              </w:rPr>
              <w:t>8</w:t>
            </w:r>
            <w:r>
              <w:rPr>
                <w:noProof/>
                <w:webHidden/>
              </w:rPr>
              <w:fldChar w:fldCharType="end"/>
            </w:r>
          </w:hyperlink>
        </w:p>
        <w:p w14:paraId="2D892D4F" w14:textId="7BC28542" w:rsidR="00AA0C8D" w:rsidRDefault="00AA0C8D">
          <w:pPr>
            <w:pStyle w:val="TOC2"/>
            <w:rPr>
              <w:noProof/>
              <w:sz w:val="22"/>
              <w:lang w:val="is-IS" w:eastAsia="is-IS"/>
            </w:rPr>
          </w:pPr>
          <w:hyperlink w:anchor="_Toc125970901" w:history="1">
            <w:r w:rsidRPr="00AB589B">
              <w:rPr>
                <w:rStyle w:val="Hyperlink"/>
                <w:noProof/>
              </w:rPr>
              <w:t>1.4 Varúðarráðstafanir</w:t>
            </w:r>
            <w:r>
              <w:rPr>
                <w:noProof/>
                <w:webHidden/>
              </w:rPr>
              <w:tab/>
            </w:r>
            <w:r>
              <w:rPr>
                <w:noProof/>
                <w:webHidden/>
              </w:rPr>
              <w:fldChar w:fldCharType="begin"/>
            </w:r>
            <w:r>
              <w:rPr>
                <w:noProof/>
                <w:webHidden/>
              </w:rPr>
              <w:instrText xml:space="preserve"> PAGEREF _Toc125970901 \h </w:instrText>
            </w:r>
            <w:r>
              <w:rPr>
                <w:noProof/>
                <w:webHidden/>
              </w:rPr>
            </w:r>
            <w:r>
              <w:rPr>
                <w:noProof/>
                <w:webHidden/>
              </w:rPr>
              <w:fldChar w:fldCharType="separate"/>
            </w:r>
            <w:r w:rsidR="00145D00">
              <w:rPr>
                <w:noProof/>
                <w:webHidden/>
              </w:rPr>
              <w:t>8</w:t>
            </w:r>
            <w:r>
              <w:rPr>
                <w:noProof/>
                <w:webHidden/>
              </w:rPr>
              <w:fldChar w:fldCharType="end"/>
            </w:r>
          </w:hyperlink>
        </w:p>
        <w:p w14:paraId="029BF709" w14:textId="5C9AC6B3" w:rsidR="00AA0C8D" w:rsidRDefault="00AA0C8D">
          <w:pPr>
            <w:pStyle w:val="TOC2"/>
            <w:rPr>
              <w:noProof/>
              <w:sz w:val="22"/>
              <w:lang w:val="is-IS" w:eastAsia="is-IS"/>
            </w:rPr>
          </w:pPr>
          <w:hyperlink w:anchor="_Toc125970902" w:history="1">
            <w:r w:rsidRPr="00AB589B">
              <w:rPr>
                <w:rStyle w:val="Hyperlink"/>
                <w:noProof/>
              </w:rPr>
              <w:t>1.5 Flokkunarkerfi fyrir bikbindiefni</w:t>
            </w:r>
            <w:r>
              <w:rPr>
                <w:noProof/>
                <w:webHidden/>
              </w:rPr>
              <w:tab/>
            </w:r>
            <w:r>
              <w:rPr>
                <w:noProof/>
                <w:webHidden/>
              </w:rPr>
              <w:fldChar w:fldCharType="begin"/>
            </w:r>
            <w:r>
              <w:rPr>
                <w:noProof/>
                <w:webHidden/>
              </w:rPr>
              <w:instrText xml:space="preserve"> PAGEREF _Toc125970902 \h </w:instrText>
            </w:r>
            <w:r>
              <w:rPr>
                <w:noProof/>
                <w:webHidden/>
              </w:rPr>
            </w:r>
            <w:r>
              <w:rPr>
                <w:noProof/>
                <w:webHidden/>
              </w:rPr>
              <w:fldChar w:fldCharType="separate"/>
            </w:r>
            <w:r w:rsidR="00145D00">
              <w:rPr>
                <w:noProof/>
                <w:webHidden/>
              </w:rPr>
              <w:t>8</w:t>
            </w:r>
            <w:r>
              <w:rPr>
                <w:noProof/>
                <w:webHidden/>
              </w:rPr>
              <w:fldChar w:fldCharType="end"/>
            </w:r>
          </w:hyperlink>
        </w:p>
        <w:p w14:paraId="3460C4C0" w14:textId="10967F88" w:rsidR="00AA0C8D" w:rsidRDefault="00AA0C8D">
          <w:pPr>
            <w:pStyle w:val="TOC2"/>
            <w:rPr>
              <w:noProof/>
              <w:sz w:val="22"/>
              <w:lang w:val="is-IS" w:eastAsia="is-IS"/>
            </w:rPr>
          </w:pPr>
          <w:hyperlink w:anchor="_Toc125970903" w:history="1">
            <w:r w:rsidRPr="00AB589B">
              <w:rPr>
                <w:rStyle w:val="Hyperlink"/>
                <w:noProof/>
              </w:rPr>
              <w:t>1.6 Notagildi og eiginleikar</w:t>
            </w:r>
            <w:r>
              <w:rPr>
                <w:noProof/>
                <w:webHidden/>
              </w:rPr>
              <w:tab/>
            </w:r>
            <w:r>
              <w:rPr>
                <w:noProof/>
                <w:webHidden/>
              </w:rPr>
              <w:fldChar w:fldCharType="begin"/>
            </w:r>
            <w:r>
              <w:rPr>
                <w:noProof/>
                <w:webHidden/>
              </w:rPr>
              <w:instrText xml:space="preserve"> PAGEREF _Toc125970903 \h </w:instrText>
            </w:r>
            <w:r>
              <w:rPr>
                <w:noProof/>
                <w:webHidden/>
              </w:rPr>
            </w:r>
            <w:r>
              <w:rPr>
                <w:noProof/>
                <w:webHidden/>
              </w:rPr>
              <w:fldChar w:fldCharType="separate"/>
            </w:r>
            <w:r w:rsidR="00145D00">
              <w:rPr>
                <w:noProof/>
                <w:webHidden/>
              </w:rPr>
              <w:t>9</w:t>
            </w:r>
            <w:r>
              <w:rPr>
                <w:noProof/>
                <w:webHidden/>
              </w:rPr>
              <w:fldChar w:fldCharType="end"/>
            </w:r>
          </w:hyperlink>
        </w:p>
        <w:p w14:paraId="7F68C13B" w14:textId="4045FFB9" w:rsidR="00AA0C8D" w:rsidRDefault="00AA0C8D">
          <w:pPr>
            <w:pStyle w:val="TOC2"/>
            <w:rPr>
              <w:noProof/>
              <w:sz w:val="22"/>
              <w:lang w:val="is-IS" w:eastAsia="is-IS"/>
            </w:rPr>
          </w:pPr>
          <w:hyperlink w:anchor="_Toc125970904" w:history="1">
            <w:r w:rsidRPr="00AB589B">
              <w:rPr>
                <w:rStyle w:val="Hyperlink"/>
                <w:noProof/>
              </w:rPr>
              <w:t>1.7 Prófanir á bindiefnum</w:t>
            </w:r>
            <w:r>
              <w:rPr>
                <w:noProof/>
                <w:webHidden/>
              </w:rPr>
              <w:tab/>
            </w:r>
            <w:r>
              <w:rPr>
                <w:noProof/>
                <w:webHidden/>
              </w:rPr>
              <w:fldChar w:fldCharType="begin"/>
            </w:r>
            <w:r>
              <w:rPr>
                <w:noProof/>
                <w:webHidden/>
              </w:rPr>
              <w:instrText xml:space="preserve"> PAGEREF _Toc125970904 \h </w:instrText>
            </w:r>
            <w:r>
              <w:rPr>
                <w:noProof/>
                <w:webHidden/>
              </w:rPr>
            </w:r>
            <w:r>
              <w:rPr>
                <w:noProof/>
                <w:webHidden/>
              </w:rPr>
              <w:fldChar w:fldCharType="separate"/>
            </w:r>
            <w:r w:rsidR="00145D00">
              <w:rPr>
                <w:noProof/>
                <w:webHidden/>
              </w:rPr>
              <w:t>10</w:t>
            </w:r>
            <w:r>
              <w:rPr>
                <w:noProof/>
                <w:webHidden/>
              </w:rPr>
              <w:fldChar w:fldCharType="end"/>
            </w:r>
          </w:hyperlink>
        </w:p>
        <w:p w14:paraId="70C9F036" w14:textId="6615222A" w:rsidR="00AA0C8D" w:rsidRDefault="00AA0C8D">
          <w:pPr>
            <w:pStyle w:val="TOC2"/>
            <w:rPr>
              <w:noProof/>
              <w:sz w:val="22"/>
              <w:lang w:val="is-IS" w:eastAsia="is-IS"/>
            </w:rPr>
          </w:pPr>
          <w:hyperlink w:anchor="_Toc125970905" w:history="1">
            <w:r w:rsidRPr="00AB589B">
              <w:rPr>
                <w:rStyle w:val="Hyperlink"/>
                <w:noProof/>
              </w:rPr>
              <w:t>1.8 Breytt bindiefni</w:t>
            </w:r>
            <w:r>
              <w:rPr>
                <w:noProof/>
                <w:webHidden/>
              </w:rPr>
              <w:tab/>
            </w:r>
            <w:r>
              <w:rPr>
                <w:noProof/>
                <w:webHidden/>
              </w:rPr>
              <w:fldChar w:fldCharType="begin"/>
            </w:r>
            <w:r>
              <w:rPr>
                <w:noProof/>
                <w:webHidden/>
              </w:rPr>
              <w:instrText xml:space="preserve"> PAGEREF _Toc125970905 \h </w:instrText>
            </w:r>
            <w:r>
              <w:rPr>
                <w:noProof/>
                <w:webHidden/>
              </w:rPr>
            </w:r>
            <w:r>
              <w:rPr>
                <w:noProof/>
                <w:webHidden/>
              </w:rPr>
              <w:fldChar w:fldCharType="separate"/>
            </w:r>
            <w:r w:rsidR="00145D00">
              <w:rPr>
                <w:noProof/>
                <w:webHidden/>
              </w:rPr>
              <w:t>12</w:t>
            </w:r>
            <w:r>
              <w:rPr>
                <w:noProof/>
                <w:webHidden/>
              </w:rPr>
              <w:fldChar w:fldCharType="end"/>
            </w:r>
          </w:hyperlink>
        </w:p>
        <w:p w14:paraId="0E114A85" w14:textId="6A1A5263" w:rsidR="00AA0C8D" w:rsidRDefault="00AA0C8D">
          <w:pPr>
            <w:pStyle w:val="TOC1"/>
            <w:rPr>
              <w:b w:val="0"/>
              <w:sz w:val="22"/>
              <w:lang w:val="is-IS" w:eastAsia="is-IS"/>
            </w:rPr>
          </w:pPr>
          <w:hyperlink w:anchor="_Toc125970906" w:history="1">
            <w:r w:rsidRPr="00AB589B">
              <w:rPr>
                <w:rStyle w:val="Hyperlink"/>
                <w14:scene3d>
                  <w14:camera w14:prst="orthographicFront"/>
                  <w14:lightRig w14:rig="threePt" w14:dir="t">
                    <w14:rot w14:lat="0" w14:lon="0" w14:rev="0"/>
                  </w14:lightRig>
                </w14:scene3d>
              </w:rPr>
              <w:t>2</w:t>
            </w:r>
            <w:r>
              <w:rPr>
                <w:b w:val="0"/>
                <w:sz w:val="22"/>
                <w:lang w:val="is-IS" w:eastAsia="is-IS"/>
              </w:rPr>
              <w:tab/>
            </w:r>
            <w:r w:rsidRPr="00AB589B">
              <w:rPr>
                <w:rStyle w:val="Hyperlink"/>
              </w:rPr>
              <w:t>VAL Á BINDIEFNI, HART EÐA MJÚKT?</w:t>
            </w:r>
            <w:r>
              <w:rPr>
                <w:webHidden/>
              </w:rPr>
              <w:tab/>
            </w:r>
            <w:r>
              <w:rPr>
                <w:webHidden/>
              </w:rPr>
              <w:fldChar w:fldCharType="begin"/>
            </w:r>
            <w:r>
              <w:rPr>
                <w:webHidden/>
              </w:rPr>
              <w:instrText xml:space="preserve"> PAGEREF _Toc125970906 \h </w:instrText>
            </w:r>
            <w:r>
              <w:rPr>
                <w:webHidden/>
              </w:rPr>
            </w:r>
            <w:r>
              <w:rPr>
                <w:webHidden/>
              </w:rPr>
              <w:fldChar w:fldCharType="separate"/>
            </w:r>
            <w:r w:rsidR="00145D00">
              <w:rPr>
                <w:webHidden/>
              </w:rPr>
              <w:t>14</w:t>
            </w:r>
            <w:r>
              <w:rPr>
                <w:webHidden/>
              </w:rPr>
              <w:fldChar w:fldCharType="end"/>
            </w:r>
          </w:hyperlink>
        </w:p>
        <w:p w14:paraId="48649061" w14:textId="7CFB1366" w:rsidR="00AA0C8D" w:rsidRDefault="00AA0C8D">
          <w:pPr>
            <w:pStyle w:val="TOC1"/>
            <w:rPr>
              <w:b w:val="0"/>
              <w:sz w:val="22"/>
              <w:lang w:val="is-IS" w:eastAsia="is-IS"/>
            </w:rPr>
          </w:pPr>
          <w:hyperlink w:anchor="_Toc125970907" w:history="1">
            <w:r w:rsidRPr="00AB589B">
              <w:rPr>
                <w:rStyle w:val="Hyperlink"/>
                <w14:scene3d>
                  <w14:camera w14:prst="orthographicFront"/>
                  <w14:lightRig w14:rig="threePt" w14:dir="t">
                    <w14:rot w14:lat="0" w14:lon="0" w14:rev="0"/>
                  </w14:lightRig>
                </w14:scene3d>
              </w:rPr>
              <w:t>3</w:t>
            </w:r>
            <w:r>
              <w:rPr>
                <w:b w:val="0"/>
                <w:sz w:val="22"/>
                <w:lang w:val="is-IS" w:eastAsia="is-IS"/>
              </w:rPr>
              <w:tab/>
            </w:r>
            <w:r w:rsidRPr="00AB589B">
              <w:rPr>
                <w:rStyle w:val="Hyperlink"/>
              </w:rPr>
              <w:t>ÁHRIF BINDIEFNISINNIHALDS Á EIGINLEIKA MALBIKS</w:t>
            </w:r>
            <w:r>
              <w:rPr>
                <w:webHidden/>
              </w:rPr>
              <w:tab/>
            </w:r>
            <w:r>
              <w:rPr>
                <w:webHidden/>
              </w:rPr>
              <w:fldChar w:fldCharType="begin"/>
            </w:r>
            <w:r>
              <w:rPr>
                <w:webHidden/>
              </w:rPr>
              <w:instrText xml:space="preserve"> PAGEREF _Toc125970907 \h </w:instrText>
            </w:r>
            <w:r>
              <w:rPr>
                <w:webHidden/>
              </w:rPr>
            </w:r>
            <w:r>
              <w:rPr>
                <w:webHidden/>
              </w:rPr>
              <w:fldChar w:fldCharType="separate"/>
            </w:r>
            <w:r w:rsidR="00145D00">
              <w:rPr>
                <w:webHidden/>
              </w:rPr>
              <w:t>17</w:t>
            </w:r>
            <w:r>
              <w:rPr>
                <w:webHidden/>
              </w:rPr>
              <w:fldChar w:fldCharType="end"/>
            </w:r>
          </w:hyperlink>
        </w:p>
        <w:p w14:paraId="5503BEB1" w14:textId="52116916" w:rsidR="00AA0C8D" w:rsidRDefault="00AA0C8D">
          <w:pPr>
            <w:pStyle w:val="TOC1"/>
            <w:rPr>
              <w:b w:val="0"/>
              <w:sz w:val="22"/>
              <w:lang w:val="is-IS" w:eastAsia="is-IS"/>
            </w:rPr>
          </w:pPr>
          <w:hyperlink w:anchor="_Toc125970908" w:history="1">
            <w:r w:rsidRPr="00AB589B">
              <w:rPr>
                <w:rStyle w:val="Hyperlink"/>
                <w14:scene3d>
                  <w14:camera w14:prst="orthographicFront"/>
                  <w14:lightRig w14:rig="threePt" w14:dir="t">
                    <w14:rot w14:lat="0" w14:lon="0" w14:rev="0"/>
                  </w14:lightRig>
                </w14:scene3d>
              </w:rPr>
              <w:t>4</w:t>
            </w:r>
            <w:r>
              <w:rPr>
                <w:b w:val="0"/>
                <w:sz w:val="22"/>
                <w:lang w:val="is-IS" w:eastAsia="is-IS"/>
              </w:rPr>
              <w:tab/>
            </w:r>
            <w:r w:rsidRPr="00AB589B">
              <w:rPr>
                <w:rStyle w:val="Hyperlink"/>
              </w:rPr>
              <w:t>TILLAGA AÐ MÖRKUM FYRIR BINDIEFNISINNIHALD</w:t>
            </w:r>
            <w:r>
              <w:rPr>
                <w:webHidden/>
              </w:rPr>
              <w:tab/>
            </w:r>
            <w:r>
              <w:rPr>
                <w:webHidden/>
              </w:rPr>
              <w:fldChar w:fldCharType="begin"/>
            </w:r>
            <w:r>
              <w:rPr>
                <w:webHidden/>
              </w:rPr>
              <w:instrText xml:space="preserve"> PAGEREF _Toc125970908 \h </w:instrText>
            </w:r>
            <w:r>
              <w:rPr>
                <w:webHidden/>
              </w:rPr>
            </w:r>
            <w:r>
              <w:rPr>
                <w:webHidden/>
              </w:rPr>
              <w:fldChar w:fldCharType="separate"/>
            </w:r>
            <w:r w:rsidR="00145D00">
              <w:rPr>
                <w:webHidden/>
              </w:rPr>
              <w:t>19</w:t>
            </w:r>
            <w:r>
              <w:rPr>
                <w:webHidden/>
              </w:rPr>
              <w:fldChar w:fldCharType="end"/>
            </w:r>
          </w:hyperlink>
        </w:p>
        <w:p w14:paraId="0BB763E5" w14:textId="76820181" w:rsidR="00AA0C8D" w:rsidRDefault="00AA0C8D">
          <w:pPr>
            <w:pStyle w:val="TOC1"/>
            <w:rPr>
              <w:b w:val="0"/>
              <w:sz w:val="22"/>
              <w:lang w:val="is-IS" w:eastAsia="is-IS"/>
            </w:rPr>
          </w:pPr>
          <w:hyperlink w:anchor="_Toc125970909" w:history="1">
            <w:r w:rsidRPr="00AB589B">
              <w:rPr>
                <w:rStyle w:val="Hyperlink"/>
                <w14:scene3d>
                  <w14:camera w14:prst="orthographicFront"/>
                  <w14:lightRig w14:rig="threePt" w14:dir="t">
                    <w14:rot w14:lat="0" w14:lon="0" w14:rev="0"/>
                  </w14:lightRig>
                </w14:scene3d>
              </w:rPr>
              <w:t>5</w:t>
            </w:r>
            <w:r>
              <w:rPr>
                <w:b w:val="0"/>
                <w:sz w:val="22"/>
                <w:lang w:val="is-IS" w:eastAsia="is-IS"/>
              </w:rPr>
              <w:tab/>
            </w:r>
            <w:r w:rsidRPr="00AB589B">
              <w:rPr>
                <w:rStyle w:val="Hyperlink"/>
              </w:rPr>
              <w:t>SÁLDURFERLAR OG MARKALÍNUR FYRIR MALBIK</w:t>
            </w:r>
            <w:r>
              <w:rPr>
                <w:webHidden/>
              </w:rPr>
              <w:tab/>
            </w:r>
            <w:r>
              <w:rPr>
                <w:webHidden/>
              </w:rPr>
              <w:fldChar w:fldCharType="begin"/>
            </w:r>
            <w:r>
              <w:rPr>
                <w:webHidden/>
              </w:rPr>
              <w:instrText xml:space="preserve"> PAGEREF _Toc125970909 \h </w:instrText>
            </w:r>
            <w:r>
              <w:rPr>
                <w:webHidden/>
              </w:rPr>
            </w:r>
            <w:r>
              <w:rPr>
                <w:webHidden/>
              </w:rPr>
              <w:fldChar w:fldCharType="separate"/>
            </w:r>
            <w:r w:rsidR="00145D00">
              <w:rPr>
                <w:webHidden/>
              </w:rPr>
              <w:t>22</w:t>
            </w:r>
            <w:r>
              <w:rPr>
                <w:webHidden/>
              </w:rPr>
              <w:fldChar w:fldCharType="end"/>
            </w:r>
          </w:hyperlink>
        </w:p>
        <w:p w14:paraId="158008A2" w14:textId="08673173" w:rsidR="00AA0C8D" w:rsidRDefault="00AA0C8D">
          <w:pPr>
            <w:pStyle w:val="TOC1"/>
            <w:rPr>
              <w:b w:val="0"/>
              <w:sz w:val="22"/>
              <w:lang w:val="is-IS" w:eastAsia="is-IS"/>
            </w:rPr>
          </w:pPr>
          <w:hyperlink w:anchor="_Toc125970910" w:history="1">
            <w:r w:rsidRPr="00AB589B">
              <w:rPr>
                <w:rStyle w:val="Hyperlink"/>
                <w14:scene3d>
                  <w14:camera w14:prst="orthographicFront"/>
                  <w14:lightRig w14:rig="threePt" w14:dir="t">
                    <w14:rot w14:lat="0" w14:lon="0" w14:rev="0"/>
                  </w14:lightRig>
                </w14:scene3d>
              </w:rPr>
              <w:t>6</w:t>
            </w:r>
            <w:r>
              <w:rPr>
                <w:b w:val="0"/>
                <w:sz w:val="22"/>
                <w:lang w:val="is-IS" w:eastAsia="is-IS"/>
              </w:rPr>
              <w:tab/>
            </w:r>
            <w:r w:rsidRPr="00AB589B">
              <w:rPr>
                <w:rStyle w:val="Hyperlink"/>
              </w:rPr>
              <w:t>UM SKRIÐ Í ÍSLENSKU MALBIKI</w:t>
            </w:r>
            <w:r>
              <w:rPr>
                <w:webHidden/>
              </w:rPr>
              <w:tab/>
            </w:r>
            <w:r>
              <w:rPr>
                <w:webHidden/>
              </w:rPr>
              <w:fldChar w:fldCharType="begin"/>
            </w:r>
            <w:r>
              <w:rPr>
                <w:webHidden/>
              </w:rPr>
              <w:instrText xml:space="preserve"> PAGEREF _Toc125970910 \h </w:instrText>
            </w:r>
            <w:r>
              <w:rPr>
                <w:webHidden/>
              </w:rPr>
            </w:r>
            <w:r>
              <w:rPr>
                <w:webHidden/>
              </w:rPr>
              <w:fldChar w:fldCharType="separate"/>
            </w:r>
            <w:r w:rsidR="00145D00">
              <w:rPr>
                <w:webHidden/>
              </w:rPr>
              <w:t>24</w:t>
            </w:r>
            <w:r>
              <w:rPr>
                <w:webHidden/>
              </w:rPr>
              <w:fldChar w:fldCharType="end"/>
            </w:r>
          </w:hyperlink>
        </w:p>
        <w:p w14:paraId="6BD7EA6B" w14:textId="3FA84402" w:rsidR="00AA0C8D" w:rsidRDefault="00AA0C8D">
          <w:pPr>
            <w:pStyle w:val="TOC2"/>
            <w:rPr>
              <w:noProof/>
              <w:sz w:val="22"/>
              <w:lang w:val="is-IS" w:eastAsia="is-IS"/>
            </w:rPr>
          </w:pPr>
          <w:hyperlink w:anchor="_Toc125970911" w:history="1">
            <w:r w:rsidRPr="00AB589B">
              <w:rPr>
                <w:rStyle w:val="Hyperlink"/>
                <w:noProof/>
                <w:lang w:val="is-IS"/>
              </w:rPr>
              <w:t>6.1 Inngangur</w:t>
            </w:r>
            <w:r>
              <w:rPr>
                <w:noProof/>
                <w:webHidden/>
              </w:rPr>
              <w:tab/>
            </w:r>
            <w:r>
              <w:rPr>
                <w:noProof/>
                <w:webHidden/>
              </w:rPr>
              <w:fldChar w:fldCharType="begin"/>
            </w:r>
            <w:r>
              <w:rPr>
                <w:noProof/>
                <w:webHidden/>
              </w:rPr>
              <w:instrText xml:space="preserve"> PAGEREF _Toc125970911 \h </w:instrText>
            </w:r>
            <w:r>
              <w:rPr>
                <w:noProof/>
                <w:webHidden/>
              </w:rPr>
            </w:r>
            <w:r>
              <w:rPr>
                <w:noProof/>
                <w:webHidden/>
              </w:rPr>
              <w:fldChar w:fldCharType="separate"/>
            </w:r>
            <w:r w:rsidR="00145D00">
              <w:rPr>
                <w:noProof/>
                <w:webHidden/>
              </w:rPr>
              <w:t>24</w:t>
            </w:r>
            <w:r>
              <w:rPr>
                <w:noProof/>
                <w:webHidden/>
              </w:rPr>
              <w:fldChar w:fldCharType="end"/>
            </w:r>
          </w:hyperlink>
        </w:p>
        <w:p w14:paraId="5548F438" w14:textId="51E4D51C" w:rsidR="00AA0C8D" w:rsidRDefault="00AA0C8D">
          <w:pPr>
            <w:pStyle w:val="TOC2"/>
            <w:rPr>
              <w:noProof/>
              <w:sz w:val="22"/>
              <w:lang w:val="is-IS" w:eastAsia="is-IS"/>
            </w:rPr>
          </w:pPr>
          <w:hyperlink w:anchor="_Toc125970912" w:history="1">
            <w:r w:rsidRPr="00AB589B">
              <w:rPr>
                <w:rStyle w:val="Hyperlink"/>
                <w:noProof/>
                <w:lang w:val="is-IS"/>
              </w:rPr>
              <w:t>6.2 Mælingar á skriði í rannsóknastofu</w:t>
            </w:r>
            <w:r>
              <w:rPr>
                <w:noProof/>
                <w:webHidden/>
              </w:rPr>
              <w:tab/>
            </w:r>
            <w:r>
              <w:rPr>
                <w:noProof/>
                <w:webHidden/>
              </w:rPr>
              <w:fldChar w:fldCharType="begin"/>
            </w:r>
            <w:r>
              <w:rPr>
                <w:noProof/>
                <w:webHidden/>
              </w:rPr>
              <w:instrText xml:space="preserve"> PAGEREF _Toc125970912 \h </w:instrText>
            </w:r>
            <w:r>
              <w:rPr>
                <w:noProof/>
                <w:webHidden/>
              </w:rPr>
            </w:r>
            <w:r>
              <w:rPr>
                <w:noProof/>
                <w:webHidden/>
              </w:rPr>
              <w:fldChar w:fldCharType="separate"/>
            </w:r>
            <w:r w:rsidR="00145D00">
              <w:rPr>
                <w:noProof/>
                <w:webHidden/>
              </w:rPr>
              <w:t>24</w:t>
            </w:r>
            <w:r>
              <w:rPr>
                <w:noProof/>
                <w:webHidden/>
              </w:rPr>
              <w:fldChar w:fldCharType="end"/>
            </w:r>
          </w:hyperlink>
        </w:p>
        <w:p w14:paraId="6ACDF12B" w14:textId="2057A4BF" w:rsidR="00AA0C8D" w:rsidRDefault="00AA0C8D">
          <w:pPr>
            <w:pStyle w:val="TOC2"/>
            <w:rPr>
              <w:noProof/>
              <w:sz w:val="22"/>
              <w:lang w:val="is-IS" w:eastAsia="is-IS"/>
            </w:rPr>
          </w:pPr>
          <w:hyperlink w:anchor="_Toc125970913" w:history="1">
            <w:r w:rsidRPr="00AB589B">
              <w:rPr>
                <w:rStyle w:val="Hyperlink"/>
                <w:noProof/>
                <w:lang w:val="is-IS"/>
              </w:rPr>
              <w:t>6.3 Mælingar á skriði í vegi</w:t>
            </w:r>
            <w:r>
              <w:rPr>
                <w:noProof/>
                <w:webHidden/>
              </w:rPr>
              <w:tab/>
            </w:r>
            <w:r>
              <w:rPr>
                <w:noProof/>
                <w:webHidden/>
              </w:rPr>
              <w:fldChar w:fldCharType="begin"/>
            </w:r>
            <w:r>
              <w:rPr>
                <w:noProof/>
                <w:webHidden/>
              </w:rPr>
              <w:instrText xml:space="preserve"> PAGEREF _Toc125970913 \h </w:instrText>
            </w:r>
            <w:r>
              <w:rPr>
                <w:noProof/>
                <w:webHidden/>
              </w:rPr>
            </w:r>
            <w:r>
              <w:rPr>
                <w:noProof/>
                <w:webHidden/>
              </w:rPr>
              <w:fldChar w:fldCharType="separate"/>
            </w:r>
            <w:r w:rsidR="00145D00">
              <w:rPr>
                <w:noProof/>
                <w:webHidden/>
              </w:rPr>
              <w:t>25</w:t>
            </w:r>
            <w:r>
              <w:rPr>
                <w:noProof/>
                <w:webHidden/>
              </w:rPr>
              <w:fldChar w:fldCharType="end"/>
            </w:r>
          </w:hyperlink>
        </w:p>
        <w:p w14:paraId="79A9DCE1" w14:textId="14C9C9B6" w:rsidR="00AA0C8D" w:rsidRDefault="00AA0C8D">
          <w:pPr>
            <w:pStyle w:val="TOC2"/>
            <w:rPr>
              <w:noProof/>
              <w:sz w:val="22"/>
              <w:lang w:val="is-IS" w:eastAsia="is-IS"/>
            </w:rPr>
          </w:pPr>
          <w:hyperlink w:anchor="_Toc125970914" w:history="1">
            <w:r w:rsidRPr="00AB589B">
              <w:rPr>
                <w:rStyle w:val="Hyperlink"/>
                <w:noProof/>
                <w:lang w:val="is-IS"/>
              </w:rPr>
              <w:t>6.4 Aðrar vísbendingar með og á móti skriði</w:t>
            </w:r>
            <w:r>
              <w:rPr>
                <w:noProof/>
                <w:webHidden/>
              </w:rPr>
              <w:tab/>
            </w:r>
            <w:r>
              <w:rPr>
                <w:noProof/>
                <w:webHidden/>
              </w:rPr>
              <w:fldChar w:fldCharType="begin"/>
            </w:r>
            <w:r>
              <w:rPr>
                <w:noProof/>
                <w:webHidden/>
              </w:rPr>
              <w:instrText xml:space="preserve"> PAGEREF _Toc125970914 \h </w:instrText>
            </w:r>
            <w:r>
              <w:rPr>
                <w:noProof/>
                <w:webHidden/>
              </w:rPr>
            </w:r>
            <w:r>
              <w:rPr>
                <w:noProof/>
                <w:webHidden/>
              </w:rPr>
              <w:fldChar w:fldCharType="separate"/>
            </w:r>
            <w:r w:rsidR="00145D00">
              <w:rPr>
                <w:noProof/>
                <w:webHidden/>
              </w:rPr>
              <w:t>26</w:t>
            </w:r>
            <w:r>
              <w:rPr>
                <w:noProof/>
                <w:webHidden/>
              </w:rPr>
              <w:fldChar w:fldCharType="end"/>
            </w:r>
          </w:hyperlink>
        </w:p>
        <w:p w14:paraId="048B9110" w14:textId="2DD6F7D6" w:rsidR="00AA0C8D" w:rsidRDefault="00AA0C8D">
          <w:pPr>
            <w:pStyle w:val="TOC2"/>
            <w:rPr>
              <w:noProof/>
              <w:sz w:val="22"/>
              <w:lang w:val="is-IS" w:eastAsia="is-IS"/>
            </w:rPr>
          </w:pPr>
          <w:hyperlink w:anchor="_Toc125970915" w:history="1">
            <w:r w:rsidRPr="00AB589B">
              <w:rPr>
                <w:rStyle w:val="Hyperlink"/>
                <w:noProof/>
                <w:lang w:val="is-IS"/>
              </w:rPr>
              <w:t>6.5 Merki um skrið í Reykjavík eftir sumarið 2007</w:t>
            </w:r>
            <w:r>
              <w:rPr>
                <w:noProof/>
                <w:webHidden/>
              </w:rPr>
              <w:tab/>
            </w:r>
            <w:r>
              <w:rPr>
                <w:noProof/>
                <w:webHidden/>
              </w:rPr>
              <w:fldChar w:fldCharType="begin"/>
            </w:r>
            <w:r>
              <w:rPr>
                <w:noProof/>
                <w:webHidden/>
              </w:rPr>
              <w:instrText xml:space="preserve"> PAGEREF _Toc125970915 \h </w:instrText>
            </w:r>
            <w:r>
              <w:rPr>
                <w:noProof/>
                <w:webHidden/>
              </w:rPr>
            </w:r>
            <w:r>
              <w:rPr>
                <w:noProof/>
                <w:webHidden/>
              </w:rPr>
              <w:fldChar w:fldCharType="separate"/>
            </w:r>
            <w:r w:rsidR="00145D00">
              <w:rPr>
                <w:noProof/>
                <w:webHidden/>
              </w:rPr>
              <w:t>26</w:t>
            </w:r>
            <w:r>
              <w:rPr>
                <w:noProof/>
                <w:webHidden/>
              </w:rPr>
              <w:fldChar w:fldCharType="end"/>
            </w:r>
          </w:hyperlink>
        </w:p>
        <w:p w14:paraId="7948C6E2" w14:textId="1DDE91CF" w:rsidR="00AA0C8D" w:rsidRDefault="00AA0C8D">
          <w:pPr>
            <w:pStyle w:val="TOC2"/>
            <w:rPr>
              <w:noProof/>
              <w:sz w:val="22"/>
              <w:lang w:val="is-IS" w:eastAsia="is-IS"/>
            </w:rPr>
          </w:pPr>
          <w:hyperlink w:anchor="_Toc125970916" w:history="1">
            <w:r w:rsidRPr="00AB589B">
              <w:rPr>
                <w:rStyle w:val="Hyperlink"/>
                <w:noProof/>
                <w:lang w:val="is-IS"/>
              </w:rPr>
              <w:t>6.6 Er íslenskum slitlögum hætt við skriði?</w:t>
            </w:r>
            <w:r>
              <w:rPr>
                <w:noProof/>
                <w:webHidden/>
              </w:rPr>
              <w:tab/>
            </w:r>
            <w:r>
              <w:rPr>
                <w:noProof/>
                <w:webHidden/>
              </w:rPr>
              <w:fldChar w:fldCharType="begin"/>
            </w:r>
            <w:r>
              <w:rPr>
                <w:noProof/>
                <w:webHidden/>
              </w:rPr>
              <w:instrText xml:space="preserve"> PAGEREF _Toc125970916 \h </w:instrText>
            </w:r>
            <w:r>
              <w:rPr>
                <w:noProof/>
                <w:webHidden/>
              </w:rPr>
            </w:r>
            <w:r>
              <w:rPr>
                <w:noProof/>
                <w:webHidden/>
              </w:rPr>
              <w:fldChar w:fldCharType="separate"/>
            </w:r>
            <w:r w:rsidR="00145D00">
              <w:rPr>
                <w:noProof/>
                <w:webHidden/>
              </w:rPr>
              <w:t>27</w:t>
            </w:r>
            <w:r>
              <w:rPr>
                <w:noProof/>
                <w:webHidden/>
              </w:rPr>
              <w:fldChar w:fldCharType="end"/>
            </w:r>
          </w:hyperlink>
        </w:p>
        <w:p w14:paraId="7802D584" w14:textId="6AA13577" w:rsidR="00AA0C8D" w:rsidRDefault="00AA0C8D">
          <w:pPr>
            <w:pStyle w:val="TOC2"/>
            <w:rPr>
              <w:noProof/>
              <w:sz w:val="22"/>
              <w:lang w:val="is-IS" w:eastAsia="is-IS"/>
            </w:rPr>
          </w:pPr>
          <w:hyperlink w:anchor="_Toc125970917" w:history="1">
            <w:r w:rsidRPr="00AB589B">
              <w:rPr>
                <w:rStyle w:val="Hyperlink"/>
                <w:noProof/>
                <w:lang w:val="is-IS"/>
              </w:rPr>
              <w:t>6.7 Ráðstafanir til að minnka skrið</w:t>
            </w:r>
            <w:r>
              <w:rPr>
                <w:noProof/>
                <w:webHidden/>
              </w:rPr>
              <w:tab/>
            </w:r>
            <w:r>
              <w:rPr>
                <w:noProof/>
                <w:webHidden/>
              </w:rPr>
              <w:fldChar w:fldCharType="begin"/>
            </w:r>
            <w:r>
              <w:rPr>
                <w:noProof/>
                <w:webHidden/>
              </w:rPr>
              <w:instrText xml:space="preserve"> PAGEREF _Toc125970917 \h </w:instrText>
            </w:r>
            <w:r>
              <w:rPr>
                <w:noProof/>
                <w:webHidden/>
              </w:rPr>
            </w:r>
            <w:r>
              <w:rPr>
                <w:noProof/>
                <w:webHidden/>
              </w:rPr>
              <w:fldChar w:fldCharType="separate"/>
            </w:r>
            <w:r w:rsidR="00145D00">
              <w:rPr>
                <w:noProof/>
                <w:webHidden/>
              </w:rPr>
              <w:t>27</w:t>
            </w:r>
            <w:r>
              <w:rPr>
                <w:noProof/>
                <w:webHidden/>
              </w:rPr>
              <w:fldChar w:fldCharType="end"/>
            </w:r>
          </w:hyperlink>
        </w:p>
        <w:p w14:paraId="1FC62E41" w14:textId="503AF6A7" w:rsidR="00AA0C8D" w:rsidRDefault="00AA0C8D">
          <w:pPr>
            <w:pStyle w:val="TOC2"/>
            <w:rPr>
              <w:noProof/>
              <w:sz w:val="22"/>
              <w:lang w:val="is-IS" w:eastAsia="is-IS"/>
            </w:rPr>
          </w:pPr>
          <w:hyperlink w:anchor="_Toc125970918" w:history="1">
            <w:r w:rsidRPr="00AB589B">
              <w:rPr>
                <w:rStyle w:val="Hyperlink"/>
                <w:noProof/>
                <w:lang w:val="is-IS"/>
              </w:rPr>
              <w:t>6.8 Ályktanir</w:t>
            </w:r>
            <w:r>
              <w:rPr>
                <w:noProof/>
                <w:webHidden/>
              </w:rPr>
              <w:tab/>
            </w:r>
            <w:r>
              <w:rPr>
                <w:noProof/>
                <w:webHidden/>
              </w:rPr>
              <w:fldChar w:fldCharType="begin"/>
            </w:r>
            <w:r>
              <w:rPr>
                <w:noProof/>
                <w:webHidden/>
              </w:rPr>
              <w:instrText xml:space="preserve"> PAGEREF _Toc125970918 \h </w:instrText>
            </w:r>
            <w:r>
              <w:rPr>
                <w:noProof/>
                <w:webHidden/>
              </w:rPr>
            </w:r>
            <w:r>
              <w:rPr>
                <w:noProof/>
                <w:webHidden/>
              </w:rPr>
              <w:fldChar w:fldCharType="separate"/>
            </w:r>
            <w:r w:rsidR="00145D00">
              <w:rPr>
                <w:noProof/>
                <w:webHidden/>
              </w:rPr>
              <w:t>28</w:t>
            </w:r>
            <w:r>
              <w:rPr>
                <w:noProof/>
                <w:webHidden/>
              </w:rPr>
              <w:fldChar w:fldCharType="end"/>
            </w:r>
          </w:hyperlink>
        </w:p>
        <w:p w14:paraId="10E92C7D" w14:textId="26371C78" w:rsidR="00AA0C8D" w:rsidRDefault="00AA0C8D">
          <w:pPr>
            <w:pStyle w:val="TOC2"/>
            <w:rPr>
              <w:noProof/>
              <w:sz w:val="22"/>
              <w:lang w:val="is-IS" w:eastAsia="is-IS"/>
            </w:rPr>
          </w:pPr>
          <w:hyperlink w:anchor="_Toc125970919" w:history="1">
            <w:r w:rsidRPr="00AB589B">
              <w:rPr>
                <w:rStyle w:val="Hyperlink"/>
                <w:noProof/>
                <w:lang w:val="is-IS"/>
              </w:rPr>
              <w:t>ATHUGASEMD RITSTJÓRNAR VIÐ KAFLA 6 Í JANÚAR 2021</w:t>
            </w:r>
            <w:r>
              <w:rPr>
                <w:noProof/>
                <w:webHidden/>
              </w:rPr>
              <w:tab/>
            </w:r>
            <w:r>
              <w:rPr>
                <w:noProof/>
                <w:webHidden/>
              </w:rPr>
              <w:fldChar w:fldCharType="begin"/>
            </w:r>
            <w:r>
              <w:rPr>
                <w:noProof/>
                <w:webHidden/>
              </w:rPr>
              <w:instrText xml:space="preserve"> PAGEREF _Toc125970919 \h </w:instrText>
            </w:r>
            <w:r>
              <w:rPr>
                <w:noProof/>
                <w:webHidden/>
              </w:rPr>
            </w:r>
            <w:r>
              <w:rPr>
                <w:noProof/>
                <w:webHidden/>
              </w:rPr>
              <w:fldChar w:fldCharType="separate"/>
            </w:r>
            <w:r w:rsidR="00145D00">
              <w:rPr>
                <w:noProof/>
                <w:webHidden/>
              </w:rPr>
              <w:t>28</w:t>
            </w:r>
            <w:r>
              <w:rPr>
                <w:noProof/>
                <w:webHidden/>
              </w:rPr>
              <w:fldChar w:fldCharType="end"/>
            </w:r>
          </w:hyperlink>
        </w:p>
        <w:p w14:paraId="5C5C65B7" w14:textId="1D83E0A3" w:rsidR="00AA0C8D" w:rsidRDefault="00AA0C8D">
          <w:pPr>
            <w:pStyle w:val="TOC1"/>
            <w:rPr>
              <w:b w:val="0"/>
              <w:sz w:val="22"/>
              <w:lang w:val="is-IS" w:eastAsia="is-IS"/>
            </w:rPr>
          </w:pPr>
          <w:hyperlink w:anchor="_Toc125970920" w:history="1">
            <w:r w:rsidRPr="00AB589B">
              <w:rPr>
                <w:rStyle w:val="Hyperlink"/>
                <w14:scene3d>
                  <w14:camera w14:prst="orthographicFront"/>
                  <w14:lightRig w14:rig="threePt" w14:dir="t">
                    <w14:rot w14:lat="0" w14:lon="0" w14:rev="0"/>
                  </w14:lightRig>
                </w14:scene3d>
              </w:rPr>
              <w:t>7</w:t>
            </w:r>
            <w:r>
              <w:rPr>
                <w:b w:val="0"/>
                <w:sz w:val="22"/>
                <w:lang w:val="is-IS" w:eastAsia="is-IS"/>
              </w:rPr>
              <w:tab/>
            </w:r>
            <w:r w:rsidRPr="00AB589B">
              <w:rPr>
                <w:rStyle w:val="Hyperlink"/>
              </w:rPr>
              <w:t>FRÓÐLEIKUR UM FESTU OG SIG</w:t>
            </w:r>
            <w:r>
              <w:rPr>
                <w:webHidden/>
              </w:rPr>
              <w:tab/>
            </w:r>
            <w:r>
              <w:rPr>
                <w:webHidden/>
              </w:rPr>
              <w:fldChar w:fldCharType="begin"/>
            </w:r>
            <w:r>
              <w:rPr>
                <w:webHidden/>
              </w:rPr>
              <w:instrText xml:space="preserve"> PAGEREF _Toc125970920 \h </w:instrText>
            </w:r>
            <w:r>
              <w:rPr>
                <w:webHidden/>
              </w:rPr>
            </w:r>
            <w:r>
              <w:rPr>
                <w:webHidden/>
              </w:rPr>
              <w:fldChar w:fldCharType="separate"/>
            </w:r>
            <w:r w:rsidR="00145D00">
              <w:rPr>
                <w:webHidden/>
              </w:rPr>
              <w:t>30</w:t>
            </w:r>
            <w:r>
              <w:rPr>
                <w:webHidden/>
              </w:rPr>
              <w:fldChar w:fldCharType="end"/>
            </w:r>
          </w:hyperlink>
        </w:p>
        <w:p w14:paraId="5FB7010F" w14:textId="27F37280" w:rsidR="00AA0C8D" w:rsidRDefault="00AA0C8D">
          <w:pPr>
            <w:pStyle w:val="TOC1"/>
            <w:rPr>
              <w:b w:val="0"/>
              <w:sz w:val="22"/>
              <w:lang w:val="is-IS" w:eastAsia="is-IS"/>
            </w:rPr>
          </w:pPr>
          <w:hyperlink w:anchor="_Toc125970921" w:history="1">
            <w:r w:rsidRPr="00AB589B">
              <w:rPr>
                <w:rStyle w:val="Hyperlink"/>
                <w:lang w:val="is-IS"/>
                <w14:scene3d>
                  <w14:camera w14:prst="orthographicFront"/>
                  <w14:lightRig w14:rig="threePt" w14:dir="t">
                    <w14:rot w14:lat="0" w14:lon="0" w14:rev="0"/>
                  </w14:lightRig>
                </w14:scene3d>
              </w:rPr>
              <w:t>8</w:t>
            </w:r>
            <w:r>
              <w:rPr>
                <w:b w:val="0"/>
                <w:sz w:val="22"/>
                <w:lang w:val="is-IS" w:eastAsia="is-IS"/>
              </w:rPr>
              <w:tab/>
            </w:r>
            <w:r w:rsidRPr="00AB589B">
              <w:rPr>
                <w:rStyle w:val="Hyperlink"/>
                <w:lang w:val="is-IS"/>
              </w:rPr>
              <w:t>HOLRÝMD Í BURÐARLAGSMALBIKI</w:t>
            </w:r>
            <w:r>
              <w:rPr>
                <w:webHidden/>
              </w:rPr>
              <w:tab/>
            </w:r>
            <w:r>
              <w:rPr>
                <w:webHidden/>
              </w:rPr>
              <w:fldChar w:fldCharType="begin"/>
            </w:r>
            <w:r>
              <w:rPr>
                <w:webHidden/>
              </w:rPr>
              <w:instrText xml:space="preserve"> PAGEREF _Toc125970921 \h </w:instrText>
            </w:r>
            <w:r>
              <w:rPr>
                <w:webHidden/>
              </w:rPr>
            </w:r>
            <w:r>
              <w:rPr>
                <w:webHidden/>
              </w:rPr>
              <w:fldChar w:fldCharType="separate"/>
            </w:r>
            <w:r w:rsidR="00145D00">
              <w:rPr>
                <w:webHidden/>
              </w:rPr>
              <w:t>34</w:t>
            </w:r>
            <w:r>
              <w:rPr>
                <w:webHidden/>
              </w:rPr>
              <w:fldChar w:fldCharType="end"/>
            </w:r>
          </w:hyperlink>
        </w:p>
        <w:p w14:paraId="0AB085A7" w14:textId="58E022F7" w:rsidR="00AA0C8D" w:rsidRDefault="00AA0C8D">
          <w:pPr>
            <w:pStyle w:val="TOC1"/>
            <w:rPr>
              <w:b w:val="0"/>
              <w:sz w:val="22"/>
              <w:lang w:val="is-IS" w:eastAsia="is-IS"/>
            </w:rPr>
          </w:pPr>
          <w:hyperlink w:anchor="_Toc125970922" w:history="1">
            <w:r w:rsidRPr="00AB589B">
              <w:rPr>
                <w:rStyle w:val="Hyperlink"/>
                <w:lang w:val="is-IS"/>
                <w14:scene3d>
                  <w14:camera w14:prst="orthographicFront"/>
                  <w14:lightRig w14:rig="threePt" w14:dir="t">
                    <w14:rot w14:lat="0" w14:lon="0" w14:rev="0"/>
                  </w14:lightRig>
                </w14:scene3d>
              </w:rPr>
              <w:t>9</w:t>
            </w:r>
            <w:r>
              <w:rPr>
                <w:b w:val="0"/>
                <w:sz w:val="22"/>
                <w:lang w:val="is-IS" w:eastAsia="is-IS"/>
              </w:rPr>
              <w:tab/>
            </w:r>
            <w:r w:rsidRPr="00AB589B">
              <w:rPr>
                <w:rStyle w:val="Hyperlink"/>
                <w:lang w:val="is-IS"/>
              </w:rPr>
              <w:t>FRÓÐLEIKUR UM HOLRÝMD OG ÞJÖPPUNARHLUTFALL</w:t>
            </w:r>
            <w:r>
              <w:rPr>
                <w:webHidden/>
              </w:rPr>
              <w:tab/>
            </w:r>
            <w:r>
              <w:rPr>
                <w:webHidden/>
              </w:rPr>
              <w:fldChar w:fldCharType="begin"/>
            </w:r>
            <w:r>
              <w:rPr>
                <w:webHidden/>
              </w:rPr>
              <w:instrText xml:space="preserve"> PAGEREF _Toc125970922 \h </w:instrText>
            </w:r>
            <w:r>
              <w:rPr>
                <w:webHidden/>
              </w:rPr>
            </w:r>
            <w:r>
              <w:rPr>
                <w:webHidden/>
              </w:rPr>
              <w:fldChar w:fldCharType="separate"/>
            </w:r>
            <w:r w:rsidR="00145D00">
              <w:rPr>
                <w:webHidden/>
              </w:rPr>
              <w:t>37</w:t>
            </w:r>
            <w:r>
              <w:rPr>
                <w:webHidden/>
              </w:rPr>
              <w:fldChar w:fldCharType="end"/>
            </w:r>
          </w:hyperlink>
        </w:p>
        <w:p w14:paraId="31040C0B" w14:textId="0372FE95" w:rsidR="00AA0C8D" w:rsidRDefault="00AA0C8D">
          <w:pPr>
            <w:pStyle w:val="TOC1"/>
            <w:rPr>
              <w:b w:val="0"/>
              <w:sz w:val="22"/>
              <w:lang w:val="is-IS" w:eastAsia="is-IS"/>
            </w:rPr>
          </w:pPr>
          <w:hyperlink w:anchor="_Toc125970923" w:history="1">
            <w:r w:rsidRPr="00AB589B">
              <w:rPr>
                <w:rStyle w:val="Hyperlink"/>
                <w:lang w:val="is-IS"/>
                <w14:scene3d>
                  <w14:camera w14:prst="orthographicFront"/>
                  <w14:lightRig w14:rig="threePt" w14:dir="t">
                    <w14:rot w14:lat="0" w14:lon="0" w14:rev="0"/>
                  </w14:lightRig>
                </w14:scene3d>
              </w:rPr>
              <w:t>10</w:t>
            </w:r>
            <w:r>
              <w:rPr>
                <w:b w:val="0"/>
                <w:sz w:val="22"/>
                <w:lang w:val="is-IS" w:eastAsia="is-IS"/>
              </w:rPr>
              <w:tab/>
            </w:r>
            <w:r w:rsidRPr="00AB589B">
              <w:rPr>
                <w:rStyle w:val="Hyperlink"/>
                <w:lang w:val="is-IS"/>
              </w:rPr>
              <w:t>ÞJÖPPUNARKRÖFUR FYRIR MALBIK</w:t>
            </w:r>
            <w:r>
              <w:rPr>
                <w:webHidden/>
              </w:rPr>
              <w:tab/>
            </w:r>
            <w:r>
              <w:rPr>
                <w:webHidden/>
              </w:rPr>
              <w:fldChar w:fldCharType="begin"/>
            </w:r>
            <w:r>
              <w:rPr>
                <w:webHidden/>
              </w:rPr>
              <w:instrText xml:space="preserve"> PAGEREF _Toc125970923 \h </w:instrText>
            </w:r>
            <w:r>
              <w:rPr>
                <w:webHidden/>
              </w:rPr>
            </w:r>
            <w:r>
              <w:rPr>
                <w:webHidden/>
              </w:rPr>
              <w:fldChar w:fldCharType="separate"/>
            </w:r>
            <w:r w:rsidR="00145D00">
              <w:rPr>
                <w:webHidden/>
              </w:rPr>
              <w:t>40</w:t>
            </w:r>
            <w:r>
              <w:rPr>
                <w:webHidden/>
              </w:rPr>
              <w:fldChar w:fldCharType="end"/>
            </w:r>
          </w:hyperlink>
        </w:p>
        <w:p w14:paraId="034EDA91" w14:textId="4921092D" w:rsidR="00AA0C8D" w:rsidRDefault="00AA0C8D">
          <w:pPr>
            <w:pStyle w:val="TOC1"/>
            <w:rPr>
              <w:b w:val="0"/>
              <w:sz w:val="22"/>
              <w:lang w:val="is-IS" w:eastAsia="is-IS"/>
            </w:rPr>
          </w:pPr>
          <w:hyperlink w:anchor="_Toc125970924" w:history="1">
            <w:r w:rsidRPr="00AB589B">
              <w:rPr>
                <w:rStyle w:val="Hyperlink"/>
                <w:lang w:val="is-IS"/>
                <w14:scene3d>
                  <w14:camera w14:prst="orthographicFront"/>
                  <w14:lightRig w14:rig="threePt" w14:dir="t">
                    <w14:rot w14:lat="0" w14:lon="0" w14:rev="0"/>
                  </w14:lightRig>
                </w14:scene3d>
              </w:rPr>
              <w:t>11</w:t>
            </w:r>
            <w:r>
              <w:rPr>
                <w:b w:val="0"/>
                <w:sz w:val="22"/>
                <w:lang w:val="is-IS" w:eastAsia="is-IS"/>
              </w:rPr>
              <w:tab/>
            </w:r>
            <w:r w:rsidRPr="00AB589B">
              <w:rPr>
                <w:rStyle w:val="Hyperlink"/>
                <w:lang w:val="is-IS"/>
              </w:rPr>
              <w:t>HOLRÝMD Í STEINEFNI OG FYLLT HOLRÝMD</w:t>
            </w:r>
            <w:r>
              <w:rPr>
                <w:webHidden/>
              </w:rPr>
              <w:tab/>
            </w:r>
            <w:r>
              <w:rPr>
                <w:webHidden/>
              </w:rPr>
              <w:fldChar w:fldCharType="begin"/>
            </w:r>
            <w:r>
              <w:rPr>
                <w:webHidden/>
              </w:rPr>
              <w:instrText xml:space="preserve"> PAGEREF _Toc125970924 \h </w:instrText>
            </w:r>
            <w:r>
              <w:rPr>
                <w:webHidden/>
              </w:rPr>
            </w:r>
            <w:r>
              <w:rPr>
                <w:webHidden/>
              </w:rPr>
              <w:fldChar w:fldCharType="separate"/>
            </w:r>
            <w:r w:rsidR="00145D00">
              <w:rPr>
                <w:webHidden/>
              </w:rPr>
              <w:t>41</w:t>
            </w:r>
            <w:r>
              <w:rPr>
                <w:webHidden/>
              </w:rPr>
              <w:fldChar w:fldCharType="end"/>
            </w:r>
          </w:hyperlink>
        </w:p>
        <w:p w14:paraId="0323949E" w14:textId="5EBC1317" w:rsidR="00AA0C8D" w:rsidRDefault="00AA0C8D">
          <w:pPr>
            <w:pStyle w:val="TOC1"/>
            <w:rPr>
              <w:b w:val="0"/>
              <w:sz w:val="22"/>
              <w:lang w:val="is-IS" w:eastAsia="is-IS"/>
            </w:rPr>
          </w:pPr>
          <w:hyperlink w:anchor="_Toc125970925" w:history="1">
            <w:r w:rsidRPr="00AB589B">
              <w:rPr>
                <w:rStyle w:val="Hyperlink"/>
                <w:lang w:val="is-IS"/>
                <w14:scene3d>
                  <w14:camera w14:prst="orthographicFront"/>
                  <w14:lightRig w14:rig="threePt" w14:dir="t">
                    <w14:rot w14:lat="0" w14:lon="0" w14:rev="0"/>
                  </w14:lightRig>
                </w14:scene3d>
              </w:rPr>
              <w:t>12</w:t>
            </w:r>
            <w:r>
              <w:rPr>
                <w:b w:val="0"/>
                <w:sz w:val="22"/>
                <w:lang w:val="is-IS" w:eastAsia="is-IS"/>
              </w:rPr>
              <w:tab/>
            </w:r>
            <w:r w:rsidRPr="00AB589B">
              <w:rPr>
                <w:rStyle w:val="Hyperlink"/>
                <w:lang w:val="is-IS"/>
              </w:rPr>
              <w:t>FRÓÐLEIKUR UM VIÐLOÐUN OG VIÐLOÐUNARPRÓF</w:t>
            </w:r>
            <w:r>
              <w:rPr>
                <w:webHidden/>
              </w:rPr>
              <w:tab/>
            </w:r>
            <w:r>
              <w:rPr>
                <w:webHidden/>
              </w:rPr>
              <w:fldChar w:fldCharType="begin"/>
            </w:r>
            <w:r>
              <w:rPr>
                <w:webHidden/>
              </w:rPr>
              <w:instrText xml:space="preserve"> PAGEREF _Toc125970925 \h </w:instrText>
            </w:r>
            <w:r>
              <w:rPr>
                <w:webHidden/>
              </w:rPr>
            </w:r>
            <w:r>
              <w:rPr>
                <w:webHidden/>
              </w:rPr>
              <w:fldChar w:fldCharType="separate"/>
            </w:r>
            <w:r w:rsidR="00145D00">
              <w:rPr>
                <w:webHidden/>
              </w:rPr>
              <w:t>42</w:t>
            </w:r>
            <w:r>
              <w:rPr>
                <w:webHidden/>
              </w:rPr>
              <w:fldChar w:fldCharType="end"/>
            </w:r>
          </w:hyperlink>
        </w:p>
        <w:p w14:paraId="07091DC3" w14:textId="48832297" w:rsidR="00AA0C8D" w:rsidRDefault="00AA0C8D">
          <w:pPr>
            <w:pStyle w:val="TOC1"/>
            <w:rPr>
              <w:b w:val="0"/>
              <w:sz w:val="22"/>
              <w:lang w:val="is-IS" w:eastAsia="is-IS"/>
            </w:rPr>
          </w:pPr>
          <w:hyperlink w:anchor="_Toc125970926" w:history="1">
            <w:r w:rsidRPr="00AB589B">
              <w:rPr>
                <w:rStyle w:val="Hyperlink"/>
                <w:lang w:val="is-IS"/>
                <w14:scene3d>
                  <w14:camera w14:prst="orthographicFront"/>
                  <w14:lightRig w14:rig="threePt" w14:dir="t">
                    <w14:rot w14:lat="0" w14:lon="0" w14:rev="0"/>
                  </w14:lightRig>
                </w14:scene3d>
              </w:rPr>
              <w:t>13</w:t>
            </w:r>
            <w:r>
              <w:rPr>
                <w:b w:val="0"/>
                <w:sz w:val="22"/>
                <w:lang w:val="is-IS" w:eastAsia="is-IS"/>
              </w:rPr>
              <w:tab/>
            </w:r>
            <w:r w:rsidRPr="00AB589B">
              <w:rPr>
                <w:rStyle w:val="Hyperlink"/>
                <w:lang w:val="is-IS"/>
              </w:rPr>
              <w:t>FRÓÐLEIKUR UM RÚLLUFLÖSKURPRÓF</w:t>
            </w:r>
            <w:r>
              <w:rPr>
                <w:webHidden/>
              </w:rPr>
              <w:tab/>
            </w:r>
            <w:r>
              <w:rPr>
                <w:webHidden/>
              </w:rPr>
              <w:fldChar w:fldCharType="begin"/>
            </w:r>
            <w:r>
              <w:rPr>
                <w:webHidden/>
              </w:rPr>
              <w:instrText xml:space="preserve"> PAGEREF _Toc125970926 \h </w:instrText>
            </w:r>
            <w:r>
              <w:rPr>
                <w:webHidden/>
              </w:rPr>
            </w:r>
            <w:r>
              <w:rPr>
                <w:webHidden/>
              </w:rPr>
              <w:fldChar w:fldCharType="separate"/>
            </w:r>
            <w:r w:rsidR="00145D00">
              <w:rPr>
                <w:webHidden/>
              </w:rPr>
              <w:t>45</w:t>
            </w:r>
            <w:r>
              <w:rPr>
                <w:webHidden/>
              </w:rPr>
              <w:fldChar w:fldCharType="end"/>
            </w:r>
          </w:hyperlink>
        </w:p>
        <w:p w14:paraId="03C77A56" w14:textId="55E09D3C" w:rsidR="00AA0C8D" w:rsidRDefault="00AA0C8D">
          <w:pPr>
            <w:pStyle w:val="TOC1"/>
            <w:rPr>
              <w:b w:val="0"/>
              <w:sz w:val="22"/>
              <w:lang w:val="is-IS" w:eastAsia="is-IS"/>
            </w:rPr>
          </w:pPr>
          <w:hyperlink w:anchor="_Toc125970927" w:history="1">
            <w:r w:rsidRPr="00AB589B">
              <w:rPr>
                <w:rStyle w:val="Hyperlink"/>
                <w:lang w:val="is-IS"/>
                <w14:scene3d>
                  <w14:camera w14:prst="orthographicFront"/>
                  <w14:lightRig w14:rig="threePt" w14:dir="t">
                    <w14:rot w14:lat="0" w14:lon="0" w14:rev="0"/>
                  </w14:lightRig>
                </w14:scene3d>
              </w:rPr>
              <w:t>14</w:t>
            </w:r>
            <w:r>
              <w:rPr>
                <w:b w:val="0"/>
                <w:sz w:val="22"/>
                <w:lang w:val="is-IS" w:eastAsia="is-IS"/>
              </w:rPr>
              <w:tab/>
            </w:r>
            <w:r w:rsidRPr="00AB589B">
              <w:rPr>
                <w:rStyle w:val="Hyperlink"/>
                <w:lang w:val="is-IS"/>
              </w:rPr>
              <w:t>VATNSNÆMI MALBIKS</w:t>
            </w:r>
            <w:r>
              <w:rPr>
                <w:webHidden/>
              </w:rPr>
              <w:tab/>
            </w:r>
            <w:r>
              <w:rPr>
                <w:webHidden/>
              </w:rPr>
              <w:fldChar w:fldCharType="begin"/>
            </w:r>
            <w:r>
              <w:rPr>
                <w:webHidden/>
              </w:rPr>
              <w:instrText xml:space="preserve"> PAGEREF _Toc125970927 \h </w:instrText>
            </w:r>
            <w:r>
              <w:rPr>
                <w:webHidden/>
              </w:rPr>
            </w:r>
            <w:r>
              <w:rPr>
                <w:webHidden/>
              </w:rPr>
              <w:fldChar w:fldCharType="separate"/>
            </w:r>
            <w:r w:rsidR="00145D00">
              <w:rPr>
                <w:webHidden/>
              </w:rPr>
              <w:t>48</w:t>
            </w:r>
            <w:r>
              <w:rPr>
                <w:webHidden/>
              </w:rPr>
              <w:fldChar w:fldCharType="end"/>
            </w:r>
          </w:hyperlink>
        </w:p>
        <w:p w14:paraId="16ACDF73" w14:textId="162B48E7" w:rsidR="00AA0C8D" w:rsidRDefault="00AA0C8D">
          <w:pPr>
            <w:pStyle w:val="TOC1"/>
            <w:rPr>
              <w:b w:val="0"/>
              <w:sz w:val="22"/>
              <w:lang w:val="is-IS" w:eastAsia="is-IS"/>
            </w:rPr>
          </w:pPr>
          <w:hyperlink w:anchor="_Toc125970928" w:history="1">
            <w:r w:rsidRPr="00AB589B">
              <w:rPr>
                <w:rStyle w:val="Hyperlink"/>
                <w:lang w:val="is-IS"/>
                <w14:scene3d>
                  <w14:camera w14:prst="orthographicFront"/>
                  <w14:lightRig w14:rig="threePt" w14:dir="t">
                    <w14:rot w14:lat="0" w14:lon="0" w14:rev="0"/>
                  </w14:lightRig>
                </w14:scene3d>
              </w:rPr>
              <w:t>15</w:t>
            </w:r>
            <w:r>
              <w:rPr>
                <w:b w:val="0"/>
                <w:sz w:val="22"/>
                <w:lang w:val="is-IS" w:eastAsia="is-IS"/>
              </w:rPr>
              <w:tab/>
            </w:r>
            <w:r w:rsidRPr="00AB589B">
              <w:rPr>
                <w:rStyle w:val="Hyperlink"/>
                <w:lang w:val="is-IS"/>
              </w:rPr>
              <w:t>UM ÁHRIF SALTS Á ÞREYTUÞOL MALBIKS</w:t>
            </w:r>
            <w:r>
              <w:rPr>
                <w:webHidden/>
              </w:rPr>
              <w:tab/>
            </w:r>
            <w:r>
              <w:rPr>
                <w:webHidden/>
              </w:rPr>
              <w:fldChar w:fldCharType="begin"/>
            </w:r>
            <w:r>
              <w:rPr>
                <w:webHidden/>
              </w:rPr>
              <w:instrText xml:space="preserve"> PAGEREF _Toc125970928 \h </w:instrText>
            </w:r>
            <w:r>
              <w:rPr>
                <w:webHidden/>
              </w:rPr>
            </w:r>
            <w:r>
              <w:rPr>
                <w:webHidden/>
              </w:rPr>
              <w:fldChar w:fldCharType="separate"/>
            </w:r>
            <w:r w:rsidR="00145D00">
              <w:rPr>
                <w:webHidden/>
              </w:rPr>
              <w:t>50</w:t>
            </w:r>
            <w:r>
              <w:rPr>
                <w:webHidden/>
              </w:rPr>
              <w:fldChar w:fldCharType="end"/>
            </w:r>
          </w:hyperlink>
        </w:p>
        <w:p w14:paraId="0104F486" w14:textId="19A33942" w:rsidR="00AA0C8D" w:rsidRDefault="00AA0C8D">
          <w:pPr>
            <w:pStyle w:val="TOC1"/>
            <w:rPr>
              <w:b w:val="0"/>
              <w:sz w:val="22"/>
              <w:lang w:val="is-IS" w:eastAsia="is-IS"/>
            </w:rPr>
          </w:pPr>
          <w:hyperlink w:anchor="_Toc125970929" w:history="1">
            <w:r w:rsidRPr="00AB589B">
              <w:rPr>
                <w:rStyle w:val="Hyperlink"/>
                <w:lang w:val="is-IS"/>
                <w14:scene3d>
                  <w14:camera w14:prst="orthographicFront"/>
                  <w14:lightRig w14:rig="threePt" w14:dir="t">
                    <w14:rot w14:lat="0" w14:lon="0" w14:rev="0"/>
                  </w14:lightRig>
                </w14:scene3d>
              </w:rPr>
              <w:t>16</w:t>
            </w:r>
            <w:r>
              <w:rPr>
                <w:b w:val="0"/>
                <w:sz w:val="22"/>
                <w:lang w:val="is-IS" w:eastAsia="is-IS"/>
              </w:rPr>
              <w:tab/>
            </w:r>
            <w:r w:rsidRPr="00AB589B">
              <w:rPr>
                <w:rStyle w:val="Hyperlink"/>
                <w:lang w:val="is-IS"/>
              </w:rPr>
              <w:t>HEMLUNARVIÐNÁM</w:t>
            </w:r>
            <w:r>
              <w:rPr>
                <w:webHidden/>
              </w:rPr>
              <w:tab/>
            </w:r>
            <w:r>
              <w:rPr>
                <w:webHidden/>
              </w:rPr>
              <w:fldChar w:fldCharType="begin"/>
            </w:r>
            <w:r>
              <w:rPr>
                <w:webHidden/>
              </w:rPr>
              <w:instrText xml:space="preserve"> PAGEREF _Toc125970929 \h </w:instrText>
            </w:r>
            <w:r>
              <w:rPr>
                <w:webHidden/>
              </w:rPr>
            </w:r>
            <w:r>
              <w:rPr>
                <w:webHidden/>
              </w:rPr>
              <w:fldChar w:fldCharType="separate"/>
            </w:r>
            <w:r w:rsidR="00145D00">
              <w:rPr>
                <w:webHidden/>
              </w:rPr>
              <w:t>53</w:t>
            </w:r>
            <w:r>
              <w:rPr>
                <w:webHidden/>
              </w:rPr>
              <w:fldChar w:fldCharType="end"/>
            </w:r>
          </w:hyperlink>
        </w:p>
        <w:p w14:paraId="36256D60" w14:textId="76220E00" w:rsidR="00AA0C8D" w:rsidRDefault="00AA0C8D">
          <w:pPr>
            <w:pStyle w:val="TOC1"/>
            <w:rPr>
              <w:b w:val="0"/>
              <w:sz w:val="22"/>
              <w:lang w:val="is-IS" w:eastAsia="is-IS"/>
            </w:rPr>
          </w:pPr>
          <w:hyperlink w:anchor="_Toc125970930" w:history="1">
            <w:r w:rsidRPr="00AB589B">
              <w:rPr>
                <w:rStyle w:val="Hyperlink"/>
                <w:lang w:val="is-IS"/>
                <w14:scene3d>
                  <w14:camera w14:prst="orthographicFront"/>
                  <w14:lightRig w14:rig="threePt" w14:dir="t">
                    <w14:rot w14:lat="0" w14:lon="0" w14:rev="0"/>
                  </w14:lightRig>
                </w14:scene3d>
              </w:rPr>
              <w:t>17</w:t>
            </w:r>
            <w:r>
              <w:rPr>
                <w:b w:val="0"/>
                <w:sz w:val="22"/>
                <w:lang w:val="is-IS" w:eastAsia="is-IS"/>
              </w:rPr>
              <w:tab/>
            </w:r>
            <w:r w:rsidRPr="00AB589B">
              <w:rPr>
                <w:rStyle w:val="Hyperlink"/>
                <w:lang w:val="is-IS"/>
              </w:rPr>
              <w:t>BINDIEFNISSLIKJA Á SLITLÖGUM OG ÁHRIF HENNAR Á HEMLUNARVIÐNÁM</w:t>
            </w:r>
            <w:r>
              <w:rPr>
                <w:webHidden/>
              </w:rPr>
              <w:tab/>
            </w:r>
            <w:r>
              <w:rPr>
                <w:webHidden/>
              </w:rPr>
              <w:fldChar w:fldCharType="begin"/>
            </w:r>
            <w:r>
              <w:rPr>
                <w:webHidden/>
              </w:rPr>
              <w:instrText xml:space="preserve"> PAGEREF _Toc125970930 \h </w:instrText>
            </w:r>
            <w:r>
              <w:rPr>
                <w:webHidden/>
              </w:rPr>
            </w:r>
            <w:r>
              <w:rPr>
                <w:webHidden/>
              </w:rPr>
              <w:fldChar w:fldCharType="separate"/>
            </w:r>
            <w:r w:rsidR="00145D00">
              <w:rPr>
                <w:webHidden/>
              </w:rPr>
              <w:t>56</w:t>
            </w:r>
            <w:r>
              <w:rPr>
                <w:webHidden/>
              </w:rPr>
              <w:fldChar w:fldCharType="end"/>
            </w:r>
          </w:hyperlink>
        </w:p>
        <w:p w14:paraId="54E1C21A" w14:textId="30E9BCC8" w:rsidR="00AA0C8D" w:rsidRDefault="00AA0C8D">
          <w:pPr>
            <w:pStyle w:val="TOC1"/>
            <w:rPr>
              <w:b w:val="0"/>
              <w:sz w:val="22"/>
              <w:lang w:val="is-IS" w:eastAsia="is-IS"/>
            </w:rPr>
          </w:pPr>
          <w:hyperlink w:anchor="_Toc125970931" w:history="1">
            <w:r w:rsidRPr="00AB589B">
              <w:rPr>
                <w:rStyle w:val="Hyperlink"/>
                <w:lang w:val="is-IS"/>
                <w14:scene3d>
                  <w14:camera w14:prst="orthographicFront"/>
                  <w14:lightRig w14:rig="threePt" w14:dir="t">
                    <w14:rot w14:lat="0" w14:lon="0" w14:rev="0"/>
                  </w14:lightRig>
                </w14:scene3d>
              </w:rPr>
              <w:t>18</w:t>
            </w:r>
            <w:r>
              <w:rPr>
                <w:b w:val="0"/>
                <w:sz w:val="22"/>
                <w:lang w:val="is-IS" w:eastAsia="is-IS"/>
              </w:rPr>
              <w:tab/>
            </w:r>
            <w:r w:rsidRPr="00AB589B">
              <w:rPr>
                <w:rStyle w:val="Hyperlink"/>
                <w:lang w:val="is-IS"/>
              </w:rPr>
              <w:t>FÁEIN ORÐ UM EFTIRLIT</w:t>
            </w:r>
            <w:r>
              <w:rPr>
                <w:webHidden/>
              </w:rPr>
              <w:tab/>
            </w:r>
            <w:r>
              <w:rPr>
                <w:webHidden/>
              </w:rPr>
              <w:fldChar w:fldCharType="begin"/>
            </w:r>
            <w:r>
              <w:rPr>
                <w:webHidden/>
              </w:rPr>
              <w:instrText xml:space="preserve"> PAGEREF _Toc125970931 \h </w:instrText>
            </w:r>
            <w:r>
              <w:rPr>
                <w:webHidden/>
              </w:rPr>
            </w:r>
            <w:r>
              <w:rPr>
                <w:webHidden/>
              </w:rPr>
              <w:fldChar w:fldCharType="separate"/>
            </w:r>
            <w:r w:rsidR="00145D00">
              <w:rPr>
                <w:webHidden/>
              </w:rPr>
              <w:t>58</w:t>
            </w:r>
            <w:r>
              <w:rPr>
                <w:webHidden/>
              </w:rPr>
              <w:fldChar w:fldCharType="end"/>
            </w:r>
          </w:hyperlink>
        </w:p>
        <w:p w14:paraId="373ADB07" w14:textId="73E04485" w:rsidR="00185874" w:rsidRDefault="00185874" w:rsidP="00185874">
          <w:r>
            <w:rPr>
              <w:b/>
              <w:bCs/>
              <w:noProof/>
            </w:rPr>
            <w:fldChar w:fldCharType="end"/>
          </w:r>
        </w:p>
      </w:sdtContent>
    </w:sdt>
    <w:p w14:paraId="67F15D2E" w14:textId="77777777" w:rsidR="00185874" w:rsidRPr="006868A9" w:rsidRDefault="00185874" w:rsidP="00185874">
      <w:pPr>
        <w:jc w:val="both"/>
        <w:rPr>
          <w:color w:val="FF0000"/>
          <w:sz w:val="24"/>
          <w:szCs w:val="24"/>
          <w:lang w:val="is-IS"/>
        </w:rPr>
      </w:pPr>
    </w:p>
    <w:p w14:paraId="31908C0C" w14:textId="77777777" w:rsidR="00185874" w:rsidRDefault="00185874" w:rsidP="00185874">
      <w:pPr>
        <w:jc w:val="both"/>
        <w:rPr>
          <w:sz w:val="32"/>
          <w:szCs w:val="32"/>
          <w:lang w:val="is-IS"/>
        </w:rPr>
      </w:pPr>
    </w:p>
    <w:p w14:paraId="11597623" w14:textId="77777777" w:rsidR="00185874" w:rsidRDefault="00185874" w:rsidP="00185874">
      <w:pPr>
        <w:jc w:val="center"/>
        <w:rPr>
          <w:sz w:val="32"/>
          <w:szCs w:val="32"/>
          <w:lang w:val="is-IS"/>
        </w:rPr>
      </w:pPr>
    </w:p>
    <w:p w14:paraId="3015E506" w14:textId="77777777" w:rsidR="00185874" w:rsidRPr="00E81FC3" w:rsidRDefault="00185874" w:rsidP="00185874">
      <w:pPr>
        <w:pStyle w:val="Heading1"/>
      </w:pPr>
      <w:bookmarkStart w:id="3" w:name="_Toc125970897"/>
      <w:r w:rsidRPr="00E81FC3">
        <w:lastRenderedPageBreak/>
        <w:t>FRÓÐLEIKUR UM BIKBINDIEFNI TIL VEGAGERÐAR</w:t>
      </w:r>
      <w:bookmarkEnd w:id="3"/>
    </w:p>
    <w:p w14:paraId="52FFD585" w14:textId="77777777" w:rsidR="00185874" w:rsidRPr="001C45E6" w:rsidRDefault="00185874" w:rsidP="00185874">
      <w:pPr>
        <w:pStyle w:val="Heading2"/>
        <w:rPr>
          <w:lang w:val="is-IS"/>
        </w:rPr>
      </w:pPr>
      <w:bookmarkStart w:id="4" w:name="_Toc125970898"/>
      <w:r w:rsidRPr="001C45E6">
        <w:rPr>
          <w:lang w:val="is-IS"/>
        </w:rPr>
        <w:t>Inngangur</w:t>
      </w:r>
      <w:bookmarkEnd w:id="4"/>
    </w:p>
    <w:p w14:paraId="3BAF2DF4" w14:textId="77777777" w:rsidR="00185874" w:rsidRDefault="00185874" w:rsidP="00185874">
      <w:pPr>
        <w:jc w:val="both"/>
        <w:rPr>
          <w:lang w:val="is-IS"/>
        </w:rPr>
      </w:pPr>
      <w:r w:rsidRPr="0082680A">
        <w:rPr>
          <w:b/>
          <w:lang w:val="is-IS"/>
        </w:rPr>
        <w:t>Uppruni og samsetning.</w:t>
      </w:r>
      <w:r>
        <w:rPr>
          <w:lang w:val="is-IS"/>
        </w:rPr>
        <w:t xml:space="preserve"> Öll bikbindiefni sem nú eru notuð hérlendis eru unnin úr jarðolíu (e. </w:t>
      </w:r>
      <w:r w:rsidRPr="00EB114D">
        <w:rPr>
          <w:i/>
          <w:iCs/>
          <w:lang w:val="is-IS"/>
        </w:rPr>
        <w:t>crude oil</w:t>
      </w:r>
      <w:r>
        <w:rPr>
          <w:lang w:val="is-IS"/>
        </w:rPr>
        <w:t xml:space="preserve">), en hún er að stofni til lífrænar leifar sem hafa ummyndast djúpt í jörðu á afar löngum tíma við skilyrði, sem fyrst og fremst eru mikill þrýstingur og hitastreymi frá iðrum jarðar. Áður fyrr var einnig notuð tjara (e. </w:t>
      </w:r>
      <w:r w:rsidRPr="00EB114D">
        <w:rPr>
          <w:i/>
          <w:iCs/>
          <w:lang w:val="is-IS"/>
        </w:rPr>
        <w:t>tar</w:t>
      </w:r>
      <w:r>
        <w:rPr>
          <w:lang w:val="is-IS"/>
        </w:rPr>
        <w:t>)</w:t>
      </w:r>
      <w:r>
        <w:rPr>
          <w:rStyle w:val="FootnoteReference"/>
          <w:lang w:val="is-IS"/>
        </w:rPr>
        <w:footnoteReference w:id="1"/>
      </w:r>
      <w:r>
        <w:rPr>
          <w:lang w:val="is-IS"/>
        </w:rPr>
        <w:t xml:space="preserve"> en það er annað efni, unnið úr steinkolum. Hún er talin geta valdið krabbameini og notkun hennar hérlendis var hætt fyrir mörgum áratugum.   </w:t>
      </w:r>
    </w:p>
    <w:p w14:paraId="4A82ACED" w14:textId="77777777" w:rsidR="00185874" w:rsidRDefault="00185874" w:rsidP="00185874">
      <w:pPr>
        <w:ind w:firstLine="342"/>
        <w:jc w:val="both"/>
        <w:rPr>
          <w:lang w:val="is-IS"/>
        </w:rPr>
      </w:pPr>
      <w:r>
        <w:rPr>
          <w:lang w:val="is-IS"/>
        </w:rPr>
        <w:t xml:space="preserve">Jarðolía hentar misvel til framleiðslu á biki eftir því hvaðan hún er; eiginleikar biks (e. </w:t>
      </w:r>
      <w:r w:rsidRPr="00EB114D">
        <w:rPr>
          <w:i/>
          <w:iCs/>
          <w:lang w:val="is-IS"/>
        </w:rPr>
        <w:t>bitumen</w:t>
      </w:r>
      <w:r>
        <w:rPr>
          <w:lang w:val="is-IS"/>
        </w:rPr>
        <w:t xml:space="preserve">) og gæði fara að nokkru leyti eftir uppruna jarðolíunnar. Hérlendis eru fyrst og fremst notuð bindiefni sem eru unnin úr jarðolíu frá Suður-Ameríku (Venesúela) eða Mið-Austurlöndum. BBik er aukaafurð í olíuiðnaðinum, í stórum dráttum er bik það sem eftir verður af jarðolíunni þegar búið er að eima úr henni hráefni í rokgjarnari og verðmætari vörur, svo sem ýmsar gastegundir, bensín, steinolíu, dísilolíu og smurolíu. </w:t>
      </w:r>
    </w:p>
    <w:p w14:paraId="1230DE49" w14:textId="77777777" w:rsidR="00185874" w:rsidRDefault="00185874" w:rsidP="00185874">
      <w:pPr>
        <w:ind w:firstLine="342"/>
        <w:jc w:val="both"/>
        <w:rPr>
          <w:lang w:val="is-IS"/>
        </w:rPr>
      </w:pPr>
      <w:r>
        <w:rPr>
          <w:lang w:val="is-IS"/>
        </w:rPr>
        <w:t>Uppistaðan í biki er kolefni (82-88%), vetni (8-11%), brennisteinn (0-6%) og auk þess lítilræði af öðrum frumefnum. Samsetningin er breytileg eftir uppruna og getur líka tekið breytingum í framleiðsluferlinu og sömuleiðis á notkunartíma biksins, m.a. fyrir áhrif sólarljóss og súrefnis í andrúmsloftinu.</w:t>
      </w:r>
    </w:p>
    <w:p w14:paraId="77CC565B" w14:textId="77777777" w:rsidR="00185874" w:rsidRDefault="00185874" w:rsidP="00185874">
      <w:pPr>
        <w:ind w:firstLine="342"/>
        <w:jc w:val="both"/>
        <w:rPr>
          <w:lang w:val="is-IS"/>
        </w:rPr>
      </w:pPr>
      <w:r>
        <w:rPr>
          <w:lang w:val="is-IS"/>
        </w:rPr>
        <w:t>Bik og ýmsar afurðir þess eru ekki aðeins notaðar í vegagerð, heldur einnig til fjölmargra annarra hluta, þ.á.m. í landbúnaði, byggingarframkvæmdum, í vatnsvörnum ýmiskonar, iðnaði og íþróttamannvirkjum.</w:t>
      </w:r>
    </w:p>
    <w:p w14:paraId="7519D7F8" w14:textId="77777777" w:rsidR="00185874" w:rsidRDefault="00185874" w:rsidP="00185874">
      <w:pPr>
        <w:ind w:firstLine="342"/>
        <w:jc w:val="both"/>
        <w:rPr>
          <w:lang w:val="is-IS"/>
        </w:rPr>
      </w:pPr>
      <w:r>
        <w:rPr>
          <w:lang w:val="is-IS"/>
        </w:rPr>
        <w:t xml:space="preserve">Í þessum pistli er fjallað stuttlega um bikbindiefni sem eru notuð í vegagerð hérlendis, þ.e. bik, þjálbik, þunnbik, froðubik og breytt bindiefni.  </w:t>
      </w:r>
    </w:p>
    <w:p w14:paraId="7B7F291F" w14:textId="77777777" w:rsidR="00185874" w:rsidRDefault="00185874" w:rsidP="00185874">
      <w:pPr>
        <w:ind w:firstLine="342"/>
        <w:jc w:val="both"/>
        <w:rPr>
          <w:lang w:val="is-IS"/>
        </w:rPr>
      </w:pPr>
    </w:p>
    <w:p w14:paraId="585976FB" w14:textId="77777777" w:rsidR="00185874" w:rsidRDefault="00185874" w:rsidP="00185874">
      <w:pPr>
        <w:jc w:val="both"/>
        <w:rPr>
          <w:lang w:val="is-IS"/>
        </w:rPr>
      </w:pPr>
      <w:r w:rsidRPr="002C1D5D">
        <w:rPr>
          <w:b/>
          <w:lang w:val="is-IS"/>
        </w:rPr>
        <w:t>Hráefni og framleiðsla.</w:t>
      </w:r>
      <w:r>
        <w:rPr>
          <w:lang w:val="is-IS"/>
        </w:rPr>
        <w:t xml:space="preserve"> Bikbindiefni, sem eru notuð í vegagerð, eru nánast eingöngu framleidd með eimingu á jarðolíu. Þá er jarðolían hituð upp í 300-350°C svo hún verður að blöndu af gufu og vökva, síðan er hún leidd inn í svokallaðan eimingarturn. Þar skilst jarðolían sundur í eimingarhluta eftir suðumarki, léttustu hlutarnir svo sem gastegundir og brennsluolíur setjast ofan til í turninum en eimingarleifin verður eftir á botninum. Eimingarleifin, sem er blanda af biki og þungum olíum, er svo eimuð á nýjan leik. Þá fæst m.a. hið eiginlega bik og eiginleikum þess má stýra að nokkru marki með aðstæðum við eiminguna, svo sem hitastigi og þrýstingi. Bik má síðan blanda aftur með mismunandi eimingarhlutum eða öðrum efnum</w:t>
      </w:r>
      <w:r w:rsidRPr="00130066">
        <w:rPr>
          <w:lang w:val="is-IS"/>
        </w:rPr>
        <w:t xml:space="preserve"> </w:t>
      </w:r>
      <w:r>
        <w:rPr>
          <w:lang w:val="is-IS"/>
        </w:rPr>
        <w:t xml:space="preserve">til að framleiða ýmsar aðrar gerðir bindiefna; þungum olíum til að fá þjálbik (e. fluxed bitumen), rokgjörnum þynni til að framleiða þunnbik (e. cutback), eða þeyta saman við vatn til að framleiða bikþeytu (e. emulsion). </w:t>
      </w:r>
    </w:p>
    <w:p w14:paraId="427B8EEE" w14:textId="77777777" w:rsidR="00185874" w:rsidRDefault="00185874" w:rsidP="00185874">
      <w:pPr>
        <w:rPr>
          <w:lang w:val="is-IS"/>
        </w:rPr>
      </w:pPr>
    </w:p>
    <w:p w14:paraId="19272086" w14:textId="77777777" w:rsidR="00185874" w:rsidRPr="001C45E6" w:rsidRDefault="00185874" w:rsidP="00185874">
      <w:pPr>
        <w:pStyle w:val="Heading2"/>
        <w:rPr>
          <w:lang w:val="is-IS"/>
        </w:rPr>
      </w:pPr>
      <w:bookmarkStart w:id="5" w:name="_Toc125970899"/>
      <w:r w:rsidRPr="001C45E6">
        <w:rPr>
          <w:lang w:val="is-IS"/>
        </w:rPr>
        <w:lastRenderedPageBreak/>
        <w:t>Helstu gerðir bindiefna</w:t>
      </w:r>
      <w:bookmarkEnd w:id="5"/>
    </w:p>
    <w:p w14:paraId="0D1762EA" w14:textId="29CE4272" w:rsidR="00185874" w:rsidRDefault="00185874" w:rsidP="00185874">
      <w:pPr>
        <w:jc w:val="both"/>
        <w:rPr>
          <w:lang w:val="is-IS"/>
        </w:rPr>
      </w:pPr>
      <w:r>
        <w:rPr>
          <w:b/>
          <w:lang w:val="is-IS"/>
        </w:rPr>
        <w:t>Bik</w:t>
      </w:r>
      <w:r w:rsidRPr="00EF542C">
        <w:rPr>
          <w:b/>
          <w:lang w:val="is-IS"/>
        </w:rPr>
        <w:t>.</w:t>
      </w:r>
      <w:r>
        <w:rPr>
          <w:lang w:val="is-IS"/>
        </w:rPr>
        <w:t xml:space="preserve"> Af biki (líka kallað stungubik) eru til allmargar gerðir sem eru flokkaðar eftir stífni þeirra, nánar tiltekið stungudýpt</w:t>
      </w:r>
      <w:r w:rsidR="00693028">
        <w:rPr>
          <w:lang w:val="is-IS"/>
        </w:rPr>
        <w:t xml:space="preserve"> (e. </w:t>
      </w:r>
      <w:r w:rsidR="00693028" w:rsidRPr="00A75C19">
        <w:rPr>
          <w:i/>
          <w:iCs/>
          <w:lang w:val="is-IS"/>
        </w:rPr>
        <w:t>Paving grade, PG</w:t>
      </w:r>
      <w:r w:rsidR="00693028">
        <w:rPr>
          <w:lang w:val="is-IS"/>
        </w:rPr>
        <w:t>)</w:t>
      </w:r>
      <w:r>
        <w:rPr>
          <w:lang w:val="is-IS"/>
        </w:rPr>
        <w:t xml:space="preserve">. Sem stendur eru eingöngu notaðir tveir flokkar hérlendis, bik með stungudýpt 160/220 og bik með stungudýpt 70/100 sem er stífara. Til tals hefur komið að taka tvo aðra flokka í notkun, 50/70 og 100/150. Bik er notað í malbik sem er algengasta slitlagsgerðin í þéttbýli og sem hráefni í þjálbik, þunnbik og bikþeytur. Bik má blanda úr tveim mismunandi stífum gerðum til að fá millistig. </w:t>
      </w:r>
    </w:p>
    <w:p w14:paraId="553A6141" w14:textId="77777777" w:rsidR="00185874" w:rsidRDefault="00185874" w:rsidP="00185874">
      <w:pPr>
        <w:jc w:val="both"/>
        <w:rPr>
          <w:lang w:val="is-IS"/>
        </w:rPr>
      </w:pPr>
    </w:p>
    <w:p w14:paraId="3BB1E7EF" w14:textId="77777777" w:rsidR="00185874" w:rsidRDefault="00185874" w:rsidP="00185874">
      <w:pPr>
        <w:jc w:val="both"/>
        <w:rPr>
          <w:lang w:val="is-IS"/>
        </w:rPr>
      </w:pPr>
      <w:r w:rsidRPr="001F256D">
        <w:rPr>
          <w:b/>
          <w:lang w:val="is-IS"/>
        </w:rPr>
        <w:t>Þunnbik.</w:t>
      </w:r>
      <w:r>
        <w:rPr>
          <w:b/>
          <w:lang w:val="is-IS"/>
        </w:rPr>
        <w:t xml:space="preserve"> </w:t>
      </w:r>
      <w:r>
        <w:rPr>
          <w:lang w:val="is-IS"/>
        </w:rPr>
        <w:t xml:space="preserve">Það er blanda af biki, 70/100 eða 160/220 og þynni sem getur verið af ýmsum gerðum. Hérlendis var þunnbik oftast nær gert úr biki af gerðinni 160/220 með 8-11% hvítspíra (e. </w:t>
      </w:r>
      <w:r w:rsidRPr="00A75C19">
        <w:rPr>
          <w:i/>
          <w:iCs/>
          <w:lang w:val="is-IS"/>
        </w:rPr>
        <w:t>white spirit</w:t>
      </w:r>
      <w:r>
        <w:rPr>
          <w:lang w:val="is-IS"/>
        </w:rPr>
        <w:t>) sem þynni og eingöngu notað í klæðingar. Notkun á þunnbiki er að mestu aflögð hérlendis, nema í kaldri veðráttu (á haustin) í sumum tilfellum.</w:t>
      </w:r>
    </w:p>
    <w:p w14:paraId="331B9630" w14:textId="77777777" w:rsidR="00185874" w:rsidRDefault="00185874" w:rsidP="00185874">
      <w:pPr>
        <w:jc w:val="both"/>
        <w:rPr>
          <w:lang w:val="is-IS"/>
        </w:rPr>
      </w:pPr>
    </w:p>
    <w:p w14:paraId="445D8B86" w14:textId="77777777" w:rsidR="00185874" w:rsidRDefault="00185874" w:rsidP="00185874">
      <w:pPr>
        <w:jc w:val="both"/>
        <w:rPr>
          <w:lang w:val="is-IS"/>
        </w:rPr>
      </w:pPr>
      <w:r w:rsidRPr="00517D81">
        <w:rPr>
          <w:b/>
          <w:lang w:val="is-IS"/>
        </w:rPr>
        <w:t>Þjálbik.</w:t>
      </w:r>
      <w:r>
        <w:rPr>
          <w:lang w:val="is-IS"/>
        </w:rPr>
        <w:t xml:space="preserve"> Það er bik sem oftast er þynnt með lífolíum hérlendis, nánar tiltekið ethylester sem unnið er út fiskiolíu (lýsi). Hérlendis hefur þjálbik verið notað í klæðingar í síauknum mæli or er algengasta bindiefnið í klæðingar nú. Bestur árangur hefur náðst með 6,5% af lífolíu á móti 93,5% af biki, með stungudýpt PG 160/220. </w:t>
      </w:r>
    </w:p>
    <w:p w14:paraId="53BE7696" w14:textId="77777777" w:rsidR="00185874" w:rsidRDefault="00185874" w:rsidP="00185874">
      <w:pPr>
        <w:jc w:val="both"/>
        <w:rPr>
          <w:lang w:val="is-IS"/>
        </w:rPr>
      </w:pPr>
    </w:p>
    <w:p w14:paraId="4CD82957" w14:textId="77777777" w:rsidR="00185874" w:rsidRDefault="00185874" w:rsidP="00185874">
      <w:pPr>
        <w:jc w:val="both"/>
        <w:rPr>
          <w:lang w:val="is-IS"/>
        </w:rPr>
      </w:pPr>
      <w:r w:rsidRPr="00886296">
        <w:rPr>
          <w:b/>
          <w:lang w:val="is-IS"/>
        </w:rPr>
        <w:t>Bikþeyta.</w:t>
      </w:r>
      <w:r>
        <w:rPr>
          <w:lang w:val="is-IS"/>
        </w:rPr>
        <w:t xml:space="preserve"> Hún er blanda af biki, oftast PG 160/220, og vatni, ásamt ýruefnum (e. </w:t>
      </w:r>
      <w:r w:rsidRPr="00A75C19">
        <w:rPr>
          <w:i/>
          <w:iCs/>
          <w:lang w:val="is-IS"/>
        </w:rPr>
        <w:t>emulgators</w:t>
      </w:r>
      <w:r>
        <w:rPr>
          <w:lang w:val="is-IS"/>
        </w:rPr>
        <w:t>) sem gera kleift að blanda þessu tvennu saman. Tilgangurinn er að þynna bindiefnið án þess að hita það mikið eða blanda það með mengandi efnum. Hlutföllum bindiefnis og vatns má breyta innan vissra marka og sömuleiðis má breyta eiginleikum bikþeytunnar með íaukum, svo sem þynni af einhverju tagi, gerð ýruefnanna og fjölliðum. Með þessu móti má búa til óteljandi gerðir af bikþeytum og haga eiginleikum þeirra eftir aðstæðum þar sem á að nota þær hverju sinni. Bikþeyta er þeirrar náttúru að þegar hún blandast steinefnum brotnar hún, sem sagt þá hlaupa bikdroparnir saman en vatnið skilst frá og gufar upp eða rennur í burtu eftir aðstæðum.</w:t>
      </w:r>
    </w:p>
    <w:p w14:paraId="1BB6C813" w14:textId="77777777" w:rsidR="00185874" w:rsidRDefault="00185874" w:rsidP="00185874">
      <w:pPr>
        <w:ind w:firstLine="342"/>
        <w:jc w:val="both"/>
        <w:rPr>
          <w:lang w:val="is-IS"/>
        </w:rPr>
      </w:pPr>
      <w:r>
        <w:rPr>
          <w:lang w:val="is-IS"/>
        </w:rPr>
        <w:t xml:space="preserve">Öll bikþeyta sem er notuð hérlendis er blönduð innanlands og henni má í stórum dráttum skipta í fjóra flokka. </w:t>
      </w:r>
    </w:p>
    <w:p w14:paraId="4E262FBB" w14:textId="77777777" w:rsidR="00185874" w:rsidRDefault="00185874" w:rsidP="00185874">
      <w:pPr>
        <w:ind w:firstLine="342"/>
        <w:jc w:val="both"/>
        <w:rPr>
          <w:lang w:val="is-IS"/>
        </w:rPr>
      </w:pPr>
      <w:r w:rsidRPr="006D7AB5">
        <w:rPr>
          <w:i/>
          <w:lang w:val="is-IS"/>
        </w:rPr>
        <w:t>Til festunar og í kaldblandað malbik.</w:t>
      </w:r>
      <w:r>
        <w:rPr>
          <w:lang w:val="is-IS"/>
        </w:rPr>
        <w:t xml:space="preserve"> Þessi bikþeyta inniheldur um 60% bik og er notuð til að festa burðarlög samhliða fræsun, í kaldblandað malbik sem er notað til breikka slitlög út á axlir, til viðgerða á slitlagsköntum og til að rétta af slitlög sem hafa aflagast einhverra hluta vegna. </w:t>
      </w:r>
    </w:p>
    <w:p w14:paraId="2A0206EE" w14:textId="77777777" w:rsidR="00185874" w:rsidRDefault="00185874" w:rsidP="00185874">
      <w:pPr>
        <w:ind w:firstLine="342"/>
        <w:jc w:val="both"/>
        <w:rPr>
          <w:lang w:val="is-IS"/>
        </w:rPr>
      </w:pPr>
      <w:r w:rsidRPr="00A85146">
        <w:rPr>
          <w:i/>
          <w:lang w:val="is-IS"/>
        </w:rPr>
        <w:t>Bindiefni í Ralumac</w:t>
      </w:r>
      <w:r>
        <w:rPr>
          <w:i/>
          <w:lang w:val="is-IS"/>
        </w:rPr>
        <w:t xml:space="preserve"> </w:t>
      </w:r>
      <w:r>
        <w:rPr>
          <w:lang w:val="is-IS"/>
        </w:rPr>
        <w:t xml:space="preserve">(sem er blanda af bikþeytu og fremur fíngerðu steinefni). Um 60% þessarar bikþeytu er bik og í henni er einnig lítið eitt af þynni (um 1%). Ralumac er notað í grunnar afréttingar undir nýtt slitlag, í þunnar yfirlagnir á axlir og talsvert í viðhald á flugbrautum.  </w:t>
      </w:r>
    </w:p>
    <w:p w14:paraId="2AD0A4D1" w14:textId="77777777" w:rsidR="00185874" w:rsidRDefault="00185874" w:rsidP="00185874">
      <w:pPr>
        <w:ind w:firstLine="342"/>
        <w:jc w:val="both"/>
        <w:rPr>
          <w:lang w:val="is-IS"/>
        </w:rPr>
      </w:pPr>
      <w:r w:rsidRPr="00EF4F27">
        <w:rPr>
          <w:i/>
          <w:lang w:val="is-IS"/>
        </w:rPr>
        <w:t>Límefni.</w:t>
      </w:r>
      <w:r>
        <w:rPr>
          <w:lang w:val="is-IS"/>
        </w:rPr>
        <w:t xml:space="preserve"> Þessi bikþeyta er notuð til límingar milli malbikslaga og bikinnihaldið er um 50%. </w:t>
      </w:r>
    </w:p>
    <w:p w14:paraId="214F9CED" w14:textId="77777777" w:rsidR="00185874" w:rsidRDefault="00185874" w:rsidP="00185874">
      <w:pPr>
        <w:ind w:firstLine="342"/>
        <w:jc w:val="both"/>
        <w:rPr>
          <w:lang w:val="is-IS"/>
        </w:rPr>
      </w:pPr>
      <w:r w:rsidRPr="00E07340">
        <w:rPr>
          <w:i/>
          <w:lang w:val="is-IS"/>
        </w:rPr>
        <w:t>Bi</w:t>
      </w:r>
      <w:r>
        <w:rPr>
          <w:i/>
          <w:lang w:val="is-IS"/>
        </w:rPr>
        <w:t>kþeyta</w:t>
      </w:r>
      <w:r w:rsidRPr="00E07340">
        <w:rPr>
          <w:i/>
          <w:lang w:val="is-IS"/>
        </w:rPr>
        <w:t xml:space="preserve"> í klæðingar.</w:t>
      </w:r>
      <w:r>
        <w:rPr>
          <w:lang w:val="is-IS"/>
        </w:rPr>
        <w:t xml:space="preserve"> Bikþeyta hefur verið notuð í klæðingar á undanförnum árum til yfirlagnar á eldri klæðingar, reyndar í mismiklu magni milli ára. Hlutfall biks í þessari bikþeytu er um 69%.</w:t>
      </w:r>
    </w:p>
    <w:p w14:paraId="0643F004" w14:textId="77777777" w:rsidR="00185874" w:rsidRDefault="00185874" w:rsidP="00185874">
      <w:pPr>
        <w:jc w:val="both"/>
        <w:rPr>
          <w:lang w:val="is-IS"/>
        </w:rPr>
      </w:pPr>
    </w:p>
    <w:p w14:paraId="775B7A9A" w14:textId="77777777" w:rsidR="00185874" w:rsidRDefault="00185874" w:rsidP="003A3C30">
      <w:pPr>
        <w:spacing w:after="240"/>
        <w:jc w:val="both"/>
        <w:rPr>
          <w:lang w:val="is-IS"/>
        </w:rPr>
      </w:pPr>
      <w:r>
        <w:rPr>
          <w:b/>
          <w:lang w:val="is-IS"/>
        </w:rPr>
        <w:t>Froðubik</w:t>
      </w:r>
      <w:r w:rsidRPr="00717FDF">
        <w:rPr>
          <w:b/>
          <w:lang w:val="is-IS"/>
        </w:rPr>
        <w:t xml:space="preserve"> </w:t>
      </w:r>
      <w:r>
        <w:rPr>
          <w:lang w:val="is-IS"/>
        </w:rPr>
        <w:t xml:space="preserve">er ekki sérstakur flokkur bikbindiefna heldur bik eða þjálbik sem er hitað upp í 160°C eða meira og blandað með vatni rétt áður en því er blandað saman við steinefni. Við það freyðir bindiefnið svo að rúmmál þess eykst 15- til 20-falt í stutta stund, og á meðan er auðvelt að blanda því saman við steinefnið. Hérlendis var froðubik fyrst og fremst notað til festunar á burðarlögum, en notkun þess var hætt, að minnsta kosti tímabundið fyrir allmörgum árum. </w:t>
      </w:r>
    </w:p>
    <w:p w14:paraId="0B7B6C25" w14:textId="77777777" w:rsidR="00185874" w:rsidRDefault="00185874" w:rsidP="00185874">
      <w:pPr>
        <w:jc w:val="both"/>
        <w:rPr>
          <w:lang w:val="is-IS"/>
        </w:rPr>
      </w:pPr>
      <w:r w:rsidRPr="00E83A84">
        <w:rPr>
          <w:b/>
          <w:lang w:val="is-IS"/>
        </w:rPr>
        <w:t>Breytt bindiefni.</w:t>
      </w:r>
      <w:r>
        <w:rPr>
          <w:lang w:val="is-IS"/>
        </w:rPr>
        <w:t xml:space="preserve"> Það eru hefðbundin bindiefni að stofni til en saman við þau er blandað íaukum sem breyta eiginleikum þeirra, oft þannig að þau þola þunga umferð og langvinna sumarhita betur en ella. Þeim eru gerð nánari skil í sérstökum kafla. </w:t>
      </w:r>
    </w:p>
    <w:p w14:paraId="58072E11" w14:textId="77777777" w:rsidR="00185874" w:rsidRPr="001C45E6" w:rsidRDefault="00185874" w:rsidP="00185874">
      <w:pPr>
        <w:pStyle w:val="Heading2"/>
        <w:rPr>
          <w:lang w:val="is-IS"/>
        </w:rPr>
      </w:pPr>
      <w:bookmarkStart w:id="6" w:name="_Toc125970900"/>
      <w:r w:rsidRPr="001C45E6">
        <w:rPr>
          <w:lang w:val="is-IS"/>
        </w:rPr>
        <w:lastRenderedPageBreak/>
        <w:t>Hitastig við geymslu og dælingu</w:t>
      </w:r>
      <w:bookmarkEnd w:id="6"/>
    </w:p>
    <w:p w14:paraId="267F3139" w14:textId="77777777" w:rsidR="00185874" w:rsidRDefault="00185874" w:rsidP="00185874">
      <w:pPr>
        <w:jc w:val="both"/>
        <w:rPr>
          <w:lang w:val="is-IS"/>
        </w:rPr>
      </w:pPr>
      <w:r>
        <w:rPr>
          <w:lang w:val="is-IS"/>
        </w:rPr>
        <w:t xml:space="preserve">Bindiefni eru sum afar seigfljótandi við stofuhita en mýkjast ávallt með hækkandi hitastigi. Hins vegar er óheppilegt að hita þau meira en nauðsyn krefur, bæði vegna hættu á íkveikju og sömuleiðis geta þau skemmst ef hitastigið er hátt, sér í lagi við langvarandi upphitun og í snertingu við andrúmsloft. Meginreglan er sú að bindiefni skuli geyma og meðhöndla við lægsta hitastig sem samrýmist árangursríkri notkun, svo ekki sé hætta á sjálfkveikju (e. </w:t>
      </w:r>
      <w:r w:rsidRPr="00B96C74">
        <w:rPr>
          <w:i/>
          <w:iCs/>
          <w:lang w:val="is-IS"/>
        </w:rPr>
        <w:t>auto ignition</w:t>
      </w:r>
      <w:r>
        <w:rPr>
          <w:lang w:val="is-IS"/>
        </w:rPr>
        <w:t>) eða skemmdum.</w:t>
      </w:r>
    </w:p>
    <w:p w14:paraId="21611FE4" w14:textId="77777777" w:rsidR="00DF0517" w:rsidRDefault="00185874" w:rsidP="00DF0517">
      <w:pPr>
        <w:ind w:firstLine="342"/>
        <w:jc w:val="both"/>
        <w:rPr>
          <w:lang w:val="is-IS"/>
        </w:rPr>
      </w:pPr>
      <w:r>
        <w:rPr>
          <w:lang w:val="is-IS"/>
        </w:rPr>
        <w:t xml:space="preserve">Þegar bik er geymt óhreyft í tönkum langtímum saman, er rétt að lækka hitastigið niður í sem svarar 20-25°C yfir mýktarmarki biksins (sem er mismunandi eftir gerð þess).  </w:t>
      </w:r>
    </w:p>
    <w:p w14:paraId="0BB4CBBB" w14:textId="20FC44C8" w:rsidR="00185874" w:rsidRPr="006868A9" w:rsidRDefault="00185874" w:rsidP="00185874">
      <w:pPr>
        <w:pStyle w:val="Heading2"/>
      </w:pPr>
      <w:r>
        <w:rPr>
          <w:lang w:val="is-IS"/>
        </w:rPr>
        <w:t xml:space="preserve">Bikþeytur eru að jafnaði geymdar við 10-85°C eftir gerð þeirra, hvatar (e. </w:t>
      </w:r>
      <w:r w:rsidRPr="00B96C74">
        <w:rPr>
          <w:i/>
          <w:iCs/>
          <w:lang w:val="is-IS"/>
        </w:rPr>
        <w:t>rapid</w:t>
      </w:r>
      <w:r>
        <w:rPr>
          <w:lang w:val="is-IS"/>
        </w:rPr>
        <w:t xml:space="preserve">) bikþeytur við hærra hitastig en tregar (e. </w:t>
      </w:r>
      <w:r w:rsidRPr="00B96C74">
        <w:rPr>
          <w:i/>
          <w:iCs/>
          <w:lang w:val="is-IS"/>
        </w:rPr>
        <w:t>slow</w:t>
      </w:r>
      <w:r>
        <w:rPr>
          <w:lang w:val="is-IS"/>
        </w:rPr>
        <w:t xml:space="preserve">). Þær mega ekki frjósa (þá er hætta á að þær hlaupi) og hærra hitastig en 85°C er óheppilegt vegna uppgufunar vatns og seigjuaukningar sem þá fylgir í kjölfarið. Hitunarfleti (spírala o.þ.h.) má mest hita í 96°C. </w:t>
      </w:r>
      <w:bookmarkStart w:id="7" w:name="_Toc125970901"/>
      <w:proofErr w:type="spellStart"/>
      <w:r w:rsidRPr="006868A9">
        <w:t>Varúðarráðstafanir</w:t>
      </w:r>
      <w:bookmarkEnd w:id="7"/>
      <w:proofErr w:type="spellEnd"/>
    </w:p>
    <w:p w14:paraId="31F8842D" w14:textId="77777777" w:rsidR="00185874" w:rsidRDefault="00185874" w:rsidP="00185874">
      <w:pPr>
        <w:jc w:val="both"/>
        <w:rPr>
          <w:lang w:val="is-IS"/>
        </w:rPr>
      </w:pPr>
      <w:r>
        <w:rPr>
          <w:lang w:val="is-IS"/>
        </w:rPr>
        <w:t>Ef varúðarreglum um meðferð bindiefna er fylgt, stafar lítil eða engin hætta af þeim, en vanræksla getur orðið afdrifarík. Mörg bindiefni eru hituð í meira en 100°C við notkun, svo af þeim getur hlotist gufusprenging ef þau komast í snertingu við vatn. Snerting við heitt bindiefni getur valdið brunasárum, eins þótt hitastigið sé langt undir 100°C. Í gufum frá bindiefnum geta verið eiturefni sem geta valdið heilsuspjöllum við innöndun, svo sem brennisteinsvetni (H</w:t>
      </w:r>
      <w:r w:rsidRPr="007B6FB2">
        <w:rPr>
          <w:vertAlign w:val="subscript"/>
          <w:lang w:val="is-IS"/>
        </w:rPr>
        <w:t>2</w:t>
      </w:r>
      <w:r>
        <w:rPr>
          <w:lang w:val="is-IS"/>
        </w:rPr>
        <w:t>S). Sama er að segja um gufur frá ýmis konar íaukum; sem dæmi má nefna þynni í þunnbiki, ýruefni (emulgators) og viðloðunarefni. Í sumum tilfellum eru hættuleg efni notuð við rannsóknir á bindiefnum eða malbiki. Styrkur krabbameinsvaldandi efna er mjög lágur í bindiefnum úr biki og þau eru ekki talin krabbameinsvaldandi ef settum varúðarreglum er fylgt.</w:t>
      </w:r>
    </w:p>
    <w:p w14:paraId="25F37184" w14:textId="77777777" w:rsidR="00185874" w:rsidRDefault="00185874" w:rsidP="00185874">
      <w:pPr>
        <w:ind w:firstLine="342"/>
        <w:jc w:val="both"/>
        <w:rPr>
          <w:lang w:val="is-IS"/>
        </w:rPr>
      </w:pPr>
      <w:r>
        <w:rPr>
          <w:lang w:val="is-IS"/>
        </w:rPr>
        <w:t>Við vinnu með heitt bindiefni þarf að nota tilheyrandi hlífðarföt, sér í lagi hitaþolna hanska með líningum sem falla þétt að ermum svo að bindiefni renni ekki ofan í þá fyrir slysni, hlífðargler</w:t>
      </w:r>
      <w:r>
        <w:rPr>
          <w:lang w:val="is-IS"/>
        </w:rPr>
        <w:softHyphen/>
        <w:t xml:space="preserve">augu, andlitshlífar og samfesting. </w:t>
      </w:r>
    </w:p>
    <w:p w14:paraId="07568D27" w14:textId="77777777" w:rsidR="00185874" w:rsidRDefault="00185874" w:rsidP="00185874">
      <w:pPr>
        <w:ind w:firstLine="342"/>
        <w:jc w:val="both"/>
        <w:rPr>
          <w:lang w:val="is-IS"/>
        </w:rPr>
      </w:pPr>
      <w:r>
        <w:rPr>
          <w:lang w:val="is-IS"/>
        </w:rPr>
        <w:t xml:space="preserve">Ef heitt bik slettist á hörund á að kæla staðinn með rennandi vatni í minnst 10 mínútur, en alls ekki reyna að ná bikinu af nema það sé laust, og leita læknis sem fyrst. Þegar bikið er orðið kalt gerir það engan frekari skaða og virkar sem dauðhreinsaðar umbúðir þar til það losnar sjálfkrafa af, venjulega eftir fáeina daga. </w:t>
      </w:r>
    </w:p>
    <w:p w14:paraId="0EE4F05B" w14:textId="56EF6766" w:rsidR="00185874" w:rsidRDefault="00185874" w:rsidP="005E7C78">
      <w:pPr>
        <w:ind w:firstLine="342"/>
        <w:jc w:val="both"/>
        <w:rPr>
          <w:lang w:val="is-IS"/>
        </w:rPr>
      </w:pPr>
      <w:r>
        <w:rPr>
          <w:lang w:val="is-IS"/>
        </w:rPr>
        <w:t>Þynnir í þunnbiki getur verið mjög eld- og sprengifimur og þess vegna þarf að fara mjög varlega með opinn eld þar sem unnið er með heitt þunnbik. Vatn er ekki heppilegt til að slökkva eld í biki- eða þunnbiki, duft eða froða er heppilegri.</w:t>
      </w:r>
    </w:p>
    <w:p w14:paraId="2E978219" w14:textId="77777777" w:rsidR="00185874" w:rsidRPr="006868A9" w:rsidRDefault="00185874" w:rsidP="00185874">
      <w:pPr>
        <w:pStyle w:val="Heading2"/>
      </w:pPr>
      <w:bookmarkStart w:id="8" w:name="_Toc125970902"/>
      <w:proofErr w:type="spellStart"/>
      <w:r w:rsidRPr="006868A9">
        <w:t>Flokkunarkerfi</w:t>
      </w:r>
      <w:proofErr w:type="spellEnd"/>
      <w:r w:rsidRPr="006868A9">
        <w:t xml:space="preserve"> </w:t>
      </w:r>
      <w:proofErr w:type="spellStart"/>
      <w:r w:rsidRPr="006868A9">
        <w:t>fyrir</w:t>
      </w:r>
      <w:proofErr w:type="spellEnd"/>
      <w:r w:rsidRPr="006868A9">
        <w:t xml:space="preserve"> </w:t>
      </w:r>
      <w:proofErr w:type="spellStart"/>
      <w:r w:rsidRPr="006868A9">
        <w:t>bikbindiefni</w:t>
      </w:r>
      <w:bookmarkEnd w:id="8"/>
      <w:proofErr w:type="spellEnd"/>
    </w:p>
    <w:p w14:paraId="0566C477" w14:textId="68D1698A" w:rsidR="00185874" w:rsidRDefault="00185874" w:rsidP="00185874">
      <w:pPr>
        <w:jc w:val="both"/>
        <w:rPr>
          <w:lang w:val="is-IS"/>
        </w:rPr>
      </w:pPr>
      <w:r w:rsidRPr="008B15D7">
        <w:rPr>
          <w:lang w:val="is-IS"/>
        </w:rPr>
        <w:t xml:space="preserve">Upplýsingar um flokkunarkerfin sem hér er lýst eru </w:t>
      </w:r>
      <w:r w:rsidR="00A94C90">
        <w:rPr>
          <w:lang w:val="is-IS"/>
        </w:rPr>
        <w:t xml:space="preserve">að mestu leyti </w:t>
      </w:r>
      <w:r w:rsidRPr="008B15D7">
        <w:rPr>
          <w:lang w:val="is-IS"/>
        </w:rPr>
        <w:t xml:space="preserve">sótt </w:t>
      </w:r>
      <w:r>
        <w:rPr>
          <w:lang w:val="is-IS"/>
        </w:rPr>
        <w:t xml:space="preserve">í </w:t>
      </w:r>
      <w:r w:rsidR="00A94C90">
        <w:rPr>
          <w:lang w:val="is-IS"/>
        </w:rPr>
        <w:t>Evrópu</w:t>
      </w:r>
      <w:r>
        <w:rPr>
          <w:lang w:val="is-IS"/>
        </w:rPr>
        <w:t>staðla (ÍST</w:t>
      </w:r>
      <w:r w:rsidR="00A102E5">
        <w:rPr>
          <w:lang w:val="is-IS"/>
        </w:rPr>
        <w:t xml:space="preserve"> </w:t>
      </w:r>
      <w:r>
        <w:rPr>
          <w:lang w:val="is-IS"/>
        </w:rPr>
        <w:t xml:space="preserve">EN). Flokkunarkerfi þessara staðla fyrir þunnbik og bikþeytur eru mikið breytt frá flokkunarkerfunum sem hafa tíðkast fram til þessa. </w:t>
      </w:r>
    </w:p>
    <w:p w14:paraId="528BB25E" w14:textId="77777777" w:rsidR="00185874" w:rsidRPr="008B15D7" w:rsidRDefault="00185874" w:rsidP="00185874">
      <w:pPr>
        <w:jc w:val="both"/>
        <w:rPr>
          <w:lang w:val="is-IS"/>
        </w:rPr>
      </w:pPr>
      <w:r>
        <w:rPr>
          <w:lang w:val="is-IS"/>
        </w:rPr>
        <w:t xml:space="preserve"> </w:t>
      </w:r>
    </w:p>
    <w:p w14:paraId="54468F46" w14:textId="77777777" w:rsidR="00185874" w:rsidRDefault="00185874" w:rsidP="00185874">
      <w:pPr>
        <w:jc w:val="both"/>
        <w:rPr>
          <w:lang w:val="is-IS"/>
        </w:rPr>
      </w:pPr>
      <w:r>
        <w:rPr>
          <w:b/>
          <w:lang w:val="is-IS"/>
        </w:rPr>
        <w:t>Bik</w:t>
      </w:r>
      <w:r>
        <w:rPr>
          <w:lang w:val="is-IS"/>
        </w:rPr>
        <w:t xml:space="preserve"> er auðkennt með stungudýpt og er flokkað eftir henni. Stungudýpt segir til um hversu djúpt nál af tiltekinni gerð sekkur í sýni af biki undir tilteknum kringumstæðum. Því minni sem stungudýptin er þeim mun stífara (harðara) er bikið. Ein eining á stungudýptarmælikvarðanum er 1/10 úr mm. Dæmi; PG 160/220 táknar bik með stungudýpt á bilinu 16-22 mm.</w:t>
      </w:r>
    </w:p>
    <w:p w14:paraId="31F34314" w14:textId="77777777" w:rsidR="00185874" w:rsidRDefault="00185874" w:rsidP="00185874">
      <w:pPr>
        <w:jc w:val="both"/>
        <w:rPr>
          <w:b/>
          <w:lang w:val="is-IS"/>
        </w:rPr>
      </w:pPr>
    </w:p>
    <w:p w14:paraId="5C611727" w14:textId="05DABFAC" w:rsidR="00185874" w:rsidRDefault="00185874" w:rsidP="00185874">
      <w:pPr>
        <w:jc w:val="both"/>
        <w:rPr>
          <w:lang w:val="is-IS"/>
        </w:rPr>
      </w:pPr>
      <w:r w:rsidRPr="00F35C48">
        <w:rPr>
          <w:b/>
          <w:lang w:val="is-IS"/>
        </w:rPr>
        <w:t>Þunnbik</w:t>
      </w:r>
      <w:r>
        <w:rPr>
          <w:b/>
          <w:lang w:val="is-IS"/>
        </w:rPr>
        <w:t>/þjálbik</w:t>
      </w:r>
      <w:r w:rsidRPr="00F35C48">
        <w:rPr>
          <w:b/>
          <w:lang w:val="is-IS"/>
        </w:rPr>
        <w:t xml:space="preserve"> </w:t>
      </w:r>
      <w:r>
        <w:rPr>
          <w:lang w:val="is-IS"/>
        </w:rPr>
        <w:t>er auðkennt með sex stafa kerfi. Í fyrstu tveim sætunum eru Fm eða Fv (eftir því hvort bikið er þynnt (F) með þynni úr jarðolíu (m) eða lífolíu (v). Í þriðja sætinu er tölustafur á bilinu 2-9 og hann segir til um seigju þunnbiksins. Í fjórða og fimmta sæti eru bókstafir, B í því fyrra sem táknar bik, P í því síðara ef bindiefnið er breytt (</w:t>
      </w:r>
      <w:r w:rsidR="00F0129F">
        <w:rPr>
          <w:lang w:val="is-IS"/>
        </w:rPr>
        <w:t xml:space="preserve">e. </w:t>
      </w:r>
      <w:r w:rsidRPr="00F0129F">
        <w:rPr>
          <w:i/>
          <w:iCs/>
          <w:lang w:val="is-IS"/>
        </w:rPr>
        <w:t>modified</w:t>
      </w:r>
      <w:r>
        <w:rPr>
          <w:lang w:val="is-IS"/>
        </w:rPr>
        <w:t xml:space="preserve">). Í sjötta sæti er tölustafur. Ef þynnirinn </w:t>
      </w:r>
      <w:r>
        <w:rPr>
          <w:lang w:val="is-IS"/>
        </w:rPr>
        <w:lastRenderedPageBreak/>
        <w:t xml:space="preserve">er unninn úr jarðolíu er tölustafurinn á bilinu 2-6 og segir hversu mikið af þynninum gufar upp við 225°C. Ef mýkingarefnið er lífolía er tölustafurinn á bilinu 2-7 og vísar til mýktarmarks eimingarleifarinnar (eftir eimingu við 360°C). Dæmi; Fv 5 B 6 táknar þjálbik (F) mýktu með lífolíu (v) með miðlungs seigju (5), gert úr biki (B) og 60% hans gufa upp við eimingu við 360°C.    </w:t>
      </w:r>
    </w:p>
    <w:p w14:paraId="13C2188D" w14:textId="77777777" w:rsidR="00185874" w:rsidRDefault="00185874" w:rsidP="00185874">
      <w:pPr>
        <w:rPr>
          <w:b/>
          <w:lang w:val="is-IS"/>
        </w:rPr>
      </w:pPr>
    </w:p>
    <w:p w14:paraId="31A4F09C" w14:textId="68FE1FCE" w:rsidR="00185874" w:rsidRDefault="00185874" w:rsidP="00185874">
      <w:pPr>
        <w:jc w:val="both"/>
        <w:rPr>
          <w:lang w:val="is-IS"/>
        </w:rPr>
      </w:pPr>
      <w:r w:rsidRPr="00A725AB">
        <w:rPr>
          <w:b/>
          <w:lang w:val="is-IS"/>
        </w:rPr>
        <w:t>Bikþeyta</w:t>
      </w:r>
      <w:r>
        <w:rPr>
          <w:lang w:val="is-IS"/>
        </w:rPr>
        <w:t xml:space="preserve"> er auðkennd með sjö stafa kerfi. Í fyrsta sætinu er bókstafur sem sýnir hleðslu bikþeytunnar, C táknar jákvætt hlaðna bikþeytu (e. </w:t>
      </w:r>
      <w:r w:rsidRPr="00F0129F">
        <w:rPr>
          <w:i/>
          <w:iCs/>
          <w:lang w:val="is-IS"/>
        </w:rPr>
        <w:t>cationic</w:t>
      </w:r>
      <w:r>
        <w:rPr>
          <w:lang w:val="is-IS"/>
        </w:rPr>
        <w:t xml:space="preserve">). Í öðru og þriðja sæti er tala sem sýnir hversu mikill hluti (í %) af bikþeytunni er virkt bindiefni (69% er algengt). Í fjórða sæti (og næstu tveim sætum ef þörf krefur) eru bókstafir, einn eða fleiri. Í fjórða sætinu er B, sem táknar bik. Ef bikið er breytt (með fjölliðum) kemur bókstafurinn P þar á eftir, og síðan bókstafurinn F (annar hvor eða báðir eftir atvikum) ef meira en 2% af bikþeytunni er þynnir. Í fimmta, sjötta eða sjöunda sæti (eftir því hversu mörg sæti hafa verið notuð áður) er tala á bilinu 1-7 sem lýsir brothraða bikþeytunnar. Dæmi; C69 BF 3 er jákvætt hlaðin bikþeyta (C) sem er að 69 hundraðshlutum úr biki, blönduð þynni sem vegur meira en 2% af þyngd bikþeytunnar (F) og hefur brothraða samkvæmt 3. flokki.   </w:t>
      </w:r>
    </w:p>
    <w:p w14:paraId="106FB774" w14:textId="77777777" w:rsidR="00185874" w:rsidRPr="006868A9" w:rsidRDefault="00185874" w:rsidP="00185874">
      <w:pPr>
        <w:pStyle w:val="Heading2"/>
      </w:pPr>
      <w:bookmarkStart w:id="9" w:name="_Toc125970903"/>
      <w:proofErr w:type="spellStart"/>
      <w:r w:rsidRPr="006868A9">
        <w:t>Notagildi</w:t>
      </w:r>
      <w:proofErr w:type="spellEnd"/>
      <w:r w:rsidRPr="006868A9">
        <w:t xml:space="preserve"> </w:t>
      </w:r>
      <w:proofErr w:type="spellStart"/>
      <w:r w:rsidRPr="006868A9">
        <w:t>og</w:t>
      </w:r>
      <w:proofErr w:type="spellEnd"/>
      <w:r w:rsidRPr="006868A9">
        <w:t xml:space="preserve"> </w:t>
      </w:r>
      <w:proofErr w:type="spellStart"/>
      <w:r w:rsidRPr="006868A9">
        <w:t>eiginleikar</w:t>
      </w:r>
      <w:bookmarkEnd w:id="9"/>
      <w:proofErr w:type="spellEnd"/>
      <w:r w:rsidRPr="006868A9">
        <w:t xml:space="preserve"> </w:t>
      </w:r>
    </w:p>
    <w:p w14:paraId="28DD853B" w14:textId="77777777" w:rsidR="00185874" w:rsidRDefault="00185874" w:rsidP="00185874">
      <w:pPr>
        <w:tabs>
          <w:tab w:val="left" w:pos="7866"/>
        </w:tabs>
        <w:jc w:val="both"/>
        <w:rPr>
          <w:lang w:val="is-IS"/>
        </w:rPr>
      </w:pPr>
      <w:r>
        <w:rPr>
          <w:b/>
          <w:lang w:val="is-IS"/>
        </w:rPr>
        <w:t>Bik</w:t>
      </w:r>
      <w:r w:rsidRPr="00AD0D25">
        <w:rPr>
          <w:b/>
          <w:lang w:val="is-IS"/>
        </w:rPr>
        <w:t>.</w:t>
      </w:r>
      <w:r>
        <w:rPr>
          <w:lang w:val="is-IS"/>
        </w:rPr>
        <w:t xml:space="preserve"> Sem stendur eru aðeins tvær gerðir biks notaðar hérlendis, PG 70/100 og PG 160/220, í daglegu tali kallaðar hart og mjúkt bik. Fyrrnefnda gerðin er stífari (harðari) en sú síðarnefnda. Malbik með PG 70/100 sem bindiefni er fyrst og fremst notað þar sem umferð er mikil og þung (stofnbrautir á höfuðborgarsvæðinu) á hafnarbakka og á stæði fyrir þungavöru og gáma vegna þess að það skríður síður í miklum hita en malbik með mýkra bindiefni. PG 160/220 er notað þar sem umferð er minni og léttari og sem uppistaða í þunnbik, þjálbik og bikþeytur. Að öðru leyti hefur malbik með mjúku bindiefni ýmsa kosti fram yfir malbik með hörðu bindiefni, hið fyrrnefnda er hægt að leggja í kaldara veðri, sömuleiðis gerir það minni kröfur til undirbyggingar vegna þess að það lagar sig fremur að missigi án þess að rifna heldur en malbik með hörðu bindiefni, sem er stökkara, einkum í kuldum. Bik er að langmestu leyti notað í malbik, sem er blandað í malbikunarstöð, flutt heitt (kringum 160°C) á bílum á útlagnarstað þar sem það er lagt út í hæfilegri þykkt í þar til gerðum vélum og síðan valtað. Malbik kólnar nægilega hratt til að hægt sé að aka á því fáeinum klukkustundum eftir að það er lagt.</w:t>
      </w:r>
    </w:p>
    <w:p w14:paraId="554CE2BA" w14:textId="77777777" w:rsidR="00185874" w:rsidRDefault="00185874" w:rsidP="00185874">
      <w:pPr>
        <w:jc w:val="both"/>
        <w:rPr>
          <w:lang w:val="is-IS"/>
        </w:rPr>
      </w:pPr>
    </w:p>
    <w:p w14:paraId="01A2DF8D" w14:textId="77777777" w:rsidR="00185874" w:rsidRDefault="00185874" w:rsidP="00185874">
      <w:pPr>
        <w:jc w:val="both"/>
        <w:rPr>
          <w:lang w:val="is-IS"/>
        </w:rPr>
      </w:pPr>
      <w:r w:rsidRPr="00AD0D25">
        <w:rPr>
          <w:b/>
          <w:lang w:val="is-IS"/>
        </w:rPr>
        <w:t>Þ</w:t>
      </w:r>
      <w:r>
        <w:rPr>
          <w:b/>
          <w:lang w:val="is-IS"/>
        </w:rPr>
        <w:t>jálbik/þ</w:t>
      </w:r>
      <w:r w:rsidRPr="00AD0D25">
        <w:rPr>
          <w:b/>
          <w:lang w:val="is-IS"/>
        </w:rPr>
        <w:t>unnbik.</w:t>
      </w:r>
      <w:r>
        <w:rPr>
          <w:lang w:val="is-IS"/>
        </w:rPr>
        <w:t xml:space="preserve"> Þjálbik/þunnbik má blanda á fjölmarga vegu en hérlendis eru mestmegnis notaðar blöndur af PG 160/220 biki og lífolíu (ethylester úr lýsi) í klæðingar sem kallaðar eru þjálbik. Áður fyrr var bik þynnt með hvítspíra nær eingöngu notað í klæðingar, svokallað þunnbik, en nú er það einungis notað í undantekningartilfellum í köldu veðri.</w:t>
      </w:r>
    </w:p>
    <w:p w14:paraId="6066DFDD" w14:textId="77777777" w:rsidR="00185874" w:rsidRDefault="00185874" w:rsidP="00185874">
      <w:pPr>
        <w:ind w:firstLine="342"/>
        <w:jc w:val="both"/>
        <w:rPr>
          <w:lang w:val="is-IS"/>
        </w:rPr>
      </w:pPr>
      <w:r>
        <w:rPr>
          <w:lang w:val="is-IS"/>
        </w:rPr>
        <w:t xml:space="preserve">Klæðingar úr þjálbiki eru gerðar með því að sprauta u.þ.b. 135-140°C heitu þjálbiki á veginn í þunnu lagi og strá steinefni ofan í það strax á eftir. Þjálbikið kólnar mjög hratt og þess vegna er hægt að aka á klæðingum nánast strax og þær hafa verið lagðar og valtaðar. </w:t>
      </w:r>
    </w:p>
    <w:p w14:paraId="65A7119A" w14:textId="77777777" w:rsidR="00185874" w:rsidRDefault="00185874" w:rsidP="00185874">
      <w:pPr>
        <w:ind w:firstLine="342"/>
        <w:jc w:val="both"/>
        <w:rPr>
          <w:lang w:val="is-IS"/>
        </w:rPr>
      </w:pPr>
      <w:r>
        <w:rPr>
          <w:lang w:val="is-IS"/>
        </w:rPr>
        <w:t>Klæðingum úr þjálbiki og þunnbiki hættir við að blæða í heitu veðri og einnig ef rignir í þær nýlagðar og umferð er mikil. Af þessari ástæðu eru þær nær eingöngu notaðar utan þéttbýlis, þótt dæmi séu um viðunandi reynslu af þeim á húsagötum.</w:t>
      </w:r>
    </w:p>
    <w:p w14:paraId="555B30F6" w14:textId="77777777" w:rsidR="00185874" w:rsidRDefault="00185874" w:rsidP="00185874">
      <w:pPr>
        <w:jc w:val="both"/>
        <w:rPr>
          <w:b/>
          <w:lang w:val="is-IS"/>
        </w:rPr>
      </w:pPr>
    </w:p>
    <w:p w14:paraId="26723C6A" w14:textId="77777777" w:rsidR="00185874" w:rsidRDefault="00185874" w:rsidP="00185874">
      <w:pPr>
        <w:jc w:val="both"/>
        <w:rPr>
          <w:lang w:val="is-IS"/>
        </w:rPr>
      </w:pPr>
      <w:r w:rsidRPr="0090407C">
        <w:rPr>
          <w:b/>
          <w:lang w:val="is-IS"/>
        </w:rPr>
        <w:t>Bikþeyta.</w:t>
      </w:r>
      <w:r>
        <w:rPr>
          <w:lang w:val="is-IS"/>
        </w:rPr>
        <w:t xml:space="preserve"> Bikþeyta er blanda af vatni og örsmáum bikdropum sem eru alsettir rafhleðslum. Rafhleðslurnar meina bikdropunum að sameinast, því þær hrinda hver annarri frá sér. Þegar bikþeyta blandast steinefni afhlaðast bikdroparnir að meira eða minna leyti fyrir áhrif rafhleðslna á yfirborði steinefnisins. Við það dragast bikdroparnir hver að öðrum en vatnið í bikþeytunni skilst frá, bikþeytan brotnar og þekur steinefnið með bindiefnishimnu. Hversu hratt þetta gerist má stýra með samsetningu bikþeytunnar, en brotin bikþeyta nær mjög fljótt endanlegri stífni.</w:t>
      </w:r>
    </w:p>
    <w:p w14:paraId="07846955" w14:textId="77777777" w:rsidR="00185874" w:rsidRDefault="00185874" w:rsidP="00185874">
      <w:pPr>
        <w:ind w:firstLine="342"/>
        <w:jc w:val="both"/>
        <w:rPr>
          <w:lang w:val="is-IS"/>
        </w:rPr>
      </w:pPr>
      <w:r>
        <w:rPr>
          <w:lang w:val="is-IS"/>
        </w:rPr>
        <w:lastRenderedPageBreak/>
        <w:t xml:space="preserve">Vegna vatnsins þolir bikþeyta hvorki frost né hærra hitastig en 90°C fyrr en hún hefur brotnað. Þar eð bikþeyta er vatnsleysanleg getur hún skolast af steinefninu í mikilli úrkomu ef hún nær ekki að brotna áður. Þunn bikþeyta sem brotnar treglega getur líka runnið af steinefninu að einhverju leyti áður en hún brotnar og kemur þá ekki að fullu gagni. </w:t>
      </w:r>
    </w:p>
    <w:p w14:paraId="7DC9858B" w14:textId="77777777" w:rsidR="00185874" w:rsidRDefault="00185874" w:rsidP="00185874">
      <w:pPr>
        <w:ind w:firstLine="342"/>
        <w:jc w:val="both"/>
        <w:rPr>
          <w:lang w:val="is-IS"/>
        </w:rPr>
      </w:pPr>
      <w:r>
        <w:rPr>
          <w:lang w:val="is-IS"/>
        </w:rPr>
        <w:t xml:space="preserve">Hérlendis eru notaðar fjórar gerðir af bikþeytu, allar jákvætt hlaðnar (e. </w:t>
      </w:r>
      <w:r w:rsidRPr="00E723B7">
        <w:rPr>
          <w:i/>
          <w:iCs/>
          <w:lang w:val="is-IS"/>
        </w:rPr>
        <w:t>cationic</w:t>
      </w:r>
      <w:r>
        <w:rPr>
          <w:lang w:val="is-IS"/>
        </w:rPr>
        <w:t xml:space="preserve">). Ein er notuð í kaldblandað malbik, önnur til límingar þegar nýtt slitlag er lagt ofan á gamalt, sú þriðja í Ralumac sem er þunn klæðing úr smágerðu steinefni og sú fjórða í klæðingar úr hefðbundnu steinefni. Ralumac hefur lítið slitþol gagnvart negldum hjólbörðum, vegna þess hve smágert steinefnið er. Fyrr á árum höfðu klæðingar með bikþeytum heppnast misjafnlega hérlendis, hugsanlega vegna þess að íslensk steinefni voru oft rykug, en það getur komið í veg fyrir að bikþeytan nái að væta yfirborð steinefnisins undir rykinu. </w:t>
      </w:r>
    </w:p>
    <w:p w14:paraId="4593C206" w14:textId="77777777" w:rsidR="00185874" w:rsidRPr="006868A9" w:rsidRDefault="00185874" w:rsidP="00185874">
      <w:pPr>
        <w:pStyle w:val="Heading2"/>
      </w:pPr>
      <w:bookmarkStart w:id="10" w:name="_Toc125970904"/>
      <w:proofErr w:type="spellStart"/>
      <w:r w:rsidRPr="006868A9">
        <w:t>Prófanir</w:t>
      </w:r>
      <w:proofErr w:type="spellEnd"/>
      <w:r w:rsidRPr="006868A9">
        <w:t xml:space="preserve"> á </w:t>
      </w:r>
      <w:proofErr w:type="spellStart"/>
      <w:r w:rsidRPr="006868A9">
        <w:t>bindiefnum</w:t>
      </w:r>
      <w:bookmarkEnd w:id="10"/>
      <w:proofErr w:type="spellEnd"/>
    </w:p>
    <w:p w14:paraId="50873945" w14:textId="77777777" w:rsidR="00185874" w:rsidRDefault="00185874" w:rsidP="00185874">
      <w:pPr>
        <w:jc w:val="both"/>
        <w:rPr>
          <w:lang w:val="is-IS"/>
        </w:rPr>
      </w:pPr>
      <w:r>
        <w:rPr>
          <w:lang w:val="is-IS"/>
        </w:rPr>
        <w:t>Bik, sem er uppistaðan í bikbindiefnum,</w:t>
      </w:r>
      <w:r w:rsidRPr="00882CD3">
        <w:rPr>
          <w:lang w:val="is-IS"/>
        </w:rPr>
        <w:t xml:space="preserve"> er mjög flókið efni</w:t>
      </w:r>
      <w:r>
        <w:rPr>
          <w:lang w:val="is-IS"/>
        </w:rPr>
        <w:t xml:space="preserve"> sem auk þess hefur mismunandi eiginleika eftir því hvaðan jarðolían sem bikið er unnið úr er upprunnin. Þar við bætist að með blöndun með öðrum efnum, bæði skyldum efnum úr jarðolíu og öðrum óskyldum (lífolíu, íaukum) má framleiða nánast óteljandi gerðir bindiefna með afar fjölbreytilegum eiginleikum. Af þessari ástæðu er nauðsynlegt að flokka bikbindiefni eftir eiginleikum þeirra svo að notendur geti valið úr þeim í samræmi við fyrirhugaða notkun. Í þessu skyni eru bindiefni prófuð á ýmsa vegu með stöðluðum aðferðum og flokkuð í samræmi við niðurstöðurnar.</w:t>
      </w:r>
    </w:p>
    <w:p w14:paraId="6EACE4C7" w14:textId="77777777" w:rsidR="00185874" w:rsidRDefault="00185874" w:rsidP="00185874">
      <w:pPr>
        <w:ind w:firstLine="342"/>
        <w:jc w:val="both"/>
        <w:rPr>
          <w:lang w:val="is-IS"/>
        </w:rPr>
      </w:pPr>
      <w:r>
        <w:rPr>
          <w:lang w:val="is-IS"/>
        </w:rPr>
        <w:t xml:space="preserve">Hér er bik keypt erlendis frá í skipsförmum og þeim fylgir vottorð um gerð og eiginleika farmsins. Þjálbik, þunnbik og bikþeytur eru á hinn bóginn nær eingöngu blandaðar innanlands. Prófanir á bindiefnum eru nauðsynlegar, svo að vissa sé fyrir því að framleiðslan henti til fyrirhugaðrar notkunar.     </w:t>
      </w:r>
    </w:p>
    <w:p w14:paraId="79D1A8E4" w14:textId="1ECBBEE2" w:rsidR="00185874" w:rsidRDefault="00185874" w:rsidP="00185874">
      <w:pPr>
        <w:ind w:firstLine="342"/>
        <w:jc w:val="both"/>
        <w:rPr>
          <w:lang w:val="is-IS"/>
        </w:rPr>
      </w:pPr>
      <w:r>
        <w:rPr>
          <w:lang w:val="is-IS"/>
        </w:rPr>
        <w:t>Hér á eftir er tæpt á nokkrum prófunaraðferðum sem eru mikilvægar fyrir bindiefni. Enn</w:t>
      </w:r>
      <w:r w:rsidR="00257245">
        <w:rPr>
          <w:lang w:val="is-IS"/>
        </w:rPr>
        <w:t xml:space="preserve"> </w:t>
      </w:r>
      <w:r>
        <w:rPr>
          <w:lang w:val="is-IS"/>
        </w:rPr>
        <w:t xml:space="preserve">fremur er drepið á upplýsingar sem þær gefa um eiginleika bindiefnanna. Upptalningin er langt í frá tæmandi. </w:t>
      </w:r>
    </w:p>
    <w:p w14:paraId="7B4923BE" w14:textId="77777777" w:rsidR="00185874" w:rsidRPr="00DD2CF8" w:rsidRDefault="00185874" w:rsidP="00185874">
      <w:pPr>
        <w:rPr>
          <w:lang w:val="is-IS"/>
        </w:rPr>
      </w:pPr>
    </w:p>
    <w:p w14:paraId="3FED2609" w14:textId="77777777" w:rsidR="00185874" w:rsidRPr="001C3FF1" w:rsidRDefault="00185874" w:rsidP="00185874">
      <w:pPr>
        <w:jc w:val="both"/>
        <w:rPr>
          <w:lang w:val="is-IS"/>
        </w:rPr>
      </w:pPr>
      <w:r>
        <w:rPr>
          <w:b/>
          <w:lang w:val="is-IS"/>
        </w:rPr>
        <w:t xml:space="preserve">Prófanir á biki. </w:t>
      </w:r>
      <w:r w:rsidRPr="001C3FF1">
        <w:rPr>
          <w:lang w:val="is-IS"/>
        </w:rPr>
        <w:t xml:space="preserve">Þessi kafli </w:t>
      </w:r>
      <w:r>
        <w:rPr>
          <w:lang w:val="is-IS"/>
        </w:rPr>
        <w:t xml:space="preserve">um prófanir á biki </w:t>
      </w:r>
      <w:r w:rsidRPr="001C3FF1">
        <w:rPr>
          <w:lang w:val="is-IS"/>
        </w:rPr>
        <w:t xml:space="preserve">er að hluta til byggður á </w:t>
      </w:r>
      <w:r>
        <w:rPr>
          <w:lang w:val="is-IS"/>
        </w:rPr>
        <w:t xml:space="preserve">ÍST EN 12591: </w:t>
      </w:r>
      <w:r w:rsidRPr="00D16DFE">
        <w:rPr>
          <w:lang w:val="is-IS"/>
        </w:rPr>
        <w:t>Jarðbik og jarðbiksbindiefni – Eiginleikar jarðbiks til nota í slitlög</w:t>
      </w:r>
      <w:r>
        <w:rPr>
          <w:lang w:val="is-IS"/>
        </w:rPr>
        <w:t xml:space="preserve"> (e. </w:t>
      </w:r>
      <w:r w:rsidRPr="00257245">
        <w:rPr>
          <w:i/>
          <w:iCs/>
          <w:lang w:val="is-IS"/>
        </w:rPr>
        <w:t>Bitumen and bituminous binders - Specifications for paving grade bitumens</w:t>
      </w:r>
      <w:r>
        <w:rPr>
          <w:lang w:val="is-IS"/>
        </w:rPr>
        <w:t>).</w:t>
      </w:r>
    </w:p>
    <w:p w14:paraId="07D90469" w14:textId="77777777" w:rsidR="00185874" w:rsidRDefault="00185874" w:rsidP="00185874">
      <w:pPr>
        <w:ind w:firstLine="342"/>
        <w:jc w:val="both"/>
        <w:rPr>
          <w:lang w:val="is-IS"/>
        </w:rPr>
      </w:pPr>
      <w:r w:rsidRPr="00CC01AA">
        <w:rPr>
          <w:i/>
          <w:lang w:val="is-IS"/>
        </w:rPr>
        <w:t>Stungudýpt</w:t>
      </w:r>
      <w:r>
        <w:rPr>
          <w:lang w:val="is-IS"/>
        </w:rPr>
        <w:t xml:space="preserve"> mælir hversu djúpt nál af tiltekinni gerð sekkur í sýni af bindiefni undir tilteknum kringumstæðum og er mælikvarði á stífni þess. Mælieiningin er 1/10 mm. og minnkar með vaxandi stífni bindiefnisins, en hún er meðal annars tengd líkum á skriði í malbiki. Prófunarstaðall: ÍST EN 1426 (e. </w:t>
      </w:r>
      <w:r w:rsidRPr="00257245">
        <w:rPr>
          <w:i/>
          <w:iCs/>
          <w:lang w:val="is-IS"/>
        </w:rPr>
        <w:t>Bitumen and bituminous binders - Determination of needle penetration</w:t>
      </w:r>
      <w:r>
        <w:rPr>
          <w:lang w:val="is-IS"/>
        </w:rPr>
        <w:t>).</w:t>
      </w:r>
    </w:p>
    <w:p w14:paraId="2B8ADB28" w14:textId="77777777" w:rsidR="00185874" w:rsidRDefault="00185874" w:rsidP="00185874">
      <w:pPr>
        <w:ind w:firstLine="342"/>
        <w:jc w:val="both"/>
        <w:rPr>
          <w:lang w:val="is-IS"/>
        </w:rPr>
      </w:pPr>
      <w:r w:rsidRPr="00882BE5">
        <w:rPr>
          <w:i/>
          <w:lang w:val="is-IS"/>
        </w:rPr>
        <w:t xml:space="preserve">Mýktarmark </w:t>
      </w:r>
      <w:r w:rsidRPr="00A245AF">
        <w:rPr>
          <w:lang w:val="is-IS"/>
        </w:rPr>
        <w:t>mælir svörun bindiefnis við hækkandi hitastigi</w:t>
      </w:r>
      <w:r>
        <w:rPr>
          <w:lang w:val="is-IS"/>
        </w:rPr>
        <w:t xml:space="preserve">. Með hækkandi hitastigi breytist bik úr þykkfljótandi efni í þunnfljótandi en hefur ekki skilgreint bræðslumark og mýktarmark er eins konar staðgengill fyrir bræðslumarkið. Prófið felst í að koma stálkúlu fyrir á sneið af bindiefni sem er fest á jöðrunum í upphengdan ramma og hvorutveggja er komið fyrir í vökva sem er hitaður upp. Með hækkandi hitastigi myndar kúlan dæld í sneiðina og teygir smám saman á henni svo að hún verður að poka. Þegar hann hefur náð tiltekinni dýpt er hitastig vökvans mælt (í°C) og er nefnt mýktarmark. Það kemur m.a. að notum til að meta hættu á skriði í malbiki í hitum. Prófunarstaðall: ÍST EN 1427 (e. </w:t>
      </w:r>
      <w:r w:rsidRPr="00900369">
        <w:rPr>
          <w:i/>
          <w:iCs/>
          <w:lang w:val="is-IS"/>
        </w:rPr>
        <w:t>Bitumen and bituminous binders - Determination of softening point - Ring and Ball method</w:t>
      </w:r>
      <w:r>
        <w:rPr>
          <w:lang w:val="is-IS"/>
        </w:rPr>
        <w:t>).</w:t>
      </w:r>
    </w:p>
    <w:p w14:paraId="09064B0D" w14:textId="77777777" w:rsidR="00185874" w:rsidRDefault="00185874" w:rsidP="00185874">
      <w:pPr>
        <w:ind w:firstLine="342"/>
        <w:jc w:val="both"/>
        <w:rPr>
          <w:lang w:val="is-IS"/>
        </w:rPr>
      </w:pPr>
      <w:r w:rsidRPr="00882BE5">
        <w:rPr>
          <w:i/>
          <w:lang w:val="is-IS"/>
        </w:rPr>
        <w:t>Seigja.</w:t>
      </w:r>
      <w:r>
        <w:rPr>
          <w:lang w:val="is-IS"/>
        </w:rPr>
        <w:t xml:space="preserve"> Hún er mælikvarði á rennslistregðu bindiefnisins og er mæld við tvö hitastig, 60°C, prófunarstaðall ÍST EN 12596 (e. </w:t>
      </w:r>
      <w:r w:rsidRPr="00900369">
        <w:rPr>
          <w:i/>
          <w:iCs/>
          <w:lang w:val="is-IS"/>
        </w:rPr>
        <w:t>Bitumen and bituminous binders - Determination of dynamic viscosity by vacuum capillary</w:t>
      </w:r>
      <w:r>
        <w:rPr>
          <w:lang w:val="is-IS"/>
        </w:rPr>
        <w:t xml:space="preserve">) og við 135°C,prófunarstaðall ÍST EN 12595 (e. </w:t>
      </w:r>
      <w:r w:rsidRPr="00336906">
        <w:rPr>
          <w:lang w:val="is-IS"/>
        </w:rPr>
        <w:t>Bitumen and bituminous binders - Determination of kinematic viscosity</w:t>
      </w:r>
      <w:r>
        <w:rPr>
          <w:lang w:val="is-IS"/>
        </w:rPr>
        <w:t xml:space="preserve">). Þessar tvær mælingar eru notaðar til að finna hvernig seigja bindiefnisins breytist með hitastigi, m.a. til að ákveða hversu mikið þurfi að hita bindiefnið til </w:t>
      </w:r>
      <w:r>
        <w:rPr>
          <w:lang w:val="is-IS"/>
        </w:rPr>
        <w:lastRenderedPageBreak/>
        <w:t>að dæla því, blanda saman við steinefni</w:t>
      </w:r>
      <w:r w:rsidRPr="007B217B">
        <w:rPr>
          <w:lang w:val="is-IS"/>
        </w:rPr>
        <w:t xml:space="preserve"> </w:t>
      </w:r>
      <w:r>
        <w:rPr>
          <w:lang w:val="is-IS"/>
        </w:rPr>
        <w:t xml:space="preserve">eða hversu heitt malbik þarf að vera til að hægt sé að þjappa (valta) það. </w:t>
      </w:r>
    </w:p>
    <w:p w14:paraId="5179EA11" w14:textId="77777777" w:rsidR="00185874" w:rsidRPr="00170279" w:rsidRDefault="00185874" w:rsidP="00185874">
      <w:pPr>
        <w:ind w:firstLine="342"/>
        <w:jc w:val="both"/>
        <w:rPr>
          <w:lang w:val="is-IS"/>
        </w:rPr>
      </w:pPr>
      <w:r w:rsidRPr="00882BE5">
        <w:rPr>
          <w:i/>
          <w:lang w:val="is-IS"/>
        </w:rPr>
        <w:t>Brotmark.</w:t>
      </w:r>
      <w:r w:rsidRPr="00A245AF">
        <w:rPr>
          <w:b/>
          <w:lang w:val="is-IS"/>
        </w:rPr>
        <w:t xml:space="preserve"> </w:t>
      </w:r>
      <w:r>
        <w:rPr>
          <w:lang w:val="is-IS"/>
        </w:rPr>
        <w:t xml:space="preserve">Þessari prófun er </w:t>
      </w:r>
      <w:r w:rsidRPr="00F635BA">
        <w:rPr>
          <w:lang w:val="is-IS"/>
        </w:rPr>
        <w:t xml:space="preserve">ætlað að </w:t>
      </w:r>
      <w:r>
        <w:rPr>
          <w:lang w:val="is-IS"/>
        </w:rPr>
        <w:t>kanna hegðun bindiefnisins við mjög lágt hitastig</w:t>
      </w:r>
      <w:r w:rsidRPr="00F635BA">
        <w:rPr>
          <w:lang w:val="is-IS"/>
        </w:rPr>
        <w:t>.</w:t>
      </w:r>
      <w:r>
        <w:rPr>
          <w:lang w:val="is-IS"/>
        </w:rPr>
        <w:t xml:space="preserve"> Þunnu lagi af bindiefni er roðið á stálþynnu og hún beygð lítillega og rétt til skiptis og jafnframt er hitastigið umhverfis hana lækkað hægt og bítandi. Hitastigið, þegar bindiefnislagið er orðið svo stökkt að það rifnar, nefnist brotmark og er mælikvarði á lægsta notkunarhitastig bindiefnisins, til dæmis í malbiki sem á að þola hörð og langvarandi frost. Prófunarstaðall: ÍST EN 12593 (e. </w:t>
      </w:r>
      <w:r w:rsidRPr="00900369">
        <w:rPr>
          <w:i/>
          <w:iCs/>
          <w:lang w:val="is-IS"/>
        </w:rPr>
        <w:t>Bitumen and bituminous binders - Determination of the Fraass breaking point</w:t>
      </w:r>
      <w:r>
        <w:rPr>
          <w:lang w:val="is-IS"/>
        </w:rPr>
        <w:t>).</w:t>
      </w:r>
    </w:p>
    <w:p w14:paraId="4D157ECB" w14:textId="77777777" w:rsidR="00185874" w:rsidRDefault="00185874" w:rsidP="00185874">
      <w:pPr>
        <w:ind w:firstLine="342"/>
        <w:jc w:val="both"/>
        <w:rPr>
          <w:lang w:val="is-IS"/>
        </w:rPr>
      </w:pPr>
      <w:r w:rsidRPr="00C94D76">
        <w:rPr>
          <w:i/>
          <w:lang w:val="is-IS"/>
        </w:rPr>
        <w:t>Leysanleiki.</w:t>
      </w:r>
      <w:r>
        <w:rPr>
          <w:lang w:val="is-IS"/>
        </w:rPr>
        <w:t xml:space="preserve"> Þetta próf sýnir hversu mikið af bindiefninu leysist ekki upp í toluen</w:t>
      </w:r>
      <w:r>
        <w:rPr>
          <w:rStyle w:val="FootnoteReference"/>
          <w:lang w:val="is-IS"/>
        </w:rPr>
        <w:footnoteReference w:id="2"/>
      </w:r>
      <w:r>
        <w:rPr>
          <w:lang w:val="is-IS"/>
        </w:rPr>
        <w:t xml:space="preserve">; er með öðrum orðum fast efni sem ekki nýtist sem bindiefni. Prófunarstaðall: ÍST EN 12592 (e. </w:t>
      </w:r>
      <w:r w:rsidRPr="00900369">
        <w:rPr>
          <w:i/>
          <w:iCs/>
          <w:lang w:val="is-IS"/>
        </w:rPr>
        <w:t>Bitumen and bituminous binders - Determination of solubility</w:t>
      </w:r>
      <w:r>
        <w:rPr>
          <w:lang w:val="is-IS"/>
        </w:rPr>
        <w:t>).</w:t>
      </w:r>
    </w:p>
    <w:p w14:paraId="4CAE0BCF" w14:textId="77777777" w:rsidR="00185874" w:rsidRDefault="00185874" w:rsidP="00185874">
      <w:pPr>
        <w:ind w:firstLine="342"/>
        <w:jc w:val="both"/>
        <w:rPr>
          <w:lang w:val="is-IS"/>
        </w:rPr>
      </w:pPr>
      <w:r w:rsidRPr="00C94D76">
        <w:rPr>
          <w:i/>
          <w:lang w:val="is-IS"/>
        </w:rPr>
        <w:t>Blossamark.</w:t>
      </w:r>
      <w:r>
        <w:rPr>
          <w:lang w:val="is-IS"/>
        </w:rPr>
        <w:t xml:space="preserve"> Prófið mælir hitastig bindiefnisins þegar gufa frá því er nægileg til að opinn eldur kveikir í henni og er mælikvarði á það hversu mikið má hita bindiefnið án þess að hætta sé á íkveikju. Þetta hitastig hækkar eftir því sem stungudýptin lækkar. Prófunarstaðall: </w:t>
      </w:r>
      <w:r w:rsidRPr="005F7F6E">
        <w:rPr>
          <w:lang w:val="is-IS"/>
        </w:rPr>
        <w:t>ÍST EN</w:t>
      </w:r>
      <w:r>
        <w:rPr>
          <w:lang w:val="is-IS"/>
        </w:rPr>
        <w:t xml:space="preserve"> ISO 2592 (e. </w:t>
      </w:r>
      <w:r w:rsidRPr="00900369">
        <w:rPr>
          <w:i/>
          <w:iCs/>
          <w:lang w:val="is-IS"/>
        </w:rPr>
        <w:t>Petroleum and related products - Determination of flash and fire points - Cleveland open cup method</w:t>
      </w:r>
      <w:r>
        <w:rPr>
          <w:lang w:val="is-IS"/>
        </w:rPr>
        <w:t>).</w:t>
      </w:r>
    </w:p>
    <w:p w14:paraId="4C07EAC7" w14:textId="77777777" w:rsidR="00185874" w:rsidRDefault="00185874" w:rsidP="00185874">
      <w:pPr>
        <w:ind w:firstLine="342"/>
        <w:jc w:val="both"/>
        <w:rPr>
          <w:lang w:val="is-IS"/>
        </w:rPr>
      </w:pPr>
      <w:r w:rsidRPr="00C94D76">
        <w:rPr>
          <w:i/>
          <w:lang w:val="is-IS"/>
        </w:rPr>
        <w:t>Þyngdartap við upphitun.</w:t>
      </w:r>
      <w:r>
        <w:rPr>
          <w:lang w:val="is-IS"/>
        </w:rPr>
        <w:t xml:space="preserve"> Þyngdartapið gefur til kynna hvort bikið sé blandað rokgjörnum efnum. Prófunin felst í að vikta sýni með tiltekinni þyngd fyrir og eftir upphitun við tilteknar aðstæður. Að upphitun lokinni má nota sýnið til frekari rannsókna. Niðurstöður prófana á sýni eftir upphitun (svo sem stungudýpt, mýktarmark og brotmark) eru að sumu leyti raunhæfari mælikvarði á eiginleika bindiefnisins eftir blöndun saman við steinefni í malbikunarstöð.</w:t>
      </w:r>
      <w:r w:rsidRPr="00955447">
        <w:rPr>
          <w:lang w:val="is-IS"/>
        </w:rPr>
        <w:t xml:space="preserve"> </w:t>
      </w:r>
      <w:r>
        <w:rPr>
          <w:lang w:val="is-IS"/>
        </w:rPr>
        <w:t xml:space="preserve">Prófunarstaðall: ÍST EN 12607-1 (e. </w:t>
      </w:r>
      <w:r w:rsidRPr="00DA19F9">
        <w:rPr>
          <w:i/>
          <w:iCs/>
          <w:lang w:val="is-IS"/>
        </w:rPr>
        <w:t>Bitumen and bituminous binders - Determination of the resistance to hardening under influence of heat and air - Part 1: RTFOT method</w:t>
      </w:r>
      <w:r>
        <w:rPr>
          <w:lang w:val="is-IS"/>
        </w:rPr>
        <w:t>).</w:t>
      </w:r>
    </w:p>
    <w:p w14:paraId="66C6A151" w14:textId="77777777" w:rsidR="00185874" w:rsidRDefault="00185874" w:rsidP="00185874">
      <w:pPr>
        <w:ind w:firstLine="342"/>
        <w:jc w:val="both"/>
        <w:rPr>
          <w:lang w:val="is-IS"/>
        </w:rPr>
      </w:pPr>
    </w:p>
    <w:p w14:paraId="6D279623" w14:textId="77777777" w:rsidR="00185874" w:rsidRPr="00AA47A3" w:rsidRDefault="00185874" w:rsidP="00185874">
      <w:pPr>
        <w:jc w:val="both"/>
        <w:rPr>
          <w:b/>
          <w:i/>
          <w:lang w:val="is-IS"/>
        </w:rPr>
      </w:pPr>
      <w:r w:rsidRPr="00AA47A3">
        <w:rPr>
          <w:b/>
          <w:lang w:val="is-IS"/>
        </w:rPr>
        <w:t>Prófanir á þ</w:t>
      </w:r>
      <w:r>
        <w:rPr>
          <w:b/>
          <w:lang w:val="is-IS"/>
        </w:rPr>
        <w:t>jálbiki og þ</w:t>
      </w:r>
      <w:r w:rsidRPr="00AA47A3">
        <w:rPr>
          <w:b/>
          <w:lang w:val="is-IS"/>
        </w:rPr>
        <w:t>unnbiki.</w:t>
      </w:r>
      <w:r>
        <w:rPr>
          <w:lang w:val="is-IS"/>
        </w:rPr>
        <w:t xml:space="preserve"> </w:t>
      </w:r>
      <w:r w:rsidRPr="00AA47A3">
        <w:rPr>
          <w:lang w:val="is-IS"/>
        </w:rPr>
        <w:t xml:space="preserve">Þessi kafli er að hluta til byggður á </w:t>
      </w:r>
      <w:r>
        <w:rPr>
          <w:lang w:val="is-IS"/>
        </w:rPr>
        <w:t xml:space="preserve">ÍST </w:t>
      </w:r>
      <w:r w:rsidRPr="00AA47A3">
        <w:rPr>
          <w:lang w:val="is-IS"/>
        </w:rPr>
        <w:t>EN 15322</w:t>
      </w:r>
      <w:r>
        <w:rPr>
          <w:lang w:val="is-IS"/>
        </w:rPr>
        <w:t xml:space="preserve">: </w:t>
      </w:r>
      <w:r w:rsidRPr="00EF5FCF">
        <w:rPr>
          <w:lang w:val="is-IS"/>
        </w:rPr>
        <w:t>Jarðbik og jarðbiksbindiefni – Flokkunarkerfi til nota við tilgreiningu á þunnbiki og þjálbiki</w:t>
      </w:r>
      <w:r w:rsidRPr="00AA47A3">
        <w:rPr>
          <w:lang w:val="is-IS"/>
        </w:rPr>
        <w:t xml:space="preserve"> </w:t>
      </w:r>
      <w:r>
        <w:rPr>
          <w:lang w:val="is-IS"/>
        </w:rPr>
        <w:t xml:space="preserve">(e. </w:t>
      </w:r>
      <w:r w:rsidRPr="00DA19F9">
        <w:rPr>
          <w:i/>
          <w:iCs/>
          <w:lang w:val="is-IS"/>
        </w:rPr>
        <w:t>Bitumen and bituminous binders - Framework for specifying cut-back and fluxed bituminous binders</w:t>
      </w:r>
      <w:r>
        <w:rPr>
          <w:lang w:val="is-IS"/>
        </w:rPr>
        <w:t xml:space="preserve">) </w:t>
      </w:r>
      <w:r w:rsidRPr="00AA47A3">
        <w:rPr>
          <w:lang w:val="is-IS"/>
        </w:rPr>
        <w:t>sem er um kröfur til þunnbiks.</w:t>
      </w:r>
      <w:r w:rsidRPr="00AA47A3">
        <w:rPr>
          <w:b/>
          <w:i/>
          <w:lang w:val="is-IS"/>
        </w:rPr>
        <w:t xml:space="preserve">  </w:t>
      </w:r>
    </w:p>
    <w:p w14:paraId="22B7A445" w14:textId="77777777" w:rsidR="00185874" w:rsidRDefault="00185874" w:rsidP="00185874">
      <w:pPr>
        <w:ind w:firstLine="342"/>
        <w:jc w:val="both"/>
        <w:rPr>
          <w:lang w:val="is-IS"/>
        </w:rPr>
      </w:pPr>
      <w:r w:rsidRPr="00AA47A3">
        <w:rPr>
          <w:i/>
          <w:lang w:val="is-IS"/>
        </w:rPr>
        <w:t>Seigja.</w:t>
      </w:r>
      <w:r>
        <w:rPr>
          <w:lang w:val="is-IS"/>
        </w:rPr>
        <w:t xml:space="preserve"> Hún er mælikvarði á rennslistregðu þjálbiks eða þunnbiks og er mæld við mismunandi hitastig, 25-60°C, eftir því hvaða seigjuflokkur á í hlut. Mælingin felst í því að láta tiltekið magn renna í gegnum op með tiltekinni lögun og mæla tímann (í sekúndum) sem það tekur. Seigjan skiptir m.a. máli fyrir val á þjálbiki eða þunnbiki í klæðingar, ef hún er lítil er viss hætta á að bikið renni af steinunum sem það á að binda saman og komi þannig að takmörkuðu gagni. Seigjan má heldur ekki vera of mikil því þá er hætt við að steinefnið sökkvi ekki nægilega í bindiefnislagið áður en það kólnar um of. </w:t>
      </w:r>
      <w:r w:rsidRPr="00AA47A3">
        <w:rPr>
          <w:i/>
          <w:lang w:val="is-IS"/>
        </w:rPr>
        <w:t>Leysanleiki.</w:t>
      </w:r>
      <w:r>
        <w:rPr>
          <w:lang w:val="is-IS"/>
        </w:rPr>
        <w:t xml:space="preserve"> Þetta próf sýnir hversu mikið af þunnbikinu leysist ekki upp í toluen; er með öðrum orðum fast efni sem ekki nýtist sem bindiefni. </w:t>
      </w:r>
      <w:r>
        <w:rPr>
          <w:i/>
          <w:lang w:val="is-IS"/>
        </w:rPr>
        <w:t xml:space="preserve">Blossamark. </w:t>
      </w:r>
      <w:r>
        <w:rPr>
          <w:lang w:val="is-IS"/>
        </w:rPr>
        <w:t xml:space="preserve">Prófið mælir hitastig bindiefnisins þegar gufa frá því er orðin nægileg til að opinn eldur kveikir í henni og er mælikvarði á það hversu mikið má hita bindiefnið án þess að hætta sé á íkveikju. </w:t>
      </w:r>
      <w:r w:rsidRPr="008B070F">
        <w:rPr>
          <w:i/>
          <w:lang w:val="is-IS"/>
        </w:rPr>
        <w:t>Stigeiming.</w:t>
      </w:r>
      <w:r w:rsidRPr="00391C10">
        <w:rPr>
          <w:b/>
          <w:lang w:val="is-IS"/>
        </w:rPr>
        <w:t xml:space="preserve"> </w:t>
      </w:r>
      <w:r w:rsidRPr="00391C10">
        <w:rPr>
          <w:lang w:val="is-IS"/>
        </w:rPr>
        <w:t>Hún gefur upplýsingar um það hversu rokgjarn þynnirinn í bindiefninu er</w:t>
      </w:r>
      <w:r>
        <w:rPr>
          <w:lang w:val="is-IS"/>
        </w:rPr>
        <w:t>, þ.e. hversu hratt þunnbikið storknar</w:t>
      </w:r>
      <w:r w:rsidRPr="00391C10">
        <w:rPr>
          <w:lang w:val="is-IS"/>
        </w:rPr>
        <w:t>.</w:t>
      </w:r>
      <w:r>
        <w:rPr>
          <w:b/>
          <w:lang w:val="is-IS"/>
        </w:rPr>
        <w:t xml:space="preserve"> </w:t>
      </w:r>
      <w:r w:rsidRPr="00F34685">
        <w:rPr>
          <w:lang w:val="is-IS"/>
        </w:rPr>
        <w:t xml:space="preserve">Sýni af bindiefninu er hitað </w:t>
      </w:r>
      <w:r>
        <w:rPr>
          <w:lang w:val="is-IS"/>
        </w:rPr>
        <w:t>í þrepum (í 190°C, 225°C,</w:t>
      </w:r>
      <w:r w:rsidRPr="00F34685">
        <w:rPr>
          <w:lang w:val="is-IS"/>
        </w:rPr>
        <w:t xml:space="preserve"> </w:t>
      </w:r>
      <w:r>
        <w:rPr>
          <w:lang w:val="is-IS"/>
        </w:rPr>
        <w:t xml:space="preserve">260°C, 315°C og að lokum í 360°C) og mælt hversu mikið af þynni hefur gufað upp við hvert þrep. Eimingarleifin (það sem eftir verður þegar sýnið hefur verið hitað í 360°C) er í sumum tilfellum prófuð frekar til að afla upplýsinga um eiginleika bindiefnisins eftir að þynnirinn hefur gufað upp. Í sumum tilfellum er eimingarleifin undirbúin frekar fyrir prófun, t.d. með festun (e. </w:t>
      </w:r>
      <w:r w:rsidRPr="00DA19F9">
        <w:rPr>
          <w:i/>
          <w:iCs/>
          <w:lang w:val="is-IS"/>
        </w:rPr>
        <w:t>stabilization</w:t>
      </w:r>
      <w:r>
        <w:rPr>
          <w:lang w:val="is-IS"/>
        </w:rPr>
        <w:t xml:space="preserve">) eða öldrun (e. </w:t>
      </w:r>
      <w:r w:rsidRPr="00DA19F9">
        <w:rPr>
          <w:i/>
          <w:iCs/>
          <w:lang w:val="is-IS"/>
        </w:rPr>
        <w:t>ageing</w:t>
      </w:r>
      <w:r>
        <w:rPr>
          <w:lang w:val="is-IS"/>
        </w:rPr>
        <w:t xml:space="preserve">) eða hvorutveggja. Meðal prófana á eimingarleif má nefna </w:t>
      </w:r>
      <w:r>
        <w:rPr>
          <w:lang w:val="is-IS"/>
        </w:rPr>
        <w:lastRenderedPageBreak/>
        <w:t>stungudýpt, mýktarmark og seigju. Ef þunnbikið tilheyrir breyttum bindiefnum koma aðrar prófunaraðferðir til álita.</w:t>
      </w:r>
    </w:p>
    <w:p w14:paraId="7A259FBD" w14:textId="77777777" w:rsidR="00185874" w:rsidRDefault="00185874" w:rsidP="00185874">
      <w:pPr>
        <w:ind w:firstLine="342"/>
        <w:jc w:val="both"/>
        <w:rPr>
          <w:lang w:val="is-IS"/>
        </w:rPr>
      </w:pPr>
    </w:p>
    <w:p w14:paraId="106E0A1A" w14:textId="77777777" w:rsidR="00185874" w:rsidRDefault="00185874" w:rsidP="00185874">
      <w:pPr>
        <w:jc w:val="both"/>
        <w:rPr>
          <w:lang w:val="is-IS"/>
        </w:rPr>
      </w:pPr>
      <w:r w:rsidRPr="0061422F">
        <w:rPr>
          <w:b/>
          <w:lang w:val="is-IS"/>
        </w:rPr>
        <w:t xml:space="preserve">Prófanir á bikþeytum. </w:t>
      </w:r>
      <w:r>
        <w:rPr>
          <w:lang w:val="is-IS"/>
        </w:rPr>
        <w:t xml:space="preserve">Þessi kafli er að mestu byggður á ÍST </w:t>
      </w:r>
      <w:r w:rsidRPr="00AA47A3">
        <w:rPr>
          <w:lang w:val="is-IS"/>
        </w:rPr>
        <w:t xml:space="preserve">EN </w:t>
      </w:r>
      <w:r>
        <w:rPr>
          <w:lang w:val="is-IS"/>
        </w:rPr>
        <w:t xml:space="preserve">13808: </w:t>
      </w:r>
      <w:r w:rsidRPr="00F23FE1">
        <w:rPr>
          <w:lang w:val="is-IS"/>
        </w:rPr>
        <w:t>Jarðbik og jarðbiksbindiefni - Grunnur til nota við skilgreiningar á jákvætt hlöðnum jarðbiksblöndum</w:t>
      </w:r>
      <w:r>
        <w:rPr>
          <w:lang w:val="is-IS"/>
        </w:rPr>
        <w:t xml:space="preserve"> (e. </w:t>
      </w:r>
      <w:r w:rsidRPr="00DA19F9">
        <w:rPr>
          <w:i/>
          <w:iCs/>
          <w:lang w:val="is-IS"/>
        </w:rPr>
        <w:t>Bitumen and bituminous binders - Framework for specifying cationic bitumen emulsions</w:t>
      </w:r>
      <w:r>
        <w:rPr>
          <w:lang w:val="is-IS"/>
        </w:rPr>
        <w:t xml:space="preserve">) og stöðlum sem þar er vísað til. </w:t>
      </w:r>
      <w:r w:rsidRPr="00AA47A3">
        <w:rPr>
          <w:lang w:val="is-IS"/>
        </w:rPr>
        <w:t xml:space="preserve"> </w:t>
      </w:r>
      <w:r w:rsidRPr="00AA47A3">
        <w:rPr>
          <w:b/>
          <w:i/>
          <w:lang w:val="is-IS"/>
        </w:rPr>
        <w:t xml:space="preserve">  </w:t>
      </w:r>
    </w:p>
    <w:p w14:paraId="68864569" w14:textId="65F3FFCE" w:rsidR="00185874" w:rsidRDefault="00185874" w:rsidP="00185874">
      <w:pPr>
        <w:ind w:right="29" w:firstLine="342"/>
        <w:jc w:val="both"/>
        <w:rPr>
          <w:lang w:val="is-IS"/>
        </w:rPr>
      </w:pPr>
      <w:r w:rsidRPr="0061422F">
        <w:rPr>
          <w:i/>
          <w:lang w:val="is-IS"/>
        </w:rPr>
        <w:t>Seigja.</w:t>
      </w:r>
      <w:r>
        <w:rPr>
          <w:lang w:val="is-IS"/>
        </w:rPr>
        <w:t xml:space="preserve"> Hún er mælikvarði á rennslistregðu bikþeytunnar (óhlaupinnar) og er ýmist mæld við 40°C eða 50°C, eftir því hvaða flokkur á í hlut. Mælingin felst í því að láta tiltekið magn af bikþeytu renna í gegnum op með tiltekinni lögun (sem er breytileg eftir flokkum) og mæla tímann sem það tekur. Seigjan skiptir m.a. máli fyrir val á bikþeytu í klæðingar; ef hún er lítil er viss hætta á að bikþeytan renni af steinunum sem hún á að binda saman, áður en hún hleypur og komi þannig að takmörkuðu gagni. Sömuleiðis skiptir seigjan máli þegar bikþeytu er dreift með úðadreifara</w:t>
      </w:r>
      <w:r w:rsidRPr="00B74137">
        <w:rPr>
          <w:lang w:val="is-IS"/>
        </w:rPr>
        <w:t xml:space="preserve"> </w:t>
      </w:r>
      <w:r>
        <w:rPr>
          <w:lang w:val="is-IS"/>
        </w:rPr>
        <w:t>(e.</w:t>
      </w:r>
      <w:r w:rsidR="00090A8D">
        <w:rPr>
          <w:lang w:val="is-IS"/>
        </w:rPr>
        <w:t xml:space="preserve"> </w:t>
      </w:r>
      <w:r w:rsidRPr="00090A8D">
        <w:rPr>
          <w:i/>
          <w:iCs/>
          <w:lang w:val="is-IS"/>
        </w:rPr>
        <w:t>spray bar</w:t>
      </w:r>
      <w:r>
        <w:rPr>
          <w:lang w:val="is-IS"/>
        </w:rPr>
        <w:t xml:space="preserve">), t. d. þegar hún er notuð til límingar. </w:t>
      </w:r>
      <w:r>
        <w:rPr>
          <w:i/>
          <w:lang w:val="is-IS"/>
        </w:rPr>
        <w:t>E</w:t>
      </w:r>
      <w:r w:rsidRPr="00517D9F">
        <w:rPr>
          <w:i/>
          <w:lang w:val="is-IS"/>
        </w:rPr>
        <w:t>iming</w:t>
      </w:r>
      <w:r>
        <w:rPr>
          <w:i/>
          <w:lang w:val="is-IS"/>
        </w:rPr>
        <w:t>arleif</w:t>
      </w:r>
      <w:r>
        <w:rPr>
          <w:lang w:val="is-IS"/>
        </w:rPr>
        <w:t xml:space="preserve">. Prófið er gert til að mæla hlutfall virks bindiefnis í bikþeytunni (sem oftast er á bilinu 40-70%). </w:t>
      </w:r>
    </w:p>
    <w:p w14:paraId="0221AF4E" w14:textId="77777777" w:rsidR="00185874" w:rsidRDefault="00185874" w:rsidP="00185874">
      <w:pPr>
        <w:ind w:right="29" w:firstLine="342"/>
        <w:jc w:val="both"/>
        <w:rPr>
          <w:lang w:val="is-IS"/>
        </w:rPr>
      </w:pPr>
      <w:r>
        <w:rPr>
          <w:i/>
          <w:lang w:val="is-IS"/>
        </w:rPr>
        <w:t>Brotstuðull</w:t>
      </w:r>
      <w:r w:rsidRPr="00DB5A71">
        <w:rPr>
          <w:i/>
          <w:lang w:val="is-IS"/>
        </w:rPr>
        <w:t>.</w:t>
      </w:r>
      <w:r>
        <w:rPr>
          <w:i/>
          <w:lang w:val="is-IS"/>
        </w:rPr>
        <w:t xml:space="preserve"> </w:t>
      </w:r>
      <w:r>
        <w:rPr>
          <w:lang w:val="is-IS"/>
        </w:rPr>
        <w:t xml:space="preserve">Þetta gildi (e. </w:t>
      </w:r>
      <w:r w:rsidRPr="00090A8D">
        <w:rPr>
          <w:i/>
          <w:iCs/>
          <w:lang w:val="is-IS"/>
        </w:rPr>
        <w:t>breaking value</w:t>
      </w:r>
      <w:r>
        <w:rPr>
          <w:lang w:val="is-IS"/>
        </w:rPr>
        <w:t>) er mælt með því að blanda bikþeytuna með mélu. Út í tiltekið magn af bikþeytu er blandað vissri tegund af mélu með jöfnum hraða þar til bikþeytan hefur brotnað að fullu. Mélumagnið sem hlutfall af bikþeytumagninu er mælikvarði á það hversu hratt bikþeytan brotnar eftir að henni hefur verið dreift eða blandað saman við steinefni. Þessi eiginleiki skiptir miklu máli fyrir notkun bikþeytunnar; ef bikþeyta brotnar treglega tekur að sama skapi langan tíma áður en hægt er að hleypa umferð á slitlag</w:t>
      </w:r>
      <w:r w:rsidRPr="00B74137">
        <w:rPr>
          <w:lang w:val="is-IS"/>
        </w:rPr>
        <w:t xml:space="preserve"> </w:t>
      </w:r>
      <w:r>
        <w:rPr>
          <w:lang w:val="is-IS"/>
        </w:rPr>
        <w:t>úr bikþeytu, t.d. klæðingu. Ef bikþeytan brotnar of hratt getur farið svo að ekki náist að blanda bikþeytu og steinefni nægilega vel saman áður en hún hleypur</w:t>
      </w:r>
      <w:r w:rsidRPr="00A67B49">
        <w:rPr>
          <w:lang w:val="is-IS"/>
        </w:rPr>
        <w:t xml:space="preserve"> </w:t>
      </w:r>
      <w:r>
        <w:rPr>
          <w:lang w:val="is-IS"/>
        </w:rPr>
        <w:t xml:space="preserve">og þá getur farið svo að hvorutveggja sé ónýtt. </w:t>
      </w:r>
    </w:p>
    <w:p w14:paraId="614EF4DD" w14:textId="77777777" w:rsidR="00185874" w:rsidRDefault="00185874" w:rsidP="00185874">
      <w:pPr>
        <w:ind w:right="29" w:firstLine="342"/>
        <w:jc w:val="both"/>
        <w:rPr>
          <w:lang w:val="is-IS"/>
        </w:rPr>
      </w:pPr>
      <w:r w:rsidRPr="00AC43C1">
        <w:rPr>
          <w:i/>
          <w:lang w:val="is-IS"/>
        </w:rPr>
        <w:t xml:space="preserve">Sigtileif. </w:t>
      </w:r>
      <w:r w:rsidRPr="00AC43C1">
        <w:rPr>
          <w:lang w:val="is-IS"/>
        </w:rPr>
        <w:t>P</w:t>
      </w:r>
      <w:r>
        <w:rPr>
          <w:lang w:val="is-IS"/>
        </w:rPr>
        <w:t>rófið gefur vísbendingar um ástand bikþeytu eftir geymslu í tiltekinn tíma. Þá er kannað hvort bikdroparnir í henni séu óeðlilega stórir, sem gefur til kynna að hún sé byrjuð að brotna umfram það sem eðlilegt getur talist. Prófið gefur einnig vísbendingar um gæði bikþeytunnar án tillits til geymsluþols; ef hún stenst ekki prófið getur það bent til mistaka í framleiðsluferlinu.</w:t>
      </w:r>
    </w:p>
    <w:p w14:paraId="2D149E9A" w14:textId="77777777" w:rsidR="00185874" w:rsidRDefault="00185874" w:rsidP="00185874">
      <w:pPr>
        <w:ind w:right="29" w:firstLine="342"/>
        <w:jc w:val="both"/>
        <w:rPr>
          <w:lang w:val="is-IS"/>
        </w:rPr>
      </w:pPr>
      <w:r>
        <w:rPr>
          <w:lang w:val="is-IS"/>
        </w:rPr>
        <w:t xml:space="preserve">Geymsluþol bikþeytu er prófað með því að láta sýni standa óhreyft í mæliglasi í tiltekinn tíma, oft einn eða fimm sólarhringa. Sýnið er síðan síað á tveim sigtum, annað með 0,500 mm og hitt með 0,160 mm möskvastærð. Magn bikþeytu sem verður eftir á sigtunum, sem hlutfall af magninu sem hellt er á sigtin, er mælikvarði á gæði bikþeytunnar. </w:t>
      </w:r>
    </w:p>
    <w:p w14:paraId="0B153C09" w14:textId="77777777" w:rsidR="00185874" w:rsidRDefault="00185874" w:rsidP="00185874">
      <w:pPr>
        <w:ind w:right="29" w:firstLine="342"/>
        <w:jc w:val="both"/>
        <w:rPr>
          <w:lang w:val="is-IS"/>
        </w:rPr>
      </w:pPr>
    </w:p>
    <w:p w14:paraId="48ACE0B0" w14:textId="77777777" w:rsidR="00185874" w:rsidRPr="004741DB" w:rsidRDefault="00185874" w:rsidP="00185874">
      <w:pPr>
        <w:jc w:val="both"/>
        <w:rPr>
          <w:lang w:val="is-IS"/>
        </w:rPr>
      </w:pPr>
      <w:r w:rsidRPr="004741DB">
        <w:rPr>
          <w:b/>
          <w:lang w:val="is-IS"/>
        </w:rPr>
        <w:t>Prófanir á froðubiki</w:t>
      </w:r>
      <w:r>
        <w:rPr>
          <w:b/>
          <w:lang w:val="is-IS"/>
        </w:rPr>
        <w:t xml:space="preserve">. </w:t>
      </w:r>
      <w:r w:rsidRPr="004741DB">
        <w:rPr>
          <w:lang w:val="is-IS"/>
        </w:rPr>
        <w:t xml:space="preserve">Froðubik sem slíkt er ekki hægt að prófa vegna þess að það </w:t>
      </w:r>
      <w:r>
        <w:rPr>
          <w:lang w:val="is-IS"/>
        </w:rPr>
        <w:t xml:space="preserve">er ekki í freyðandi ástandi nema mjög stutta stund. Bikið, sem er uppistaða í froðubikinu, er hins vegar prófað á hefðbundinn hátt. </w:t>
      </w:r>
    </w:p>
    <w:p w14:paraId="2B349B5A" w14:textId="77777777" w:rsidR="00185874" w:rsidRDefault="00185874" w:rsidP="00185874">
      <w:pPr>
        <w:jc w:val="both"/>
        <w:rPr>
          <w:lang w:val="is-IS"/>
        </w:rPr>
      </w:pPr>
    </w:p>
    <w:p w14:paraId="1C389640" w14:textId="77777777" w:rsidR="00185874" w:rsidRDefault="00185874" w:rsidP="00185874">
      <w:pPr>
        <w:jc w:val="both"/>
        <w:rPr>
          <w:lang w:val="is-IS"/>
        </w:rPr>
      </w:pPr>
      <w:r w:rsidRPr="002F3292">
        <w:rPr>
          <w:b/>
          <w:lang w:val="is-IS"/>
        </w:rPr>
        <w:t>Prófanir á breyttum bindiefnum</w:t>
      </w:r>
      <w:r>
        <w:rPr>
          <w:b/>
          <w:lang w:val="is-IS"/>
        </w:rPr>
        <w:t xml:space="preserve">. </w:t>
      </w:r>
      <w:r w:rsidRPr="00ED5688">
        <w:rPr>
          <w:lang w:val="is-IS"/>
        </w:rPr>
        <w:t>Við prófanir á breytt</w:t>
      </w:r>
      <w:r>
        <w:rPr>
          <w:lang w:val="is-IS"/>
        </w:rPr>
        <w:t>um</w:t>
      </w:r>
      <w:r w:rsidRPr="00ED5688">
        <w:rPr>
          <w:lang w:val="is-IS"/>
        </w:rPr>
        <w:t xml:space="preserve"> bindiefn</w:t>
      </w:r>
      <w:r>
        <w:rPr>
          <w:lang w:val="is-IS"/>
        </w:rPr>
        <w:t>um</w:t>
      </w:r>
      <w:r w:rsidRPr="00ED5688">
        <w:rPr>
          <w:lang w:val="is-IS"/>
        </w:rPr>
        <w:t xml:space="preserve"> eru </w:t>
      </w:r>
      <w:r>
        <w:rPr>
          <w:lang w:val="is-IS"/>
        </w:rPr>
        <w:t xml:space="preserve">að hluta til notaðar </w:t>
      </w:r>
      <w:r w:rsidRPr="00ED5688">
        <w:rPr>
          <w:lang w:val="is-IS"/>
        </w:rPr>
        <w:t>hefðbundn</w:t>
      </w:r>
      <w:r>
        <w:rPr>
          <w:lang w:val="is-IS"/>
        </w:rPr>
        <w:t>ar</w:t>
      </w:r>
      <w:r w:rsidRPr="00ED5688">
        <w:rPr>
          <w:lang w:val="is-IS"/>
        </w:rPr>
        <w:t xml:space="preserve"> prófunaraðferð</w:t>
      </w:r>
      <w:r>
        <w:rPr>
          <w:lang w:val="is-IS"/>
        </w:rPr>
        <w:t xml:space="preserve">ir, en einnig prófunaraðferðir </w:t>
      </w:r>
      <w:r w:rsidRPr="00ED5688">
        <w:rPr>
          <w:lang w:val="is-IS"/>
        </w:rPr>
        <w:t>sem hafa verið þróaðar sérstaklega fyrir þau.</w:t>
      </w:r>
      <w:r>
        <w:rPr>
          <w:b/>
          <w:lang w:val="is-IS"/>
        </w:rPr>
        <w:t xml:space="preserve"> </w:t>
      </w:r>
      <w:r w:rsidRPr="00ED5688">
        <w:rPr>
          <w:lang w:val="is-IS"/>
        </w:rPr>
        <w:t xml:space="preserve">Þar sem breytt bindiefni eru </w:t>
      </w:r>
      <w:r>
        <w:rPr>
          <w:lang w:val="is-IS"/>
        </w:rPr>
        <w:t>tiltölulega</w:t>
      </w:r>
      <w:r w:rsidRPr="00ED5688">
        <w:rPr>
          <w:lang w:val="is-IS"/>
        </w:rPr>
        <w:t xml:space="preserve"> lítið notuð h</w:t>
      </w:r>
      <w:r>
        <w:rPr>
          <w:lang w:val="is-IS"/>
        </w:rPr>
        <w:t>ér</w:t>
      </w:r>
      <w:r w:rsidRPr="00ED5688">
        <w:rPr>
          <w:lang w:val="is-IS"/>
        </w:rPr>
        <w:t>lendis</w:t>
      </w:r>
      <w:r>
        <w:rPr>
          <w:lang w:val="is-IS"/>
        </w:rPr>
        <w:t xml:space="preserve">, </w:t>
      </w:r>
      <w:r w:rsidRPr="00ED5688">
        <w:rPr>
          <w:lang w:val="is-IS"/>
        </w:rPr>
        <w:t xml:space="preserve">eru þeim </w:t>
      </w:r>
      <w:r>
        <w:rPr>
          <w:lang w:val="is-IS"/>
        </w:rPr>
        <w:t>ekki gerð</w:t>
      </w:r>
      <w:r w:rsidRPr="00ED5688">
        <w:rPr>
          <w:lang w:val="is-IS"/>
        </w:rPr>
        <w:t xml:space="preserve"> skil h</w:t>
      </w:r>
      <w:r>
        <w:rPr>
          <w:lang w:val="is-IS"/>
        </w:rPr>
        <w:t xml:space="preserve">ér. </w:t>
      </w:r>
      <w:r w:rsidRPr="00ED5688">
        <w:rPr>
          <w:lang w:val="is-IS"/>
        </w:rPr>
        <w:t xml:space="preserve"> </w:t>
      </w:r>
    </w:p>
    <w:p w14:paraId="7AA1F344" w14:textId="77777777" w:rsidR="00185874" w:rsidRPr="006868A9" w:rsidRDefault="00185874" w:rsidP="00185874">
      <w:pPr>
        <w:pStyle w:val="Heading2"/>
      </w:pPr>
      <w:bookmarkStart w:id="11" w:name="_Toc125970905"/>
      <w:proofErr w:type="spellStart"/>
      <w:r w:rsidRPr="006868A9">
        <w:t>Breytt</w:t>
      </w:r>
      <w:proofErr w:type="spellEnd"/>
      <w:r w:rsidRPr="006868A9">
        <w:t xml:space="preserve"> </w:t>
      </w:r>
      <w:proofErr w:type="spellStart"/>
      <w:r w:rsidRPr="006868A9">
        <w:t>bindiefni</w:t>
      </w:r>
      <w:bookmarkEnd w:id="11"/>
      <w:proofErr w:type="spellEnd"/>
      <w:r w:rsidRPr="006868A9">
        <w:t xml:space="preserve"> </w:t>
      </w:r>
    </w:p>
    <w:p w14:paraId="31FE7FED" w14:textId="77777777" w:rsidR="00185874" w:rsidRDefault="00185874" w:rsidP="00185874">
      <w:pPr>
        <w:jc w:val="both"/>
        <w:rPr>
          <w:lang w:val="is-IS"/>
        </w:rPr>
      </w:pPr>
      <w:r>
        <w:rPr>
          <w:lang w:val="is-IS"/>
        </w:rPr>
        <w:t xml:space="preserve">Aflfræðilegum eiginleikum bikbindiefna má breyta á ýmsa vegu með því að blanda þau með tilteknum íaukum (e. </w:t>
      </w:r>
      <w:r w:rsidRPr="00090A8D">
        <w:rPr>
          <w:i/>
          <w:iCs/>
          <w:lang w:val="is-IS"/>
        </w:rPr>
        <w:t>additives</w:t>
      </w:r>
      <w:r>
        <w:rPr>
          <w:lang w:val="is-IS"/>
        </w:rPr>
        <w:t xml:space="preserve">) sem eru lífræn efnasambönd. Þau geta verið margs konar en algengust eru gúmmíkenndir íaukar (e. </w:t>
      </w:r>
      <w:r w:rsidRPr="00090A8D">
        <w:rPr>
          <w:i/>
          <w:iCs/>
          <w:lang w:val="is-IS"/>
        </w:rPr>
        <w:t>elastomers</w:t>
      </w:r>
      <w:r>
        <w:rPr>
          <w:lang w:val="is-IS"/>
        </w:rPr>
        <w:t xml:space="preserve">), hitameyrir íaukar (e. </w:t>
      </w:r>
      <w:r w:rsidRPr="00090A8D">
        <w:rPr>
          <w:i/>
          <w:iCs/>
          <w:lang w:val="is-IS"/>
        </w:rPr>
        <w:t>thermoplastics</w:t>
      </w:r>
      <w:r>
        <w:rPr>
          <w:lang w:val="is-IS"/>
        </w:rPr>
        <w:t xml:space="preserve">) og íaukar sem eru bæði hitameyrir og gúmmíkenndir (e. </w:t>
      </w:r>
      <w:r w:rsidRPr="00B1253D">
        <w:rPr>
          <w:i/>
          <w:iCs/>
          <w:lang w:val="is-IS"/>
        </w:rPr>
        <w:t>thermoplastic elastomers</w:t>
      </w:r>
      <w:r>
        <w:rPr>
          <w:lang w:val="is-IS"/>
        </w:rPr>
        <w:t xml:space="preserve">). Þessir íaukar samlagast bindiefninu fullkomlega og mynda eins konar þrívítt net sem takmarkar hreyfanleika sameindanna í bindefninu. Þeim er blandað í bindiefnið í fremur litlu magni (3-10%) og tilgangurinn er að auka þol slitlagsins gagnvart veðurfari, einkum langvarandi sumarhitum og miklum kuldum, og þungri umferð. </w:t>
      </w:r>
      <w:r>
        <w:rPr>
          <w:lang w:val="is-IS"/>
        </w:rPr>
        <w:lastRenderedPageBreak/>
        <w:t xml:space="preserve">Með þessu móti verður bindiefnið þjálla við lágt hitastig heldur en óbreytt bindiefni en um leið stífara við hátt hitastig. Þreytuþol slitlagsins eykst og því er síður hætt við að springa í frostum. Sum breytt bindiefni hafa betri viðloðun við steinefni en óbreytt bindiefni. </w:t>
      </w:r>
    </w:p>
    <w:p w14:paraId="0B7E6345" w14:textId="77777777" w:rsidR="00185874" w:rsidRDefault="00185874" w:rsidP="00185874">
      <w:pPr>
        <w:ind w:firstLine="342"/>
        <w:jc w:val="both"/>
        <w:rPr>
          <w:lang w:val="is-IS"/>
        </w:rPr>
      </w:pPr>
      <w:r>
        <w:rPr>
          <w:lang w:val="is-IS"/>
        </w:rPr>
        <w:t xml:space="preserve">Breytt bindiefni eru dýrari en hefðbundin bindiefni. Þau eru talsvert notuð erlendis, einkum á stöðum þar sem aðstæður, einkum umferð eða veðurfar, gera miklar kröfur til slitlagsins og notkun þeirra fer vaxandi. </w:t>
      </w:r>
    </w:p>
    <w:p w14:paraId="0AB2FC13" w14:textId="77777777" w:rsidR="00185874" w:rsidRDefault="00185874" w:rsidP="00185874">
      <w:pPr>
        <w:ind w:firstLine="342"/>
        <w:jc w:val="both"/>
        <w:rPr>
          <w:lang w:val="is-IS"/>
        </w:rPr>
      </w:pPr>
      <w:r>
        <w:rPr>
          <w:lang w:val="is-IS"/>
        </w:rPr>
        <w:t>Algengustu flokkar íauka, sem eru notaðir til að breyta bindiefnum og áhrif þeirra eru:</w:t>
      </w:r>
    </w:p>
    <w:p w14:paraId="0F7D2C9D" w14:textId="77777777" w:rsidR="00185874" w:rsidRDefault="00185874" w:rsidP="00185874">
      <w:pPr>
        <w:ind w:firstLine="342"/>
        <w:jc w:val="both"/>
        <w:rPr>
          <w:lang w:val="is-IS"/>
        </w:rPr>
      </w:pPr>
      <w:r w:rsidRPr="003F7AB7">
        <w:rPr>
          <w:i/>
          <w:lang w:val="is-IS"/>
        </w:rPr>
        <w:t>Gúmmíkennd</w:t>
      </w:r>
      <w:r>
        <w:rPr>
          <w:i/>
          <w:lang w:val="is-IS"/>
        </w:rPr>
        <w:t>ir</w:t>
      </w:r>
      <w:r w:rsidRPr="003F7AB7">
        <w:rPr>
          <w:i/>
          <w:lang w:val="is-IS"/>
        </w:rPr>
        <w:t xml:space="preserve"> </w:t>
      </w:r>
      <w:r>
        <w:rPr>
          <w:i/>
          <w:lang w:val="is-IS"/>
        </w:rPr>
        <w:t>íaukar</w:t>
      </w:r>
      <w:r w:rsidRPr="003F7AB7">
        <w:rPr>
          <w:i/>
          <w:lang w:val="is-IS"/>
        </w:rPr>
        <w:t>.</w:t>
      </w:r>
      <w:r>
        <w:rPr>
          <w:lang w:val="is-IS"/>
        </w:rPr>
        <w:t xml:space="preserve"> Þessi efni eru gúmmí að stofni til, ýmist í formi dufts eða þeytu (e. </w:t>
      </w:r>
      <w:r w:rsidRPr="00B1253D">
        <w:rPr>
          <w:i/>
          <w:iCs/>
          <w:lang w:val="is-IS"/>
        </w:rPr>
        <w:t>latex</w:t>
      </w:r>
      <w:r>
        <w:rPr>
          <w:lang w:val="is-IS"/>
        </w:rPr>
        <w:t>) sem er blandað í bindiefnið. Þau auka sveigjanleika malbiks og vinna gegn skriði, en bráðna ekki og geta skemmst við mjög hátt hitastig. Blöndun þeirra í bindiefni getur verið erfiðleikum bundin.</w:t>
      </w:r>
    </w:p>
    <w:p w14:paraId="50252FFE" w14:textId="1CE42F3D" w:rsidR="00185874" w:rsidRDefault="00185874" w:rsidP="00185874">
      <w:pPr>
        <w:ind w:firstLine="342"/>
        <w:jc w:val="both"/>
        <w:rPr>
          <w:lang w:val="is-IS"/>
        </w:rPr>
      </w:pPr>
      <w:r w:rsidRPr="003F7AB7">
        <w:rPr>
          <w:i/>
          <w:lang w:val="is-IS"/>
        </w:rPr>
        <w:t>Hitameyr</w:t>
      </w:r>
      <w:r>
        <w:rPr>
          <w:i/>
          <w:lang w:val="is-IS"/>
        </w:rPr>
        <w:t>ir íaukar</w:t>
      </w:r>
      <w:r w:rsidRPr="003F7AB7">
        <w:rPr>
          <w:i/>
          <w:lang w:val="is-IS"/>
        </w:rPr>
        <w:t>.</w:t>
      </w:r>
      <w:r w:rsidRPr="007E0479">
        <w:rPr>
          <w:b/>
          <w:lang w:val="is-IS"/>
        </w:rPr>
        <w:t xml:space="preserve"> </w:t>
      </w:r>
      <w:r w:rsidRPr="00496B4C">
        <w:rPr>
          <w:lang w:val="is-IS"/>
        </w:rPr>
        <w:t>Í þessum flokki eru polyetylen (PE)</w:t>
      </w:r>
      <w:r>
        <w:rPr>
          <w:lang w:val="is-IS"/>
        </w:rPr>
        <w:t>, polypropylen (PP) og sumar gerðir etylen</w:t>
      </w:r>
      <w:r w:rsidR="00E71BC7">
        <w:rPr>
          <w:lang w:val="is-IS"/>
        </w:rPr>
        <w:t>-</w:t>
      </w:r>
      <w:r>
        <w:rPr>
          <w:lang w:val="is-IS"/>
        </w:rPr>
        <w:t>vinyl</w:t>
      </w:r>
      <w:r w:rsidR="00E71BC7">
        <w:rPr>
          <w:lang w:val="is-IS"/>
        </w:rPr>
        <w:t>-</w:t>
      </w:r>
      <w:r>
        <w:rPr>
          <w:lang w:val="is-IS"/>
        </w:rPr>
        <w:t>acetats (EVA).</w:t>
      </w:r>
      <w:r>
        <w:rPr>
          <w:b/>
          <w:lang w:val="is-IS"/>
        </w:rPr>
        <w:t xml:space="preserve"> </w:t>
      </w:r>
      <w:r>
        <w:rPr>
          <w:lang w:val="is-IS"/>
        </w:rPr>
        <w:t>Þau</w:t>
      </w:r>
      <w:r w:rsidRPr="007E0479">
        <w:rPr>
          <w:lang w:val="is-IS"/>
        </w:rPr>
        <w:t xml:space="preserve"> bráðna án</w:t>
      </w:r>
      <w:r>
        <w:rPr>
          <w:lang w:val="is-IS"/>
        </w:rPr>
        <w:t xml:space="preserve"> </w:t>
      </w:r>
      <w:r w:rsidRPr="007E0479">
        <w:rPr>
          <w:lang w:val="is-IS"/>
        </w:rPr>
        <w:t xml:space="preserve">þess að skemmast og storkna aftur þegar hitastigið lækkar. </w:t>
      </w:r>
      <w:r>
        <w:rPr>
          <w:lang w:val="is-IS"/>
        </w:rPr>
        <w:t>Hitameyrir íaukar draga fyrst og fremst úr líkum á skriði en hafa lítil áhrif á sveigjanleika malbiksins og þreytuþol.</w:t>
      </w:r>
    </w:p>
    <w:p w14:paraId="3DAEFC83" w14:textId="57514101" w:rsidR="00185874" w:rsidRDefault="00185874" w:rsidP="00185874">
      <w:pPr>
        <w:ind w:firstLine="342"/>
        <w:jc w:val="both"/>
        <w:rPr>
          <w:lang w:val="is-IS"/>
        </w:rPr>
      </w:pPr>
      <w:r w:rsidRPr="003F7AB7">
        <w:rPr>
          <w:i/>
          <w:lang w:val="is-IS"/>
        </w:rPr>
        <w:t>Hitameyrir og gúmmíkennd</w:t>
      </w:r>
      <w:r>
        <w:rPr>
          <w:i/>
          <w:lang w:val="is-IS"/>
        </w:rPr>
        <w:t>ir íaukar</w:t>
      </w:r>
      <w:r w:rsidRPr="003F7AB7">
        <w:rPr>
          <w:i/>
          <w:lang w:val="is-IS"/>
        </w:rPr>
        <w:t>.</w:t>
      </w:r>
      <w:r>
        <w:rPr>
          <w:lang w:val="is-IS"/>
        </w:rPr>
        <w:t xml:space="preserve"> Þeir sameina eiginleika fyrrnefndu flokkanna eins og nafnið bendir til, bráðna við hátt hitastig en halda fjaðrandi eiginleikum sínum við lágt hitastig. Sum þessara efna eru talin auka slitþol malbiks gagnvart negldum hjólbörðum. Í þessum flokki eru sumar gerðir etylen</w:t>
      </w:r>
      <w:r w:rsidR="00E71BC7">
        <w:rPr>
          <w:lang w:val="is-IS"/>
        </w:rPr>
        <w:t>-</w:t>
      </w:r>
      <w:r>
        <w:rPr>
          <w:lang w:val="is-IS"/>
        </w:rPr>
        <w:t>vinyl</w:t>
      </w:r>
      <w:r w:rsidR="00E71BC7">
        <w:rPr>
          <w:lang w:val="is-IS"/>
        </w:rPr>
        <w:t>-</w:t>
      </w:r>
      <w:r>
        <w:rPr>
          <w:lang w:val="is-IS"/>
        </w:rPr>
        <w:t xml:space="preserve">acetats (EVA), styren-butadien-styren (SBS) og styren-butadien-rubber (SBR).  </w:t>
      </w:r>
    </w:p>
    <w:p w14:paraId="7D1A143D" w14:textId="77777777" w:rsidR="00185874" w:rsidRDefault="00185874" w:rsidP="00185874">
      <w:pPr>
        <w:ind w:firstLine="342"/>
        <w:jc w:val="both"/>
        <w:rPr>
          <w:lang w:val="is-IS"/>
        </w:rPr>
      </w:pPr>
      <w:r>
        <w:rPr>
          <w:lang w:val="is-IS"/>
        </w:rPr>
        <w:t>Að lokum er rétt að taka fram að eiginleikum bindiefna má breyta á ýmsa vegu þótt ekki sé með eiginlegum íaukum eða efnasamböndum sem beinlínis er ætlað að breyta aflfræðilegum eiginleikum þeirra. Eitt dæmi eru viðloðunarefni ýmis konar sem oft er blandað í bindiefni, en það telst ekki til breyttra bindiefna, þótt viðloðunareiginleikar þess breytist. Annað dæmi er tvær gerðir biks (með mismunandi stífni) sem er blandað saman til að fá bindiefni með stífni sem liggur á milli hinna tveggja. Þjálbik og þunnbik má gera á marga vegu með vali á bikgerð og eins magni og gerð þjálniefnis eða þynnis. Bikþeytur má gera á ótal vegu, og sníða þær eftir aðstæðum þar sem á að nota þær, svo sem með vali á biki og ýruefnum, hlutfalli vatns og biks og framleiðsluaðferð.</w:t>
      </w:r>
    </w:p>
    <w:p w14:paraId="6C876284" w14:textId="77777777" w:rsidR="00185874" w:rsidRDefault="00185874" w:rsidP="00185874">
      <w:pPr>
        <w:ind w:firstLine="342"/>
        <w:jc w:val="both"/>
        <w:rPr>
          <w:lang w:val="is-IS"/>
        </w:rPr>
      </w:pPr>
    </w:p>
    <w:p w14:paraId="0C0AC75E" w14:textId="77777777" w:rsidR="00185874" w:rsidRDefault="00185874" w:rsidP="00185874">
      <w:pPr>
        <w:rPr>
          <w:lang w:val="is-IS"/>
        </w:rPr>
      </w:pPr>
    </w:p>
    <w:p w14:paraId="148F08F0" w14:textId="77777777" w:rsidR="00185874" w:rsidRPr="001C45E6" w:rsidRDefault="00185874" w:rsidP="00185874">
      <w:pPr>
        <w:spacing w:after="60"/>
        <w:rPr>
          <w:b/>
          <w:sz w:val="24"/>
          <w:szCs w:val="24"/>
          <w:lang w:val="is-IS"/>
        </w:rPr>
      </w:pPr>
      <w:r w:rsidRPr="001C45E6">
        <w:rPr>
          <w:b/>
          <w:sz w:val="24"/>
          <w:szCs w:val="24"/>
          <w:lang w:val="is-IS"/>
        </w:rPr>
        <w:t>HEIMILDIR</w:t>
      </w:r>
    </w:p>
    <w:p w14:paraId="4E56A3F9" w14:textId="77777777" w:rsidR="00185874" w:rsidRDefault="00185874" w:rsidP="00185874">
      <w:pPr>
        <w:ind w:left="340" w:hanging="340"/>
        <w:jc w:val="both"/>
        <w:rPr>
          <w:lang w:val="is-IS"/>
        </w:rPr>
      </w:pPr>
      <w:r>
        <w:rPr>
          <w:lang w:val="is-IS"/>
        </w:rPr>
        <w:t xml:space="preserve">Hilliges, F. (ritstjóri). 1995. </w:t>
      </w:r>
      <w:r w:rsidRPr="008C2FAD">
        <w:rPr>
          <w:i/>
          <w:lang w:val="is-IS"/>
        </w:rPr>
        <w:t>FAS Asfaltbok.</w:t>
      </w:r>
      <w:r>
        <w:rPr>
          <w:lang w:val="is-IS"/>
        </w:rPr>
        <w:t xml:space="preserve"> Föreningen för Asfaltbeläggningar i Sverige. Stockholm.</w:t>
      </w:r>
    </w:p>
    <w:p w14:paraId="6CDD578E" w14:textId="77777777" w:rsidR="00185874" w:rsidRDefault="00185874" w:rsidP="00185874">
      <w:pPr>
        <w:ind w:left="342" w:hanging="342"/>
        <w:jc w:val="both"/>
        <w:rPr>
          <w:lang w:val="is-IS"/>
        </w:rPr>
      </w:pPr>
      <w:r>
        <w:rPr>
          <w:lang w:val="is-IS"/>
        </w:rPr>
        <w:t xml:space="preserve">Hunter, R. N. (ritstjóri). 1994. </w:t>
      </w:r>
      <w:r w:rsidRPr="005148DC">
        <w:rPr>
          <w:i/>
          <w:lang w:val="is-IS"/>
        </w:rPr>
        <w:t>Bituminous mixtures in road construction.</w:t>
      </w:r>
      <w:r>
        <w:rPr>
          <w:lang w:val="is-IS"/>
        </w:rPr>
        <w:t xml:space="preserve"> Thomas Telford, London. </w:t>
      </w:r>
    </w:p>
    <w:p w14:paraId="0274C319" w14:textId="77777777" w:rsidR="00185874" w:rsidRDefault="00185874" w:rsidP="00185874">
      <w:pPr>
        <w:ind w:left="340" w:hanging="340"/>
        <w:jc w:val="both"/>
        <w:rPr>
          <w:lang w:val="is-IS"/>
        </w:rPr>
      </w:pPr>
      <w:r>
        <w:rPr>
          <w:lang w:val="is-IS"/>
        </w:rPr>
        <w:t xml:space="preserve">ÍST EN 13808. </w:t>
      </w:r>
      <w:r w:rsidRPr="007E0E6D">
        <w:rPr>
          <w:i/>
          <w:lang w:val="is-IS"/>
        </w:rPr>
        <w:t>Jarðbik og jarðbiksbindiefni – Grunnur til nota við skilgreiningar á jákvætt hlöðnum jarðbiksblöndum.</w:t>
      </w:r>
      <w:r>
        <w:rPr>
          <w:lang w:val="is-IS"/>
        </w:rPr>
        <w:t xml:space="preserve"> Staðlaráð Íslands, Reykjavík</w:t>
      </w:r>
      <w:r w:rsidRPr="004052CF">
        <w:rPr>
          <w:lang w:val="is-IS"/>
        </w:rPr>
        <w:t>.</w:t>
      </w:r>
    </w:p>
    <w:p w14:paraId="546D47C2" w14:textId="77777777" w:rsidR="00185874" w:rsidRDefault="00185874" w:rsidP="00185874">
      <w:pPr>
        <w:ind w:left="340" w:hanging="340"/>
        <w:jc w:val="both"/>
        <w:rPr>
          <w:lang w:val="is-IS"/>
        </w:rPr>
      </w:pPr>
      <w:r>
        <w:rPr>
          <w:lang w:val="is-IS"/>
        </w:rPr>
        <w:t xml:space="preserve">ÍST </w:t>
      </w:r>
      <w:r w:rsidRPr="004052CF">
        <w:rPr>
          <w:lang w:val="is-IS"/>
        </w:rPr>
        <w:t xml:space="preserve">EN </w:t>
      </w:r>
      <w:r>
        <w:rPr>
          <w:lang w:val="is-IS"/>
        </w:rPr>
        <w:t>12591</w:t>
      </w:r>
      <w:r w:rsidRPr="003F25A8">
        <w:rPr>
          <w:lang w:val="is-IS"/>
        </w:rPr>
        <w:t>.</w:t>
      </w:r>
      <w:r w:rsidRPr="003F25A8">
        <w:rPr>
          <w:i/>
          <w:lang w:val="is-IS"/>
        </w:rPr>
        <w:t xml:space="preserve"> </w:t>
      </w:r>
      <w:r w:rsidRPr="007E0E6D">
        <w:rPr>
          <w:i/>
          <w:lang w:val="is-IS"/>
        </w:rPr>
        <w:t xml:space="preserve">Jarðbik og jarðbiksbindiefni </w:t>
      </w:r>
      <w:r w:rsidRPr="00D7390C">
        <w:rPr>
          <w:i/>
          <w:lang w:val="is-IS"/>
        </w:rPr>
        <w:t xml:space="preserve">– </w:t>
      </w:r>
      <w:r>
        <w:rPr>
          <w:i/>
          <w:lang w:val="is-IS"/>
        </w:rPr>
        <w:t xml:space="preserve">Eiginleikar jarðbiks til nota í slitlög. </w:t>
      </w:r>
      <w:r>
        <w:rPr>
          <w:lang w:val="is-IS"/>
        </w:rPr>
        <w:t>Staðlaráð Íslands, Reykjavík</w:t>
      </w:r>
      <w:r w:rsidRPr="004052CF">
        <w:rPr>
          <w:lang w:val="is-IS"/>
        </w:rPr>
        <w:t>.</w:t>
      </w:r>
    </w:p>
    <w:p w14:paraId="7F66C7B9" w14:textId="77777777" w:rsidR="00185874" w:rsidRDefault="00185874" w:rsidP="00185874">
      <w:pPr>
        <w:ind w:left="340" w:hanging="340"/>
        <w:jc w:val="both"/>
        <w:rPr>
          <w:lang w:val="is-IS"/>
        </w:rPr>
      </w:pPr>
      <w:r>
        <w:rPr>
          <w:lang w:val="is-IS"/>
        </w:rPr>
        <w:t xml:space="preserve">Shell Bitumen. 1990. </w:t>
      </w:r>
      <w:r w:rsidRPr="00053FEC">
        <w:rPr>
          <w:i/>
          <w:lang w:val="is-IS"/>
        </w:rPr>
        <w:t>The Shell Bitumen Handbook.</w:t>
      </w:r>
      <w:r>
        <w:rPr>
          <w:lang w:val="is-IS"/>
        </w:rPr>
        <w:t xml:space="preserve"> Shell Bitumen U.K. Chertsey.</w:t>
      </w:r>
    </w:p>
    <w:p w14:paraId="25090AC8" w14:textId="77777777" w:rsidR="00185874" w:rsidRPr="005148DC" w:rsidRDefault="00185874" w:rsidP="00185874">
      <w:pPr>
        <w:ind w:left="342" w:hanging="342"/>
        <w:jc w:val="both"/>
        <w:rPr>
          <w:lang w:val="is-IS"/>
        </w:rPr>
      </w:pPr>
      <w:r>
        <w:rPr>
          <w:lang w:val="is-IS"/>
        </w:rPr>
        <w:t xml:space="preserve">Statens vegvesen. 2005. </w:t>
      </w:r>
      <w:r w:rsidRPr="006816BB">
        <w:rPr>
          <w:i/>
          <w:lang w:val="is-IS"/>
        </w:rPr>
        <w:t>ASFALT 2005 – materialer og utförelse.</w:t>
      </w:r>
      <w:r>
        <w:rPr>
          <w:i/>
          <w:lang w:val="is-IS"/>
        </w:rPr>
        <w:t xml:space="preserve"> </w:t>
      </w:r>
      <w:r>
        <w:rPr>
          <w:lang w:val="is-IS"/>
        </w:rPr>
        <w:t xml:space="preserve">Håndbok 246. Oslo. </w:t>
      </w:r>
    </w:p>
    <w:p w14:paraId="66EF56D2" w14:textId="77777777" w:rsidR="00185874" w:rsidRDefault="00185874" w:rsidP="00185874">
      <w:pPr>
        <w:ind w:left="342" w:hanging="342"/>
        <w:jc w:val="both"/>
        <w:rPr>
          <w:lang w:val="is-IS"/>
        </w:rPr>
      </w:pPr>
      <w:r>
        <w:rPr>
          <w:lang w:val="is-IS"/>
        </w:rPr>
        <w:t xml:space="preserve">The Asphalt Institute. 1979. </w:t>
      </w:r>
      <w:r w:rsidRPr="004B219C">
        <w:rPr>
          <w:i/>
          <w:lang w:val="is-IS"/>
        </w:rPr>
        <w:t>A Basic Asphalt Emulsion Manual.</w:t>
      </w:r>
      <w:r>
        <w:rPr>
          <w:lang w:val="is-IS"/>
        </w:rPr>
        <w:t xml:space="preserve"> Manual Series No 19 (MS-19). Maryland.</w:t>
      </w:r>
    </w:p>
    <w:p w14:paraId="06E2B107" w14:textId="77777777" w:rsidR="00185874" w:rsidRDefault="00185874" w:rsidP="00185874">
      <w:pPr>
        <w:ind w:left="342" w:hanging="342"/>
        <w:jc w:val="both"/>
        <w:rPr>
          <w:lang w:val="is-IS"/>
        </w:rPr>
      </w:pPr>
      <w:r>
        <w:rPr>
          <w:lang w:val="is-IS"/>
        </w:rPr>
        <w:t xml:space="preserve">Wallace, Hugh A., Martin, J. Rogers. 1967. </w:t>
      </w:r>
      <w:r w:rsidRPr="00C275C7">
        <w:rPr>
          <w:i/>
          <w:lang w:val="is-IS"/>
        </w:rPr>
        <w:t>Asphalt Pavement Engineering.</w:t>
      </w:r>
      <w:r>
        <w:rPr>
          <w:lang w:val="is-IS"/>
        </w:rPr>
        <w:t xml:space="preserve"> McGraw-Hill Book Company, New York.</w:t>
      </w:r>
    </w:p>
    <w:p w14:paraId="41ADFAE3" w14:textId="77777777" w:rsidR="00185874" w:rsidRDefault="00185874" w:rsidP="00185874">
      <w:pPr>
        <w:rPr>
          <w:lang w:val="is-IS"/>
        </w:rPr>
      </w:pPr>
    </w:p>
    <w:p w14:paraId="71BA93A0" w14:textId="77777777" w:rsidR="00185874" w:rsidRPr="006868A9" w:rsidRDefault="00185874" w:rsidP="00185874">
      <w:pPr>
        <w:pStyle w:val="Heading1"/>
      </w:pPr>
      <w:bookmarkStart w:id="12" w:name="_Toc125970906"/>
      <w:r w:rsidRPr="006868A9">
        <w:lastRenderedPageBreak/>
        <w:t>VAL Á BINDIEFNI, HART EÐA MJÚKT?</w:t>
      </w:r>
      <w:bookmarkEnd w:id="12"/>
    </w:p>
    <w:p w14:paraId="1DBE5BA3" w14:textId="77777777" w:rsidR="00185874" w:rsidRPr="0054726C" w:rsidRDefault="00185874" w:rsidP="00185874">
      <w:pPr>
        <w:jc w:val="center"/>
        <w:rPr>
          <w:b/>
          <w:sz w:val="24"/>
          <w:szCs w:val="24"/>
          <w:lang w:val="is-IS"/>
        </w:rPr>
      </w:pPr>
    </w:p>
    <w:p w14:paraId="2ACE2F18" w14:textId="77777777" w:rsidR="00185874" w:rsidRDefault="00185874" w:rsidP="00185874">
      <w:pPr>
        <w:spacing w:after="120"/>
        <w:jc w:val="both"/>
        <w:rPr>
          <w:lang w:val="is-IS"/>
        </w:rPr>
      </w:pPr>
      <w:r>
        <w:rPr>
          <w:lang w:val="is-IS"/>
        </w:rPr>
        <w:t>Hérlendis hefur tíðkast að nota tvær bindiefnisgerðir, hart (stungudýpt PG 70/100) og mjúkt (stungudýpt PG 160/220). Fyrri gerðin er einkum notuð í malbik þar sem umferð er mikil og þung og hefur notkun þeirrar gerðar aukist með árunum með aukinni þungaumferð, t.d. á stofnvegum. Annars staðar er síðarnefnda bindiefnisgerðin notuð og einnig sem uppistaða í þunnbik fyrir klæðingar. Til tals hefur komið að tilgreina tvær aðrar bindiefnisgerðir í verklýsingum Vegagerðarinnar, mjög hart bindiefni (50/70) og millistig (100/150). Þessi pistill fjallar um kosti og galla sem slíkar breytingar myndu hafa í för með sér.</w:t>
      </w:r>
    </w:p>
    <w:p w14:paraId="42F16C02" w14:textId="77777777" w:rsidR="00185874" w:rsidRDefault="00185874" w:rsidP="009236F4">
      <w:pPr>
        <w:numPr>
          <w:ilvl w:val="0"/>
          <w:numId w:val="39"/>
        </w:numPr>
        <w:tabs>
          <w:tab w:val="clear" w:pos="360"/>
          <w:tab w:val="clear" w:pos="454"/>
          <w:tab w:val="clear" w:pos="1077"/>
          <w:tab w:val="clear" w:pos="2155"/>
          <w:tab w:val="num" w:pos="342"/>
        </w:tabs>
        <w:overflowPunct w:val="0"/>
        <w:autoSpaceDE w:val="0"/>
        <w:autoSpaceDN w:val="0"/>
        <w:adjustRightInd w:val="0"/>
        <w:snapToGrid/>
        <w:spacing w:line="276" w:lineRule="auto"/>
        <w:ind w:left="342"/>
        <w:jc w:val="both"/>
        <w:textAlignment w:val="baseline"/>
        <w:rPr>
          <w:lang w:val="is-IS"/>
        </w:rPr>
      </w:pPr>
      <w:r>
        <w:rPr>
          <w:lang w:val="is-IS"/>
        </w:rPr>
        <w:t>Eftir því sem bindiefni er harðara (stungudýpt bindiefnisins er minni) minnka líkur á skriði í malbiki í miklum hitum. Jafnframt aukast líkur á sprungum í malbikinu í miklu frosti. Val á bindiefni þarf þess vegna að taka mið af líklegu hámarks- og lágmarkshitastigi í malbikinu.</w:t>
      </w:r>
    </w:p>
    <w:p w14:paraId="42C95CB9" w14:textId="77777777" w:rsidR="00185874" w:rsidRDefault="00185874" w:rsidP="00185874">
      <w:pPr>
        <w:ind w:left="342" w:firstLine="342"/>
        <w:jc w:val="both"/>
        <w:rPr>
          <w:lang w:val="is-IS"/>
        </w:rPr>
      </w:pPr>
      <w:r>
        <w:rPr>
          <w:lang w:val="is-IS"/>
        </w:rPr>
        <w:t xml:space="preserve">Líkan Superpave [Asphalt Institute 2003, bls. 53] til að reikna út hitastig í slitlagi með hliðsjón af hnattstöðu og veðurfari gefur til kynna að í Reykjavík séu innan við 2% líkur á að hitastig í slitlagi fari niður fyrir -14°C eða upp fyrir 30°C [Ásbjörn Jóhannesson 2005, bls. 26]. Samsvarandi tölur fyrir Egilsstaði eru -21°C og 34°C. Þessar líkur eru miðaðar við eins árs tímabil. Rétt er að taka fram að Norðmenn hafa efasemdir um að reikniaðferð Superpave eigi við þar í landi og hafa sett fram reiknilíkan sem þeir telja réttara; taka þó fram að það sé ekki byggt á traustum grunni. Ef reiknilíkan Norðmanna er notað, hækka tölur fyrir hámarkshita í malbiki um 10°C eða þar um bil.  </w:t>
      </w:r>
    </w:p>
    <w:p w14:paraId="41F6F06F" w14:textId="77777777" w:rsidR="00185874" w:rsidRDefault="00185874" w:rsidP="00185874">
      <w:pPr>
        <w:ind w:left="342" w:firstLine="342"/>
        <w:jc w:val="both"/>
        <w:rPr>
          <w:lang w:val="is-IS"/>
        </w:rPr>
      </w:pPr>
      <w:r>
        <w:rPr>
          <w:lang w:val="is-IS"/>
        </w:rPr>
        <w:t>Tvö íslensk sýni, annað af PG 70/100 og hitt af PG 160/220 biki, voru prófuð með aðferðum Superpave til að meta hvaða hitastig í slitlagi þau þola [Tayebali 2004]. Niðurstaðan varð sú að harðara bindiefnið (PG 70/100) hentar við aðstæður þar sem hitastig í slitlagi fer ekki niður fyrir -26°C og ekki upp fyrir 66°C. Samsvarandi tölur fyrir mýkra bindiefnið (160/220) eru -30°C og 58°C.</w:t>
      </w:r>
    </w:p>
    <w:p w14:paraId="3972BA40" w14:textId="4793544C" w:rsidR="00185874" w:rsidRDefault="00185874" w:rsidP="00C65EB4">
      <w:pPr>
        <w:spacing w:after="240"/>
        <w:ind w:left="342" w:firstLine="342"/>
        <w:jc w:val="both"/>
        <w:rPr>
          <w:lang w:val="is-IS"/>
        </w:rPr>
      </w:pPr>
      <w:r>
        <w:rPr>
          <w:lang w:val="is-IS"/>
        </w:rPr>
        <w:t xml:space="preserve">Af þessum athugunum sýnist mega álykta að báðar bindiefnisgerðirnar uppfylli kröfur Superpave með tilliti til veðurfars og séu meira að segja langt fyrir innan mörkin. Harðara bindiefnið þolir minnst 12°C meira frost en búast má við í slitlagi í Reykjavík. Og hvað hámarkshitastig í Reykjavík snertir er talsvert borð fyrir báru, jafnvel þótt norska reiknilíkanið sé lagt til grundvallar (minnst 18°C) og mýkra bindiefnið notað. Þó verður að hafa í huga að einungis tvö sýni </w:t>
      </w:r>
      <w:r w:rsidR="00FF2DFD">
        <w:rPr>
          <w:lang w:val="is-IS"/>
        </w:rPr>
        <w:t xml:space="preserve">hafa </w:t>
      </w:r>
      <w:r>
        <w:rPr>
          <w:lang w:val="is-IS"/>
        </w:rPr>
        <w:t xml:space="preserve">verið prófuð með aðferðum Superpave og seigjueiginleikar bindiefnisins geta breyst þótt stungudýptin sé óbreytt [Asphalt Institute, bls. 14]. </w:t>
      </w:r>
    </w:p>
    <w:p w14:paraId="0160009F" w14:textId="77777777" w:rsidR="00185874" w:rsidRDefault="00185874" w:rsidP="00B5049E">
      <w:pPr>
        <w:numPr>
          <w:ilvl w:val="0"/>
          <w:numId w:val="39"/>
        </w:numPr>
        <w:tabs>
          <w:tab w:val="clear" w:pos="360"/>
          <w:tab w:val="clear" w:pos="454"/>
          <w:tab w:val="clear" w:pos="1077"/>
          <w:tab w:val="clear" w:pos="2155"/>
          <w:tab w:val="num" w:pos="342"/>
        </w:tabs>
        <w:overflowPunct w:val="0"/>
        <w:autoSpaceDE w:val="0"/>
        <w:autoSpaceDN w:val="0"/>
        <w:adjustRightInd w:val="0"/>
        <w:snapToGrid/>
        <w:spacing w:line="276" w:lineRule="auto"/>
        <w:ind w:left="342"/>
        <w:jc w:val="both"/>
        <w:textAlignment w:val="baseline"/>
        <w:rPr>
          <w:lang w:val="is-IS"/>
        </w:rPr>
      </w:pPr>
      <w:r>
        <w:rPr>
          <w:lang w:val="is-IS"/>
        </w:rPr>
        <w:t xml:space="preserve">Enda þótt ofanskráðar bindiefnisgerðir (PG 70/100 og PG 180/220) henti vel fyrir íslenskt veðurfar er ekki þar með sagt að skrið sé útilokað. Það verður að teljast ólíklegt að skrið byrji og hætti við ákveðin hitastigsmörk; líklegara er að skrið megi teljast óverulegt upp að hitastigsmarkinu sem reiknilíkan Superpave (eða Norðmanna) tiltekur. Þá vaknar spurningin; hversu mikið minnkar skrið við að nota PG 50/70 í stað PG 70/100 eða PG 100/150 í stað PG 180/220 biks?  </w:t>
      </w:r>
    </w:p>
    <w:p w14:paraId="5B047F4B" w14:textId="77777777" w:rsidR="00185874" w:rsidRDefault="00185874" w:rsidP="00185874">
      <w:pPr>
        <w:ind w:left="342" w:firstLine="342"/>
        <w:jc w:val="both"/>
        <w:rPr>
          <w:lang w:val="is-IS"/>
        </w:rPr>
      </w:pPr>
      <w:r>
        <w:rPr>
          <w:lang w:val="is-IS"/>
        </w:rPr>
        <w:t xml:space="preserve">Ef stífni (e. stiffness) tveggja eða fleiri bindiefnisgerða er þekkt er hægt að spá um hlutfallslegt skrið í malbiki sem er gert úr þessum bindiefnum, að því tilskildu að </w:t>
      </w:r>
      <w:r>
        <w:rPr>
          <w:lang w:val="is-IS"/>
        </w:rPr>
        <w:lastRenderedPageBreak/>
        <w:t xml:space="preserve">malbiksblöndurnar séu eins að öðru leyti [Shell, bls. 105]. Ef stífnin er ekki þekkt má í staðinn nota seigju (e. viscosity) bindiefnisins eða PI (e. penetration index). Ef þessari samanburðaraðferð er beitt á bikgerðirnar PG 50/70, 70/100, 100/150 og 160/220 og gert ráð fyrir að hitastig í slitlagi sé 30°C kemur í ljós að skrið minnkar um nálega: </w:t>
      </w:r>
    </w:p>
    <w:p w14:paraId="56944E8A" w14:textId="77777777" w:rsidR="00185874" w:rsidRDefault="00185874" w:rsidP="00185874">
      <w:pPr>
        <w:tabs>
          <w:tab w:val="left" w:pos="1368"/>
        </w:tabs>
        <w:ind w:left="342" w:firstLine="342"/>
        <w:jc w:val="both"/>
        <w:rPr>
          <w:lang w:val="is-IS"/>
        </w:rPr>
      </w:pPr>
      <w:r>
        <w:rPr>
          <w:lang w:val="is-IS"/>
        </w:rPr>
        <w:tab/>
        <w:t>- 15% ef 100/150 er notað í stað 160/220</w:t>
      </w:r>
    </w:p>
    <w:p w14:paraId="1295F7D3" w14:textId="77777777" w:rsidR="00185874" w:rsidRDefault="00185874" w:rsidP="00185874">
      <w:pPr>
        <w:tabs>
          <w:tab w:val="left" w:pos="1368"/>
        </w:tabs>
        <w:ind w:left="342" w:firstLine="342"/>
        <w:jc w:val="both"/>
        <w:rPr>
          <w:lang w:val="is-IS"/>
        </w:rPr>
      </w:pPr>
      <w:r>
        <w:rPr>
          <w:lang w:val="is-IS"/>
        </w:rPr>
        <w:tab/>
        <w:t>- 30% ef 70/100 er notað í stað 160/220</w:t>
      </w:r>
    </w:p>
    <w:p w14:paraId="1E511E84" w14:textId="77777777" w:rsidR="00185874" w:rsidRDefault="00185874" w:rsidP="00185874">
      <w:pPr>
        <w:tabs>
          <w:tab w:val="left" w:pos="1368"/>
        </w:tabs>
        <w:spacing w:after="120"/>
        <w:ind w:left="340" w:firstLine="340"/>
        <w:jc w:val="both"/>
        <w:rPr>
          <w:lang w:val="is-IS"/>
        </w:rPr>
      </w:pPr>
      <w:r>
        <w:rPr>
          <w:lang w:val="is-IS"/>
        </w:rPr>
        <w:tab/>
        <w:t>- 35% ef 50/70 er notað í stað 70/100</w:t>
      </w:r>
    </w:p>
    <w:p w14:paraId="290C5EA9" w14:textId="77777777" w:rsidR="00185874" w:rsidRDefault="00185874" w:rsidP="00C65EB4">
      <w:pPr>
        <w:tabs>
          <w:tab w:val="left" w:pos="1368"/>
        </w:tabs>
        <w:spacing w:after="240"/>
        <w:ind w:left="342"/>
        <w:jc w:val="both"/>
        <w:rPr>
          <w:lang w:val="is-IS"/>
        </w:rPr>
      </w:pPr>
      <w:r>
        <w:rPr>
          <w:lang w:val="is-IS"/>
        </w:rPr>
        <w:t xml:space="preserve">Sams konar útreikningar sýna að hlutfallslegur ávinningur af harðara bindiefni minnkar eftir því sem hitastigið eykst. Svo dæmi sé tekið minnkar skrið aðeins um 20% ef hitastig í slitlagi er 60°C og 70/100 er notað í stað 160/220. </w:t>
      </w:r>
    </w:p>
    <w:p w14:paraId="5A982F6B" w14:textId="77777777" w:rsidR="00185874" w:rsidRDefault="00185874" w:rsidP="005524DA">
      <w:pPr>
        <w:numPr>
          <w:ilvl w:val="0"/>
          <w:numId w:val="39"/>
        </w:numPr>
        <w:tabs>
          <w:tab w:val="clear" w:pos="360"/>
          <w:tab w:val="clear" w:pos="454"/>
          <w:tab w:val="clear" w:pos="1077"/>
          <w:tab w:val="clear" w:pos="2155"/>
          <w:tab w:val="num" w:pos="342"/>
        </w:tabs>
        <w:overflowPunct w:val="0"/>
        <w:autoSpaceDE w:val="0"/>
        <w:autoSpaceDN w:val="0"/>
        <w:adjustRightInd w:val="0"/>
        <w:snapToGrid/>
        <w:spacing w:after="240" w:line="276" w:lineRule="auto"/>
        <w:ind w:left="342"/>
        <w:jc w:val="both"/>
        <w:textAlignment w:val="baseline"/>
        <w:rPr>
          <w:lang w:val="is-IS"/>
        </w:rPr>
      </w:pPr>
      <w:r>
        <w:rPr>
          <w:lang w:val="is-IS"/>
        </w:rPr>
        <w:t>Stungudýpt bindiefnis ein sér er ekki sérlega heppilegur stiki til að spá um skrið [Shell, bls. 107], fylgni milli stungudýptar og festu í Marshallprófi er lítil, sömuleiðis milli stungudýptar og hjólfaraprófs (e. wheel tracking test), enda nægir stungudýpt ekki til að lýsa eiginleikum bindiefnis nema að takmörkuðu leyti.Tvö bindiefni geta sýnt ólíka hegðun við sama hitastig, þótt þau tilheyri sama stungudýptarflokki [Asphalt Institute, bls. 13]. Mýkingarmark (e. softening point) sýnist á hinn bóginn vera nothæfur stiki til að spá um skrið [Shell, bls. 107], en fylgni festu í Marshallprófi og í hjólfaraprófi við mýkingarmark er sterk. Þó verður að taka fram sambandið, sem vísað er til í ofangreindri heimild, takmarkast við mýkingarmark á bilinu 45-65°C (ívið hærra en mýkingarmark í bindiefni sem tíðkast að nota hérlendis). Í sænskri heimild [Hilliges, bls. 149] er ráðlagt að velja bindiefnið þannig að mýkingarmark þess sé álíka hátt og hæsta hitastig sem vænta má í slitlaginu. Mýkingarmark PG 70/100 biks er í kringum 45°C og mýkingarmark PG 160/220 biks í kringum 35°C. Báðar bindiefnisgerðirnar ættu því að vera nægilega stífar fyrir íslenskt veðurfar, ef miðað er við aðferðir Superpave til að reikna hámarkshitastig í slitlagi. Sé hins vegar miðað við reiknilíkan Norðmanna er PG 160/220 bik tæplega nógu stíft.</w:t>
      </w:r>
    </w:p>
    <w:p w14:paraId="1B5FF44A" w14:textId="77777777" w:rsidR="00185874" w:rsidRDefault="00185874" w:rsidP="00212EB8">
      <w:pPr>
        <w:numPr>
          <w:ilvl w:val="0"/>
          <w:numId w:val="39"/>
        </w:numPr>
        <w:tabs>
          <w:tab w:val="clear" w:pos="360"/>
          <w:tab w:val="clear" w:pos="454"/>
          <w:tab w:val="clear" w:pos="1077"/>
          <w:tab w:val="clear" w:pos="2155"/>
          <w:tab w:val="num" w:pos="342"/>
        </w:tabs>
        <w:overflowPunct w:val="0"/>
        <w:autoSpaceDE w:val="0"/>
        <w:autoSpaceDN w:val="0"/>
        <w:adjustRightInd w:val="0"/>
        <w:snapToGrid/>
        <w:spacing w:after="240" w:line="276" w:lineRule="auto"/>
        <w:ind w:left="342"/>
        <w:jc w:val="both"/>
        <w:textAlignment w:val="baseline"/>
        <w:rPr>
          <w:lang w:val="is-IS"/>
        </w:rPr>
      </w:pPr>
      <w:r>
        <w:rPr>
          <w:lang w:val="is-IS"/>
        </w:rPr>
        <w:t>Í undantekningartilfellum getur verið þörf á að nota mjög hart bindiefni, t.d. í malbik á hafnarsvæði, á geymsluplön fyrir gáma og aðra þungavöru, á stæði fyrir þunga bíla og hugsanlega í stórum vöruskemmum.</w:t>
      </w:r>
    </w:p>
    <w:p w14:paraId="4B2B7B3F" w14:textId="77777777" w:rsidR="00185874" w:rsidRPr="00E06789" w:rsidRDefault="00185874" w:rsidP="00212EB8">
      <w:pPr>
        <w:numPr>
          <w:ilvl w:val="0"/>
          <w:numId w:val="39"/>
        </w:numPr>
        <w:tabs>
          <w:tab w:val="clear" w:pos="360"/>
          <w:tab w:val="clear" w:pos="454"/>
          <w:tab w:val="clear" w:pos="1077"/>
          <w:tab w:val="clear" w:pos="2155"/>
          <w:tab w:val="num" w:pos="342"/>
        </w:tabs>
        <w:overflowPunct w:val="0"/>
        <w:autoSpaceDE w:val="0"/>
        <w:autoSpaceDN w:val="0"/>
        <w:adjustRightInd w:val="0"/>
        <w:snapToGrid/>
        <w:spacing w:after="240" w:line="276" w:lineRule="auto"/>
        <w:ind w:left="342"/>
        <w:jc w:val="both"/>
        <w:textAlignment w:val="baseline"/>
        <w:rPr>
          <w:lang w:val="is-IS"/>
        </w:rPr>
      </w:pPr>
      <w:r>
        <w:rPr>
          <w:lang w:val="is-IS"/>
        </w:rPr>
        <w:t xml:space="preserve">Harðara bindiefni gerir kröfur til hærra hitastigs við blöndun, útlögn og völtun. Sem dæmi má nefna að hitastig malbiks við blöndun og útlögn þarf að hækka um 10°C ef skipt er úr PG160/220 biki í PG 70/100 bik eða úr PG 70/100 biki í PG 50/70 bik. Malbik kólnar hratt í úrkomu og vindi, því hraðar sem hitamismunur malbiks og umhverfis er </w:t>
      </w:r>
      <w:r w:rsidRPr="00E06789">
        <w:rPr>
          <w:lang w:val="is-IS"/>
        </w:rPr>
        <w:t>meiri og malbik sem hefur kólnað um of áður en það er fullþjappað er líklegra en ella til að skemmast. Þess vegna er áhættusamara að leggja malbik úr hörðu bindiefni en mjúku, sérstaklega snemma að vori eða seint að hausti, vegna hættu á ótímabærum skemmdum, ef tilskilinni þjöppun er ekki náð. Við þessar aðstæður þarf að gæta vel að því að hitastig malbiksins sé nægilega hátt.</w:t>
      </w:r>
    </w:p>
    <w:p w14:paraId="5E23FAD9" w14:textId="77777777" w:rsidR="00185874" w:rsidRDefault="00185874" w:rsidP="00212EB8">
      <w:pPr>
        <w:numPr>
          <w:ilvl w:val="0"/>
          <w:numId w:val="39"/>
        </w:numPr>
        <w:tabs>
          <w:tab w:val="clear" w:pos="360"/>
          <w:tab w:val="clear" w:pos="454"/>
          <w:tab w:val="clear" w:pos="1077"/>
          <w:tab w:val="clear" w:pos="2155"/>
          <w:tab w:val="num" w:pos="342"/>
        </w:tabs>
        <w:overflowPunct w:val="0"/>
        <w:autoSpaceDE w:val="0"/>
        <w:autoSpaceDN w:val="0"/>
        <w:adjustRightInd w:val="0"/>
        <w:snapToGrid/>
        <w:spacing w:after="240" w:line="276" w:lineRule="auto"/>
        <w:ind w:left="340" w:hanging="357"/>
        <w:jc w:val="both"/>
        <w:textAlignment w:val="baseline"/>
        <w:rPr>
          <w:lang w:val="is-IS"/>
        </w:rPr>
      </w:pPr>
      <w:r w:rsidRPr="00E06789">
        <w:rPr>
          <w:lang w:val="is-IS"/>
        </w:rPr>
        <w:t>Einnig er rétt að minna á að eiginleikar malbiks eru ekkert síður undir samsetningu þess</w:t>
      </w:r>
      <w:r>
        <w:rPr>
          <w:lang w:val="is-IS"/>
        </w:rPr>
        <w:t xml:space="preserve"> komnir en stungudýpt bindiefnisins.</w:t>
      </w:r>
    </w:p>
    <w:p w14:paraId="255B444E" w14:textId="77777777" w:rsidR="00185874" w:rsidRDefault="00185874" w:rsidP="00212EB8">
      <w:pPr>
        <w:numPr>
          <w:ilvl w:val="0"/>
          <w:numId w:val="39"/>
        </w:numPr>
        <w:tabs>
          <w:tab w:val="clear" w:pos="360"/>
          <w:tab w:val="clear" w:pos="454"/>
          <w:tab w:val="clear" w:pos="1077"/>
          <w:tab w:val="clear" w:pos="2155"/>
          <w:tab w:val="num" w:pos="342"/>
        </w:tabs>
        <w:overflowPunct w:val="0"/>
        <w:autoSpaceDE w:val="0"/>
        <w:autoSpaceDN w:val="0"/>
        <w:adjustRightInd w:val="0"/>
        <w:snapToGrid/>
        <w:spacing w:after="120" w:line="276" w:lineRule="auto"/>
        <w:ind w:left="340" w:hanging="357"/>
        <w:jc w:val="both"/>
        <w:textAlignment w:val="baseline"/>
        <w:rPr>
          <w:lang w:val="is-IS"/>
        </w:rPr>
      </w:pPr>
      <w:r>
        <w:rPr>
          <w:lang w:val="is-IS"/>
        </w:rPr>
        <w:t xml:space="preserve">Í klæðingar hefur tíðkast að nota PG 160/220 bik blandað lífolíu, þynni eða vatni (bikþeytu). Harðara bindiefni myndi sennilega draga úr blæðingum. Á hinn bóginn er það líklegt til að auka hættu á sprungum í klæðingunum ef undirbyggingin er á hreyfingu, t.d. vegna frostlyftinga eða sigs. Burðarþol klæðingarinnar myndi heldur ekki aukast sem neinu nemur vegna þess hve klæðingarslitlög eru þunn.  </w:t>
      </w:r>
    </w:p>
    <w:p w14:paraId="39582646" w14:textId="77777777" w:rsidR="00185874" w:rsidRPr="00532CFF" w:rsidRDefault="00185874" w:rsidP="00185874">
      <w:pPr>
        <w:jc w:val="both"/>
        <w:rPr>
          <w:lang w:val="is-IS"/>
        </w:rPr>
      </w:pPr>
      <w:r w:rsidRPr="00532CFF">
        <w:rPr>
          <w:lang w:val="is-IS"/>
        </w:rPr>
        <w:lastRenderedPageBreak/>
        <w:t>Sé bindiefni valið á grundvelli mýkingarmarks</w:t>
      </w:r>
      <w:r>
        <w:rPr>
          <w:lang w:val="is-IS"/>
        </w:rPr>
        <w:t>,</w:t>
      </w:r>
      <w:r w:rsidRPr="00532CFF">
        <w:rPr>
          <w:lang w:val="is-IS"/>
        </w:rPr>
        <w:t xml:space="preserve"> er </w:t>
      </w:r>
      <w:r>
        <w:rPr>
          <w:lang w:val="is-IS"/>
        </w:rPr>
        <w:t xml:space="preserve">PG </w:t>
      </w:r>
      <w:r w:rsidRPr="00532CFF">
        <w:rPr>
          <w:lang w:val="is-IS"/>
        </w:rPr>
        <w:t>160/220</w:t>
      </w:r>
      <w:r>
        <w:rPr>
          <w:lang w:val="is-IS"/>
        </w:rPr>
        <w:t xml:space="preserve"> bik</w:t>
      </w:r>
      <w:r w:rsidRPr="00532CFF">
        <w:rPr>
          <w:lang w:val="is-IS"/>
        </w:rPr>
        <w:t xml:space="preserve"> nægilega stíft fyrir íslenskar aðstæður </w:t>
      </w:r>
      <w:r>
        <w:rPr>
          <w:lang w:val="is-IS"/>
        </w:rPr>
        <w:t>svo fremi</w:t>
      </w:r>
      <w:r w:rsidRPr="00532CFF">
        <w:rPr>
          <w:lang w:val="is-IS"/>
        </w:rPr>
        <w:t xml:space="preserve"> </w:t>
      </w:r>
      <w:r>
        <w:rPr>
          <w:lang w:val="is-IS"/>
        </w:rPr>
        <w:t>reiknireglur</w:t>
      </w:r>
      <w:r w:rsidRPr="00532CFF">
        <w:rPr>
          <w:lang w:val="is-IS"/>
        </w:rPr>
        <w:t xml:space="preserve"> Superpave fyrir hámarkshitastig í slitlagi séu réttar</w:t>
      </w:r>
      <w:r>
        <w:rPr>
          <w:lang w:val="is-IS"/>
        </w:rPr>
        <w:t xml:space="preserve"> og þungaumferð að sumri til er ekki mikil</w:t>
      </w:r>
      <w:r w:rsidRPr="00532CFF">
        <w:rPr>
          <w:lang w:val="is-IS"/>
        </w:rPr>
        <w:t xml:space="preserve">. </w:t>
      </w:r>
      <w:r>
        <w:rPr>
          <w:lang w:val="is-IS"/>
        </w:rPr>
        <w:t>E</w:t>
      </w:r>
      <w:r w:rsidRPr="00532CFF">
        <w:rPr>
          <w:lang w:val="is-IS"/>
        </w:rPr>
        <w:t xml:space="preserve">f bindiefni er valið á forsendum mýkingarmarks </w:t>
      </w:r>
      <w:r>
        <w:rPr>
          <w:lang w:val="is-IS"/>
        </w:rPr>
        <w:t xml:space="preserve">og </w:t>
      </w:r>
      <w:r w:rsidRPr="00532CFF">
        <w:rPr>
          <w:lang w:val="is-IS"/>
        </w:rPr>
        <w:t xml:space="preserve">norska reiknilíkaninu er beitt (sem áætlar hámarkshitastig í slitlagi um 10°C hærra en reiknilíkan Superpave) er </w:t>
      </w:r>
      <w:r>
        <w:rPr>
          <w:lang w:val="is-IS"/>
        </w:rPr>
        <w:t xml:space="preserve">PG </w:t>
      </w:r>
      <w:r w:rsidRPr="00532CFF">
        <w:rPr>
          <w:lang w:val="is-IS"/>
        </w:rPr>
        <w:t>160/220</w:t>
      </w:r>
      <w:r>
        <w:rPr>
          <w:lang w:val="is-IS"/>
        </w:rPr>
        <w:t xml:space="preserve"> bik</w:t>
      </w:r>
      <w:r w:rsidRPr="00532CFF">
        <w:rPr>
          <w:lang w:val="is-IS"/>
        </w:rPr>
        <w:t xml:space="preserve"> þó í mýksta lagi. Hins vegar verður ekki séð af ofanskráðu að þörf sé á harðara bindiefni </w:t>
      </w:r>
      <w:r>
        <w:rPr>
          <w:lang w:val="is-IS"/>
        </w:rPr>
        <w:t xml:space="preserve">í malbik </w:t>
      </w:r>
      <w:r w:rsidRPr="00532CFF">
        <w:rPr>
          <w:lang w:val="is-IS"/>
        </w:rPr>
        <w:t xml:space="preserve">en </w:t>
      </w:r>
      <w:r>
        <w:rPr>
          <w:lang w:val="is-IS"/>
        </w:rPr>
        <w:t xml:space="preserve">PG </w:t>
      </w:r>
      <w:r w:rsidRPr="00532CFF">
        <w:rPr>
          <w:lang w:val="is-IS"/>
        </w:rPr>
        <w:t>70/100</w:t>
      </w:r>
      <w:r>
        <w:rPr>
          <w:lang w:val="is-IS"/>
        </w:rPr>
        <w:t xml:space="preserve"> bik nema í undantekningartilfellum, svo sem eins og á hafnarsvæðum, í vörugeymslum eða á stæðum fyrir gáma eða þunga bíla</w:t>
      </w:r>
      <w:r w:rsidRPr="00532CFF">
        <w:rPr>
          <w:lang w:val="is-IS"/>
        </w:rPr>
        <w:t>.</w:t>
      </w:r>
      <w:r>
        <w:rPr>
          <w:lang w:val="is-IS"/>
        </w:rPr>
        <w:t xml:space="preserve"> Hvað klæðingar snertir er hugsanlega hægt að draga eitthvað úr blæðingum með því að nota harðara bindiefni sem uppistöðu, en hart bindiefni gerir meiri kröfur til undirbyggingar en</w:t>
      </w:r>
      <w:r w:rsidRPr="00532CFF">
        <w:rPr>
          <w:lang w:val="is-IS"/>
        </w:rPr>
        <w:t xml:space="preserve"> </w:t>
      </w:r>
      <w:r>
        <w:rPr>
          <w:lang w:val="is-IS"/>
        </w:rPr>
        <w:t>mjúkt.</w:t>
      </w:r>
    </w:p>
    <w:p w14:paraId="4416CDBA" w14:textId="77777777" w:rsidR="00185874" w:rsidRDefault="00185874" w:rsidP="00185874">
      <w:pPr>
        <w:jc w:val="both"/>
        <w:rPr>
          <w:lang w:val="is-IS"/>
        </w:rPr>
      </w:pPr>
    </w:p>
    <w:p w14:paraId="39DF3183" w14:textId="77777777" w:rsidR="00185874" w:rsidRPr="00A57EF7" w:rsidRDefault="00185874" w:rsidP="00185874">
      <w:pPr>
        <w:spacing w:after="60"/>
        <w:rPr>
          <w:b/>
          <w:sz w:val="24"/>
          <w:szCs w:val="24"/>
          <w:lang w:val="is-IS"/>
        </w:rPr>
      </w:pPr>
      <w:r w:rsidRPr="00A57EF7">
        <w:rPr>
          <w:b/>
          <w:sz w:val="24"/>
          <w:szCs w:val="24"/>
          <w:lang w:val="is-IS"/>
        </w:rPr>
        <w:t>HEIMILDIR</w:t>
      </w:r>
    </w:p>
    <w:p w14:paraId="427B395E" w14:textId="77777777" w:rsidR="00185874" w:rsidRDefault="00185874" w:rsidP="00185874">
      <w:pPr>
        <w:ind w:left="340" w:hanging="340"/>
        <w:jc w:val="both"/>
        <w:rPr>
          <w:lang w:val="is-IS"/>
        </w:rPr>
      </w:pPr>
      <w:r>
        <w:rPr>
          <w:lang w:val="is-IS"/>
        </w:rPr>
        <w:t xml:space="preserve">Asphalt Institute. 2003. </w:t>
      </w:r>
      <w:r w:rsidRPr="00B83966">
        <w:rPr>
          <w:i/>
          <w:lang w:val="is-IS"/>
        </w:rPr>
        <w:t>Superpave. Performance Graded Asphalt Binder Specification and Testing.</w:t>
      </w:r>
      <w:r>
        <w:rPr>
          <w:lang w:val="is-IS"/>
        </w:rPr>
        <w:t xml:space="preserve"> Superpave Series No. 1 (SP-1). Third Edition, Revised 2003. Asphalt Institute, Lexington.</w:t>
      </w:r>
    </w:p>
    <w:p w14:paraId="0C54AFA1" w14:textId="77777777" w:rsidR="00185874" w:rsidRDefault="00185874" w:rsidP="00185874">
      <w:pPr>
        <w:ind w:left="340" w:hanging="340"/>
        <w:jc w:val="both"/>
        <w:rPr>
          <w:lang w:val="is-IS"/>
        </w:rPr>
      </w:pPr>
      <w:r>
        <w:rPr>
          <w:lang w:val="is-IS"/>
        </w:rPr>
        <w:t xml:space="preserve">Ásbjörn Jóhannesson. 2005. </w:t>
      </w:r>
      <w:r w:rsidRPr="005F70B2">
        <w:rPr>
          <w:i/>
          <w:lang w:val="is-IS"/>
        </w:rPr>
        <w:t>Superpave.</w:t>
      </w:r>
      <w:r>
        <w:rPr>
          <w:lang w:val="is-IS"/>
        </w:rPr>
        <w:t xml:space="preserve"> Unnið fyrir Rannsókna- og þróunarsjóð Vegagerðar</w:t>
      </w:r>
      <w:r>
        <w:rPr>
          <w:lang w:val="is-IS"/>
        </w:rPr>
        <w:softHyphen/>
        <w:t>innar. Rannsóknastofnun byggingariðnaðarins, skýrsla nr. 05-04. Reykjavík.</w:t>
      </w:r>
    </w:p>
    <w:p w14:paraId="27E27D38" w14:textId="77777777" w:rsidR="00185874" w:rsidRDefault="00185874" w:rsidP="00185874">
      <w:pPr>
        <w:ind w:left="340" w:hanging="340"/>
        <w:jc w:val="both"/>
        <w:rPr>
          <w:lang w:val="is-IS"/>
        </w:rPr>
      </w:pPr>
      <w:r>
        <w:rPr>
          <w:lang w:val="is-IS"/>
        </w:rPr>
        <w:t xml:space="preserve">Hilliges, F. (redaktör). 1995. </w:t>
      </w:r>
      <w:r w:rsidRPr="008C2FAD">
        <w:rPr>
          <w:i/>
          <w:lang w:val="is-IS"/>
        </w:rPr>
        <w:t>FAS Asfaltbok.</w:t>
      </w:r>
      <w:r>
        <w:rPr>
          <w:lang w:val="is-IS"/>
        </w:rPr>
        <w:t xml:space="preserve"> Föreningen för Asfaltbeläggningar i Sverige. Stockholm. </w:t>
      </w:r>
    </w:p>
    <w:p w14:paraId="36EA9CFE" w14:textId="77777777" w:rsidR="00185874" w:rsidRDefault="00185874" w:rsidP="00185874">
      <w:pPr>
        <w:ind w:left="340" w:hanging="340"/>
        <w:jc w:val="both"/>
        <w:rPr>
          <w:lang w:val="is-IS"/>
        </w:rPr>
      </w:pPr>
      <w:r>
        <w:rPr>
          <w:lang w:val="is-IS"/>
        </w:rPr>
        <w:t xml:space="preserve">Shell. 1990. </w:t>
      </w:r>
      <w:r w:rsidRPr="008C2FAD">
        <w:rPr>
          <w:i/>
          <w:lang w:val="is-IS"/>
        </w:rPr>
        <w:t>The Shell Bitumen Handbook.</w:t>
      </w:r>
      <w:r>
        <w:rPr>
          <w:lang w:val="is-IS"/>
        </w:rPr>
        <w:t xml:space="preserve"> Shell Bitumen U.K. Chertsey.</w:t>
      </w:r>
    </w:p>
    <w:p w14:paraId="61959955" w14:textId="77777777" w:rsidR="00185874" w:rsidRPr="00D14E7C" w:rsidRDefault="00185874" w:rsidP="00185874">
      <w:pPr>
        <w:ind w:left="340" w:hanging="340"/>
        <w:jc w:val="both"/>
        <w:rPr>
          <w:lang w:val="is-IS"/>
        </w:rPr>
      </w:pPr>
      <w:r>
        <w:rPr>
          <w:lang w:val="is-IS"/>
        </w:rPr>
        <w:t xml:space="preserve">Tayebali, Akhtarhusein A., Huang, Y. 2004. </w:t>
      </w:r>
      <w:r w:rsidRPr="00FE1623">
        <w:rPr>
          <w:i/>
          <w:lang w:val="is-IS"/>
        </w:rPr>
        <w:t>Performance Grading of Bitumen B-180 and B-85 Used in Iceland.</w:t>
      </w:r>
      <w:r>
        <w:rPr>
          <w:lang w:val="is-IS"/>
        </w:rPr>
        <w:t xml:space="preserve"> Final Report. Department of Civil Engineering, North Carolina State University. Raleigh.</w:t>
      </w:r>
    </w:p>
    <w:p w14:paraId="432842A5" w14:textId="77777777" w:rsidR="00185874" w:rsidRPr="006868A9" w:rsidRDefault="00185874" w:rsidP="00185874">
      <w:pPr>
        <w:pStyle w:val="Heading1"/>
      </w:pPr>
      <w:bookmarkStart w:id="13" w:name="_Toc125970907"/>
      <w:r w:rsidRPr="006868A9">
        <w:lastRenderedPageBreak/>
        <w:t>ÁHRIF BINDIEFNISINNIHALDS Á EIGINLEIKA MALBIKS</w:t>
      </w:r>
      <w:bookmarkEnd w:id="13"/>
    </w:p>
    <w:p w14:paraId="7A919BF0" w14:textId="77777777" w:rsidR="00185874" w:rsidRPr="0054726C" w:rsidRDefault="00185874" w:rsidP="00185874">
      <w:pPr>
        <w:rPr>
          <w:sz w:val="24"/>
          <w:szCs w:val="24"/>
          <w:lang w:val="is-IS"/>
        </w:rPr>
      </w:pPr>
    </w:p>
    <w:p w14:paraId="3F184AE3" w14:textId="77777777" w:rsidR="00185874" w:rsidRDefault="00185874" w:rsidP="00185874">
      <w:pPr>
        <w:spacing w:after="60"/>
        <w:jc w:val="both"/>
        <w:rPr>
          <w:lang w:val="is-IS"/>
        </w:rPr>
      </w:pPr>
      <w:r>
        <w:rPr>
          <w:lang w:val="is-IS"/>
        </w:rPr>
        <w:t>Bein áhrif bindiefnisinnihalds á malbiksblönduna eru:</w:t>
      </w:r>
    </w:p>
    <w:p w14:paraId="21FDB451" w14:textId="77777777" w:rsidR="00185874" w:rsidRDefault="00185874" w:rsidP="00185874">
      <w:pPr>
        <w:numPr>
          <w:ilvl w:val="0"/>
          <w:numId w:val="40"/>
        </w:numPr>
        <w:tabs>
          <w:tab w:val="clear" w:pos="454"/>
          <w:tab w:val="clear" w:pos="1077"/>
          <w:tab w:val="clear" w:pos="2155"/>
        </w:tabs>
        <w:overflowPunct w:val="0"/>
        <w:autoSpaceDE w:val="0"/>
        <w:autoSpaceDN w:val="0"/>
        <w:adjustRightInd w:val="0"/>
        <w:snapToGrid/>
        <w:spacing w:line="240" w:lineRule="auto"/>
        <w:ind w:left="714" w:hanging="357"/>
        <w:jc w:val="both"/>
        <w:textAlignment w:val="baseline"/>
        <w:rPr>
          <w:lang w:val="is-IS"/>
        </w:rPr>
      </w:pPr>
      <w:r>
        <w:rPr>
          <w:lang w:val="is-IS"/>
        </w:rPr>
        <w:t>Þykkari bindiefnishúð á steinefnakornum með auknu bindiefnisinnihaldi.</w:t>
      </w:r>
    </w:p>
    <w:p w14:paraId="1CFB56B4" w14:textId="77777777" w:rsidR="00185874" w:rsidRDefault="00185874" w:rsidP="00185874">
      <w:pPr>
        <w:numPr>
          <w:ilvl w:val="0"/>
          <w:numId w:val="40"/>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lang w:val="is-IS"/>
        </w:rPr>
        <w:t>Hluti fylltrar holrýmdar eykst með auknu bindiefnisinnihaldi.</w:t>
      </w:r>
    </w:p>
    <w:p w14:paraId="7139F19B" w14:textId="77777777" w:rsidR="00185874" w:rsidRDefault="00185874" w:rsidP="00185874">
      <w:pPr>
        <w:spacing w:after="60"/>
        <w:jc w:val="both"/>
        <w:rPr>
          <w:lang w:val="is-IS"/>
        </w:rPr>
      </w:pPr>
      <w:r>
        <w:rPr>
          <w:lang w:val="is-IS"/>
        </w:rPr>
        <w:t xml:space="preserve">Óbeint hefur bindiefnisinnihaldið margvísleg áhrif á eiginleika malbiksins. Nokkur þeirra, tekin upp úr skýrslu frá norræna vegtæknisambandinu [NVF 33, 1985], eru rakin hér á eftir (blaðsíðutöl í svigum). </w:t>
      </w:r>
    </w:p>
    <w:p w14:paraId="56F6CCAE" w14:textId="77777777" w:rsidR="00185874" w:rsidRDefault="00185874" w:rsidP="00185874">
      <w:pPr>
        <w:numPr>
          <w:ilvl w:val="0"/>
          <w:numId w:val="41"/>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lang w:val="is-IS"/>
        </w:rPr>
        <w:t>Hátt bindiefnisinnihald minnkar áhrifin af jákvæðum eiginleikum steinefnisins á mótstöðu gegn skriði (15).</w:t>
      </w:r>
    </w:p>
    <w:p w14:paraId="55171556" w14:textId="411C0E3C" w:rsidR="00185874" w:rsidRDefault="00185874" w:rsidP="00185874">
      <w:pPr>
        <w:numPr>
          <w:ilvl w:val="0"/>
          <w:numId w:val="41"/>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lang w:val="is-IS"/>
        </w:rPr>
        <w:t xml:space="preserve">Hæfilegt bindiefnismagn er fall af eiginleikum steinefnis (sáldurferli, lögun, gropu) og pökkun. Eitt og sér er bindiefnisinnihald </w:t>
      </w:r>
      <w:r w:rsidR="00BD5D8D">
        <w:rPr>
          <w:lang w:val="is-IS"/>
        </w:rPr>
        <w:t xml:space="preserve">ekki góður </w:t>
      </w:r>
      <w:r>
        <w:rPr>
          <w:lang w:val="is-IS"/>
        </w:rPr>
        <w:t>mælikvarði á líkur á skriði (17).</w:t>
      </w:r>
    </w:p>
    <w:p w14:paraId="719A742F" w14:textId="77777777" w:rsidR="00185874" w:rsidRDefault="00185874" w:rsidP="00185874">
      <w:pPr>
        <w:numPr>
          <w:ilvl w:val="0"/>
          <w:numId w:val="41"/>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lang w:val="is-IS"/>
        </w:rPr>
        <w:t>Þegar hefðbundnum hönnunaraðferðum er beitt, er lágmarksholrýmd eða hámarksrúmþyngd að jafnaði heppilegasti mælikvarðinn á hæfilegt bindiefnisinnihald (18).</w:t>
      </w:r>
    </w:p>
    <w:p w14:paraId="4D681726" w14:textId="77777777" w:rsidR="00185874" w:rsidRDefault="00185874" w:rsidP="00185874">
      <w:pPr>
        <w:numPr>
          <w:ilvl w:val="0"/>
          <w:numId w:val="41"/>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lang w:val="is-IS"/>
        </w:rPr>
        <w:t>Nágrannalöndin nota ýmist leiðbeinandi gildi fyrir bindiefnisinnihald eða takmörkunarramma (23).</w:t>
      </w:r>
    </w:p>
    <w:p w14:paraId="2D4CF22F" w14:textId="77777777" w:rsidR="00185874" w:rsidRDefault="00185874" w:rsidP="00185874">
      <w:pPr>
        <w:numPr>
          <w:ilvl w:val="0"/>
          <w:numId w:val="41"/>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lang w:val="is-IS"/>
        </w:rPr>
        <w:t xml:space="preserve">Hérlendis tíðkaðist lengi að nota hátt bindiefnisinnihald, enda umferð mun minni og þung ökutæki léttari en nú er. Því hafa til dæmis mörk holrýmdar í hönnuðu stífmalbiki verið hækkuð frá því sem áður var. </w:t>
      </w:r>
    </w:p>
    <w:p w14:paraId="7BF3C5B2" w14:textId="77777777" w:rsidR="00185874" w:rsidRDefault="00185874" w:rsidP="00185874">
      <w:pPr>
        <w:numPr>
          <w:ilvl w:val="0"/>
          <w:numId w:val="41"/>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lang w:val="is-IS"/>
        </w:rPr>
        <w:t>Aukið bindiefnisinnihald eykur að jafnaði endingu (34). Þreytuþol eykst með háu bindiefnisinnihaldi (35). Þó getur aukið bindiefnisinnihald aukið hættu á skriði verulega að sumri til, sérstaklega þar umferð er mikil og þung.</w:t>
      </w:r>
    </w:p>
    <w:p w14:paraId="51F42896" w14:textId="77777777" w:rsidR="00185874" w:rsidRDefault="00185874" w:rsidP="00185874">
      <w:pPr>
        <w:numPr>
          <w:ilvl w:val="0"/>
          <w:numId w:val="41"/>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lang w:val="is-IS"/>
        </w:rPr>
        <w:t>Of þunnar bindiefnishimmnur geta valdið viðloðunarskemmdum (53). Líklega á þetta enn frekar við þar sem salt er notað til hálkuvarna, það er hugsanlegt að saltblandað vatn smjúgi betur en hreint vatn vegna lægri seigju. Um leið er rétt að hafa í huga að bindiefnishimnan er að jafnaði mjög þunn, 9-25 µm (þessar þykktir eru teknar upp úr annarri heimild, NVF-33, 1984, bls. 18).</w:t>
      </w:r>
    </w:p>
    <w:p w14:paraId="1EC5E420" w14:textId="77777777" w:rsidR="00185874" w:rsidRDefault="00185874" w:rsidP="00185874">
      <w:pPr>
        <w:ind w:firstLine="340"/>
        <w:jc w:val="both"/>
        <w:rPr>
          <w:lang w:val="is-IS"/>
        </w:rPr>
      </w:pPr>
      <w:r>
        <w:rPr>
          <w:lang w:val="is-IS"/>
        </w:rPr>
        <w:t>Meiri hætta er á bindiefnisslikju á nýlögðu malbiki ef bindiefnisinnihaldið er hátt, en hún getur haft áhrif á hemlunarvegalengd og þar með aukið slysahættu. Það verður að teljast líklegt að þarna sé samband á milli, enda finnast dæmi í heimildum um lækkandi viðnámsstuðul með hækkandi bindiefnisinnihaldi [Slyngstad 1972 bls. 7]. Í Finnlandi [NVF-33 2004. bls. 15] eru dæmi um slys á nýlögðu malbiki í rigningu, en í sömu heimild er tekið fram að slys hafi ekki verið rakin til lágs hemlunarviðnáms á gömlum slitlögum. Þetta gæti verið vísbending um að bílstjórar ofmeti hemlunarviðnám á nýlögðu slitlagi (með bindiefnisslikju á yfirborðinu).</w:t>
      </w:r>
    </w:p>
    <w:p w14:paraId="28CD6D1A" w14:textId="77777777" w:rsidR="00185874" w:rsidRDefault="00185874" w:rsidP="00185874">
      <w:pPr>
        <w:ind w:firstLine="340"/>
        <w:jc w:val="both"/>
        <w:rPr>
          <w:lang w:val="is-IS"/>
        </w:rPr>
      </w:pPr>
      <w:r>
        <w:rPr>
          <w:lang w:val="is-IS"/>
        </w:rPr>
        <w:t xml:space="preserve">Croney [1991, bls. 526] gerir hemlunarviðnámi talsverð skil. Slys vegna of lítils hemlunarviðnáms verða fyrst og fremst á blautum slitlögum (ef frá eru taldir hálir vegir vegna íss). Ef hraðinn er 50 km/klst eða meiri skiptir grófa áferðin, þ.e. hinar sýnilegu ójöfnur (e. </w:t>
      </w:r>
      <w:r w:rsidRPr="00BF7BAF">
        <w:rPr>
          <w:i/>
          <w:iCs/>
          <w:lang w:val="is-IS"/>
        </w:rPr>
        <w:t>macrotexture</w:t>
      </w:r>
      <w:r>
        <w:rPr>
          <w:lang w:val="is-IS"/>
        </w:rPr>
        <w:t xml:space="preserve">), mestu fyrir hemlunarviðnámið, annars gerð steinefnisins (e. </w:t>
      </w:r>
      <w:r w:rsidRPr="003B488B">
        <w:rPr>
          <w:i/>
          <w:iCs/>
          <w:lang w:val="is-IS"/>
        </w:rPr>
        <w:t>microtexture</w:t>
      </w:r>
      <w:r>
        <w:rPr>
          <w:lang w:val="is-IS"/>
        </w:rPr>
        <w:t xml:space="preserve">). Hann tekur eitt dæmi af rannsókn, gerðri á fjórða áratug síðustu aldar, sem sýndi að hemlunarviðnám á tiltekinni slitlagsgerð jókst verulega þegar bindiefnisfilman var farin af (viðnámsstuðullinn, SFC, jókst úr 0,3 í 0,7). Þessi breyting </w:t>
      </w:r>
      <w:r>
        <w:rPr>
          <w:lang w:val="is-IS"/>
        </w:rPr>
        <w:lastRenderedPageBreak/>
        <w:t>tók hins vegar langan tíma, fimm ár, enda var umferðin lítil. Í þessu tilfelli er ekki ólíklegt að steinefnið sjálft hafi pólerast með tímanun og orðið hált af þeim völdum.</w:t>
      </w:r>
    </w:p>
    <w:p w14:paraId="6BDF513D" w14:textId="77777777" w:rsidR="00185874" w:rsidRDefault="00185874" w:rsidP="00185874">
      <w:pPr>
        <w:ind w:firstLine="340"/>
        <w:jc w:val="both"/>
        <w:rPr>
          <w:lang w:val="is-IS"/>
        </w:rPr>
      </w:pPr>
      <w:r>
        <w:rPr>
          <w:lang w:val="is-IS"/>
        </w:rPr>
        <w:t xml:space="preserve">Íslenskar mælingar á viðnámsstuðulum á nokkrum götum í Reykjavík með mikilli umferð [Ásbjörn Ólafsson, 2001] gefa til kynna að hemlunarviðnám á nýlögðu slitlagi aukist lítillega (um 0,1) á tímabilinu október-desember. Á stöku stað og stuttum köflum er aukningin þó miklu meiri (um 0,3; í einu tilfelli um 0,5) sem getur bent til að þar hafi verið feitir blettir vegna of mikils bindiefnis. Í þessum mælingum er viðnámsstuðullinn þó hvergi minni en 0,4.  </w:t>
      </w:r>
    </w:p>
    <w:p w14:paraId="24C48C7C" w14:textId="77777777" w:rsidR="00185874" w:rsidRPr="00CD08F4" w:rsidRDefault="00185874" w:rsidP="00185874">
      <w:pPr>
        <w:spacing w:after="60"/>
        <w:jc w:val="both"/>
        <w:rPr>
          <w:color w:val="FF0000"/>
          <w:lang w:val="is-IS"/>
        </w:rPr>
      </w:pPr>
    </w:p>
    <w:p w14:paraId="234E2546" w14:textId="77777777" w:rsidR="00185874" w:rsidRPr="00A57EF7" w:rsidRDefault="00185874" w:rsidP="00185874">
      <w:pPr>
        <w:spacing w:after="60"/>
        <w:rPr>
          <w:b/>
          <w:sz w:val="24"/>
          <w:szCs w:val="24"/>
          <w:lang w:val="is-IS"/>
        </w:rPr>
      </w:pPr>
      <w:r w:rsidRPr="00A57EF7">
        <w:rPr>
          <w:b/>
          <w:sz w:val="24"/>
          <w:szCs w:val="24"/>
          <w:lang w:val="is-IS"/>
        </w:rPr>
        <w:t>HEIMILDIR</w:t>
      </w:r>
    </w:p>
    <w:p w14:paraId="07F8B910" w14:textId="77777777" w:rsidR="00185874" w:rsidRDefault="00185874" w:rsidP="00185874">
      <w:pPr>
        <w:ind w:left="340" w:hanging="340"/>
        <w:jc w:val="both"/>
        <w:rPr>
          <w:lang w:val="is-IS"/>
        </w:rPr>
      </w:pPr>
      <w:r>
        <w:rPr>
          <w:lang w:val="is-IS"/>
        </w:rPr>
        <w:t>Ásbjörn Ólafsson. Excel-skrár yfir niðurstöður mælinga á viðnámsstuðli í september, október og desember 2001. Óbirt heimild.</w:t>
      </w:r>
    </w:p>
    <w:p w14:paraId="6BE04AFD" w14:textId="77777777" w:rsidR="00185874" w:rsidRDefault="00185874" w:rsidP="00185874">
      <w:pPr>
        <w:ind w:left="340" w:hanging="340"/>
        <w:jc w:val="both"/>
        <w:rPr>
          <w:lang w:val="is-IS"/>
        </w:rPr>
      </w:pPr>
      <w:r>
        <w:rPr>
          <w:lang w:val="is-IS"/>
        </w:rPr>
        <w:t xml:space="preserve">Croney, D. and P. Croney. 1991. </w:t>
      </w:r>
      <w:r w:rsidRPr="00BE554A">
        <w:rPr>
          <w:i/>
          <w:lang w:val="is-IS"/>
        </w:rPr>
        <w:t xml:space="preserve">The </w:t>
      </w:r>
      <w:r>
        <w:rPr>
          <w:i/>
          <w:lang w:val="is-IS"/>
        </w:rPr>
        <w:t>D</w:t>
      </w:r>
      <w:r w:rsidRPr="00BE554A">
        <w:rPr>
          <w:i/>
          <w:lang w:val="is-IS"/>
        </w:rPr>
        <w:t xml:space="preserve">esign and </w:t>
      </w:r>
      <w:r>
        <w:rPr>
          <w:i/>
          <w:lang w:val="is-IS"/>
        </w:rPr>
        <w:t>P</w:t>
      </w:r>
      <w:r w:rsidRPr="00BE554A">
        <w:rPr>
          <w:i/>
          <w:lang w:val="is-IS"/>
        </w:rPr>
        <w:t xml:space="preserve">erformance of </w:t>
      </w:r>
      <w:r>
        <w:rPr>
          <w:i/>
          <w:lang w:val="is-IS"/>
        </w:rPr>
        <w:t>R</w:t>
      </w:r>
      <w:r w:rsidRPr="00BE554A">
        <w:rPr>
          <w:i/>
          <w:lang w:val="is-IS"/>
        </w:rPr>
        <w:t xml:space="preserve">oad </w:t>
      </w:r>
      <w:r>
        <w:rPr>
          <w:i/>
          <w:lang w:val="is-IS"/>
        </w:rPr>
        <w:t>P</w:t>
      </w:r>
      <w:r w:rsidRPr="00BE554A">
        <w:rPr>
          <w:i/>
          <w:lang w:val="is-IS"/>
        </w:rPr>
        <w:t>avements.</w:t>
      </w:r>
      <w:r>
        <w:rPr>
          <w:lang w:val="is-IS"/>
        </w:rPr>
        <w:t xml:space="preserve"> Second edition. McGraw-Hill Book Company. London.</w:t>
      </w:r>
    </w:p>
    <w:p w14:paraId="16A9C43F" w14:textId="77777777" w:rsidR="00185874" w:rsidRDefault="00185874" w:rsidP="00185874">
      <w:pPr>
        <w:ind w:left="340" w:hanging="340"/>
        <w:jc w:val="both"/>
        <w:rPr>
          <w:lang w:val="is-IS"/>
        </w:rPr>
      </w:pPr>
      <w:r>
        <w:rPr>
          <w:lang w:val="is-IS"/>
        </w:rPr>
        <w:t xml:space="preserve">Jacobson, T. 2000. </w:t>
      </w:r>
      <w:r w:rsidRPr="00F8774E">
        <w:rPr>
          <w:i/>
          <w:lang w:val="is-IS"/>
        </w:rPr>
        <w:t xml:space="preserve">Utredning av beläggningsskader på Island (Reykjavik). </w:t>
      </w:r>
      <w:r>
        <w:rPr>
          <w:lang w:val="is-IS"/>
        </w:rPr>
        <w:t>VTI notat 60-2000. Väg- och transportforskningsinstitutet. Linköping.</w:t>
      </w:r>
    </w:p>
    <w:p w14:paraId="09DA73F1" w14:textId="77777777" w:rsidR="00185874" w:rsidRDefault="00185874" w:rsidP="00185874">
      <w:pPr>
        <w:ind w:left="340" w:hanging="340"/>
        <w:jc w:val="both"/>
        <w:rPr>
          <w:lang w:val="is-IS"/>
        </w:rPr>
      </w:pPr>
      <w:r>
        <w:rPr>
          <w:lang w:val="is-IS"/>
        </w:rPr>
        <w:t xml:space="preserve">NVF-33. 1984. </w:t>
      </w:r>
      <w:r>
        <w:rPr>
          <w:i/>
          <w:lang w:val="is-IS"/>
        </w:rPr>
        <w:t>Massasammansättningens och packningsgradens inverkan på hållbarheten hos asfaltbetong</w:t>
      </w:r>
      <w:r w:rsidRPr="00CB56DB">
        <w:rPr>
          <w:i/>
          <w:lang w:val="is-IS"/>
        </w:rPr>
        <w:t>.</w:t>
      </w:r>
      <w:r>
        <w:rPr>
          <w:lang w:val="is-IS"/>
        </w:rPr>
        <w:t xml:space="preserve"> Nordiska Vägtekniska Förbundet. Utskott 33 Asfaltbeläggningar.</w:t>
      </w:r>
    </w:p>
    <w:p w14:paraId="1C9E89DE" w14:textId="77777777" w:rsidR="00185874" w:rsidRDefault="00185874" w:rsidP="00185874">
      <w:pPr>
        <w:ind w:left="340" w:hanging="340"/>
        <w:jc w:val="both"/>
        <w:rPr>
          <w:lang w:val="is-IS"/>
        </w:rPr>
      </w:pPr>
      <w:r>
        <w:rPr>
          <w:lang w:val="is-IS"/>
        </w:rPr>
        <w:t xml:space="preserve">NVF-33. 1985. </w:t>
      </w:r>
      <w:r>
        <w:rPr>
          <w:i/>
          <w:lang w:val="is-IS"/>
        </w:rPr>
        <w:t>Materialegenskaper og funktionskrav for varmblandede dekker og bærelag.</w:t>
      </w:r>
      <w:r>
        <w:rPr>
          <w:lang w:val="is-IS"/>
        </w:rPr>
        <w:t xml:space="preserve"> Nordiska Vägtekniska Förbundet. Utskott 33 Asfaltbeläggningar. Rapport nr 5: 1985.</w:t>
      </w:r>
    </w:p>
    <w:p w14:paraId="091BCEA9" w14:textId="77777777" w:rsidR="00185874" w:rsidRDefault="00185874" w:rsidP="00185874">
      <w:pPr>
        <w:ind w:left="340" w:hanging="340"/>
        <w:jc w:val="both"/>
        <w:rPr>
          <w:lang w:val="is-IS"/>
        </w:rPr>
      </w:pPr>
      <w:r>
        <w:rPr>
          <w:lang w:val="is-IS"/>
        </w:rPr>
        <w:t xml:space="preserve">NVF-33. 2004. </w:t>
      </w:r>
      <w:r>
        <w:rPr>
          <w:i/>
          <w:lang w:val="is-IS"/>
        </w:rPr>
        <w:t>Asfaltbelegningers overflateegenskaper - Friksjon.</w:t>
      </w:r>
      <w:r>
        <w:rPr>
          <w:lang w:val="is-IS"/>
        </w:rPr>
        <w:t xml:space="preserve"> Nordiska Vägtekniska Förbundet. Utskott 33 Asfaltbeläggningar. Bráðabirgðaútgáfa.</w:t>
      </w:r>
    </w:p>
    <w:p w14:paraId="0AD3E80A" w14:textId="77777777" w:rsidR="00185874" w:rsidRDefault="00185874" w:rsidP="00185874">
      <w:pPr>
        <w:ind w:left="340" w:hanging="340"/>
        <w:jc w:val="both"/>
        <w:rPr>
          <w:lang w:val="is-IS"/>
        </w:rPr>
      </w:pPr>
      <w:r>
        <w:rPr>
          <w:lang w:val="is-IS"/>
        </w:rPr>
        <w:t xml:space="preserve">Slyngstad, T. 1972. </w:t>
      </w:r>
      <w:r w:rsidRPr="00F373CD">
        <w:rPr>
          <w:i/>
          <w:lang w:val="is-IS"/>
        </w:rPr>
        <w:t>Friksjon.</w:t>
      </w:r>
      <w:r>
        <w:rPr>
          <w:lang w:val="is-IS"/>
        </w:rPr>
        <w:t xml:space="preserve"> Internt notat for særkurset. Institutt for veg- og jernbanebygging, Universitetet i Trondheim, Norges Tekniske Högskole. </w:t>
      </w:r>
    </w:p>
    <w:p w14:paraId="7E797569" w14:textId="77777777" w:rsidR="00185874" w:rsidRDefault="00185874" w:rsidP="00185874">
      <w:pPr>
        <w:spacing w:after="60"/>
        <w:jc w:val="both"/>
        <w:rPr>
          <w:lang w:val="is-IS"/>
        </w:rPr>
      </w:pPr>
    </w:p>
    <w:p w14:paraId="149A3CAD" w14:textId="77777777" w:rsidR="00185874" w:rsidRPr="006868A9" w:rsidRDefault="00185874" w:rsidP="00185874">
      <w:pPr>
        <w:pStyle w:val="Heading1"/>
      </w:pPr>
      <w:bookmarkStart w:id="14" w:name="_Toc125970908"/>
      <w:r w:rsidRPr="006868A9">
        <w:lastRenderedPageBreak/>
        <w:t>TILLAGA AÐ MÖRKUM FYRIR BINDIEFNISINNIHALD</w:t>
      </w:r>
      <w:bookmarkEnd w:id="14"/>
    </w:p>
    <w:p w14:paraId="7C167250" w14:textId="77777777" w:rsidR="00185874" w:rsidRPr="0054726C" w:rsidRDefault="00185874" w:rsidP="00185874">
      <w:pPr>
        <w:rPr>
          <w:sz w:val="24"/>
          <w:szCs w:val="24"/>
          <w:lang w:val="is-IS"/>
        </w:rPr>
      </w:pPr>
    </w:p>
    <w:p w14:paraId="042C737B" w14:textId="77777777" w:rsidR="00185874" w:rsidRDefault="00185874" w:rsidP="00185874">
      <w:pPr>
        <w:jc w:val="both"/>
        <w:rPr>
          <w:lang w:val="is-IS"/>
        </w:rPr>
      </w:pPr>
      <w:r>
        <w:rPr>
          <w:lang w:val="is-IS"/>
        </w:rPr>
        <w:t xml:space="preserve">Mörk í verklýsingum fyrir bindiefnisinnihald í malbiki þjóna líklega takmörkuðum tilgangi, ef verklýsingarnar gera á annað borð ráð fyrir að malbikið sé hannað eftir Marshallaðferðinni eða öðrum svipuðum aðferðum. Öðru máli gegnir ef hönnunarþættinum er sleppt, eins og stundum gerist og bindiefnisinnihald er ákvarðað út frá leiðbeinandi gildi með hinum og þessum leiðréttingum. En sé Marshallprófið notað til að hanna malbik er markmið þess meðal annars að ákvarða bindiefnisinnihald malbiksblöndunnar og þá er takmörkunum á bindiefnisinnihaldi ofaukið í verklýsingum, nema þá helst sem vísbending um líklegt bindiefnisinnihald. </w:t>
      </w:r>
    </w:p>
    <w:p w14:paraId="3856F872" w14:textId="77777777" w:rsidR="00185874" w:rsidRDefault="00185874" w:rsidP="00185874">
      <w:pPr>
        <w:ind w:firstLine="342"/>
        <w:jc w:val="both"/>
        <w:rPr>
          <w:lang w:val="is-IS"/>
        </w:rPr>
      </w:pPr>
      <w:r>
        <w:rPr>
          <w:lang w:val="is-IS"/>
        </w:rPr>
        <w:t>Taflan hér á eftir sýnir útdrátt úr norskum [Statens vegvesen 2005], sænskum [Vägverket 2005] og finnskum verklýsingum [PANK 2000] um viðmiðunartölur fyrir bindiefnisinnihald í malbiki og mörk fyrir bindiefnisinnihald ef einhver slík eru sett. Hér er miðað við að bikið sé af gerðinni PG 160/220 (Svíar auka bindiefnisinnihaldið um 0,4% eða þar um bil af þyngd blöndu ef bik af gerðini PG 70/100 er notað í stað PG 160/220). Auk þess er taflan ýmist miðuð við að rúmþyngd steinefnis (Mg/m</w:t>
      </w:r>
      <w:r w:rsidRPr="00235083">
        <w:rPr>
          <w:vertAlign w:val="superscript"/>
          <w:lang w:val="is-IS"/>
        </w:rPr>
        <w:t>3</w:t>
      </w:r>
      <w:r>
        <w:rPr>
          <w:lang w:val="is-IS"/>
        </w:rPr>
        <w:t xml:space="preserve">) sé 2,65 (Noregur), 2,66 (Svíþjóð) eða 2,70 (Finnland). </w:t>
      </w:r>
    </w:p>
    <w:p w14:paraId="7B86012E" w14:textId="77777777" w:rsidR="00185874" w:rsidRDefault="00185874" w:rsidP="00185874">
      <w:pPr>
        <w:jc w:val="both"/>
        <w:rPr>
          <w:lang w:val="is-IS"/>
        </w:rPr>
      </w:pPr>
    </w:p>
    <w:p w14:paraId="5EE844C2" w14:textId="77777777" w:rsidR="00185874" w:rsidRDefault="00185874" w:rsidP="00185874">
      <w:pPr>
        <w:rPr>
          <w:b/>
          <w:lang w:val="is-IS"/>
        </w:rPr>
      </w:pPr>
      <w:r>
        <w:rPr>
          <w:b/>
          <w:lang w:val="is-IS"/>
        </w:rPr>
        <w:br w:type="page"/>
      </w:r>
    </w:p>
    <w:p w14:paraId="0FA2BAD8" w14:textId="4336BF26" w:rsidR="00185874" w:rsidRPr="001F64D1" w:rsidRDefault="00185874" w:rsidP="0070684A">
      <w:pPr>
        <w:spacing w:before="240" w:after="360" w:line="200" w:lineRule="atLeast"/>
        <w:ind w:right="714"/>
        <w:rPr>
          <w:sz w:val="16"/>
          <w:szCs w:val="18"/>
          <w:lang w:val="is-IS"/>
        </w:rPr>
      </w:pPr>
      <w:r w:rsidRPr="001F64D1">
        <w:rPr>
          <w:b/>
          <w:sz w:val="16"/>
          <w:szCs w:val="18"/>
          <w:lang w:val="is-IS"/>
        </w:rPr>
        <w:lastRenderedPageBreak/>
        <w:t>Tafla</w:t>
      </w:r>
      <w:r w:rsidR="0070684A">
        <w:rPr>
          <w:b/>
          <w:sz w:val="16"/>
          <w:szCs w:val="18"/>
          <w:lang w:val="is-IS"/>
        </w:rPr>
        <w:t xml:space="preserve"> 1</w:t>
      </w:r>
      <w:r w:rsidRPr="001F64D1">
        <w:rPr>
          <w:b/>
          <w:sz w:val="16"/>
          <w:szCs w:val="18"/>
          <w:lang w:val="is-IS"/>
        </w:rPr>
        <w:t xml:space="preserve">. </w:t>
      </w:r>
      <w:r w:rsidR="001F64D1">
        <w:rPr>
          <w:b/>
          <w:sz w:val="16"/>
          <w:szCs w:val="18"/>
          <w:lang w:val="is-IS"/>
        </w:rPr>
        <w:br/>
      </w:r>
      <w:r w:rsidRPr="001F64D1">
        <w:rPr>
          <w:rStyle w:val="MYNDStaf"/>
        </w:rPr>
        <w:t xml:space="preserve">Viðmiðunartölur </w:t>
      </w:r>
      <w:r w:rsidRPr="001F64D1">
        <w:rPr>
          <w:sz w:val="16"/>
          <w:szCs w:val="18"/>
          <w:lang w:val="is-IS"/>
        </w:rPr>
        <w:t xml:space="preserve">(eldri tölur) fyrir bindiefnisinnihald í norsku, sænsku og finnsku malbiki ásamt hámarks- og lágmarks innihaldi af bindiefni þar sem það á við. </w:t>
      </w:r>
    </w:p>
    <w:tbl>
      <w:tblPr>
        <w:tblW w:w="0" w:type="auto"/>
        <w:jc w:val="center"/>
        <w:tblLayout w:type="fixed"/>
        <w:tblLook w:val="0000" w:firstRow="0" w:lastRow="0" w:firstColumn="0" w:lastColumn="0" w:noHBand="0" w:noVBand="0"/>
      </w:tblPr>
      <w:tblGrid>
        <w:gridCol w:w="1010"/>
        <w:gridCol w:w="1011"/>
        <w:gridCol w:w="1010"/>
        <w:gridCol w:w="1011"/>
        <w:gridCol w:w="1010"/>
        <w:gridCol w:w="1166"/>
        <w:gridCol w:w="1011"/>
      </w:tblGrid>
      <w:tr w:rsidR="00185874" w:rsidRPr="00FF0BC9" w14:paraId="5862CAC3" w14:textId="77777777" w:rsidTr="00DF4C59">
        <w:trPr>
          <w:trHeight w:val="262"/>
          <w:jc w:val="center"/>
        </w:trPr>
        <w:tc>
          <w:tcPr>
            <w:tcW w:w="1010" w:type="dxa"/>
            <w:tcBorders>
              <w:bottom w:val="single" w:sz="4" w:space="0" w:color="auto"/>
              <w:right w:val="single" w:sz="4" w:space="0" w:color="auto"/>
            </w:tcBorders>
          </w:tcPr>
          <w:p w14:paraId="70E6A750" w14:textId="77777777" w:rsidR="00185874" w:rsidRPr="002A03FF" w:rsidRDefault="00185874" w:rsidP="009A45ED">
            <w:pPr>
              <w:jc w:val="right"/>
              <w:rPr>
                <w:b/>
                <w:color w:val="000000"/>
                <w:lang w:val="is-IS"/>
              </w:rPr>
            </w:pPr>
          </w:p>
        </w:tc>
        <w:tc>
          <w:tcPr>
            <w:tcW w:w="2021" w:type="dxa"/>
            <w:gridSpan w:val="2"/>
            <w:tcBorders>
              <w:top w:val="single" w:sz="2" w:space="0" w:color="000000"/>
              <w:left w:val="single" w:sz="4" w:space="0" w:color="auto"/>
              <w:bottom w:val="single" w:sz="2" w:space="0" w:color="000000"/>
              <w:right w:val="single" w:sz="2" w:space="0" w:color="000000"/>
            </w:tcBorders>
            <w:shd w:val="clear" w:color="auto" w:fill="FFFAEE" w:themeFill="background2"/>
          </w:tcPr>
          <w:p w14:paraId="5BADA6C4" w14:textId="77777777" w:rsidR="00185874" w:rsidRPr="002A03FF" w:rsidRDefault="00185874" w:rsidP="009A45ED">
            <w:pPr>
              <w:jc w:val="center"/>
              <w:rPr>
                <w:b/>
                <w:color w:val="000000"/>
              </w:rPr>
            </w:pPr>
            <w:proofErr w:type="spellStart"/>
            <w:r w:rsidRPr="002A03FF">
              <w:rPr>
                <w:b/>
                <w:color w:val="000000"/>
              </w:rPr>
              <w:t>Noregur</w:t>
            </w:r>
            <w:proofErr w:type="spellEnd"/>
          </w:p>
        </w:tc>
        <w:tc>
          <w:tcPr>
            <w:tcW w:w="2021" w:type="dxa"/>
            <w:gridSpan w:val="2"/>
            <w:tcBorders>
              <w:top w:val="single" w:sz="2" w:space="0" w:color="000000"/>
              <w:left w:val="single" w:sz="2" w:space="0" w:color="000000"/>
              <w:bottom w:val="single" w:sz="2" w:space="0" w:color="000000"/>
              <w:right w:val="single" w:sz="2" w:space="0" w:color="000000"/>
            </w:tcBorders>
            <w:shd w:val="clear" w:color="auto" w:fill="FFFAEE" w:themeFill="background2"/>
          </w:tcPr>
          <w:p w14:paraId="2FE38D0A" w14:textId="77777777" w:rsidR="00185874" w:rsidRPr="002A03FF" w:rsidRDefault="00185874" w:rsidP="009A45ED">
            <w:pPr>
              <w:jc w:val="center"/>
              <w:rPr>
                <w:b/>
                <w:color w:val="000000"/>
              </w:rPr>
            </w:pPr>
            <w:r w:rsidRPr="002A03FF">
              <w:rPr>
                <w:b/>
                <w:color w:val="000000"/>
              </w:rPr>
              <w:t>Svíþjóð</w:t>
            </w:r>
            <w:r w:rsidRPr="002A03FF">
              <w:rPr>
                <w:b/>
                <w:color w:val="000000"/>
                <w:vertAlign w:val="superscript"/>
              </w:rPr>
              <w:t>1</w:t>
            </w:r>
          </w:p>
        </w:tc>
        <w:tc>
          <w:tcPr>
            <w:tcW w:w="2177" w:type="dxa"/>
            <w:gridSpan w:val="2"/>
            <w:tcBorders>
              <w:top w:val="single" w:sz="2" w:space="0" w:color="000000"/>
              <w:left w:val="single" w:sz="2" w:space="0" w:color="000000"/>
              <w:bottom w:val="single" w:sz="2" w:space="0" w:color="000000"/>
              <w:right w:val="single" w:sz="2" w:space="0" w:color="000000"/>
            </w:tcBorders>
            <w:shd w:val="clear" w:color="auto" w:fill="FFFAEE" w:themeFill="background2"/>
          </w:tcPr>
          <w:p w14:paraId="47A67852" w14:textId="77777777" w:rsidR="00185874" w:rsidRPr="002A03FF" w:rsidRDefault="00185874" w:rsidP="009A45ED">
            <w:pPr>
              <w:jc w:val="center"/>
              <w:rPr>
                <w:b/>
                <w:color w:val="000000"/>
              </w:rPr>
            </w:pPr>
            <w:proofErr w:type="spellStart"/>
            <w:r w:rsidRPr="002A03FF">
              <w:rPr>
                <w:b/>
                <w:color w:val="000000"/>
              </w:rPr>
              <w:t>Finnland</w:t>
            </w:r>
            <w:proofErr w:type="spellEnd"/>
          </w:p>
        </w:tc>
      </w:tr>
      <w:tr w:rsidR="00185874" w:rsidRPr="00FF0BC9" w14:paraId="4905401E" w14:textId="77777777" w:rsidTr="00DF4C59">
        <w:trPr>
          <w:trHeight w:val="247"/>
          <w:jc w:val="center"/>
        </w:trPr>
        <w:tc>
          <w:tcPr>
            <w:tcW w:w="1010" w:type="dxa"/>
            <w:tcBorders>
              <w:top w:val="single" w:sz="4" w:space="0" w:color="auto"/>
              <w:left w:val="single" w:sz="2" w:space="0" w:color="000000"/>
              <w:bottom w:val="single" w:sz="2" w:space="0" w:color="000000"/>
              <w:right w:val="single" w:sz="2" w:space="0" w:color="000000"/>
            </w:tcBorders>
            <w:shd w:val="clear" w:color="auto" w:fill="FFFAEE" w:themeFill="background2"/>
          </w:tcPr>
          <w:p w14:paraId="61098709" w14:textId="77777777" w:rsidR="00185874" w:rsidRPr="002A03FF" w:rsidRDefault="00185874" w:rsidP="009A45ED">
            <w:pPr>
              <w:jc w:val="center"/>
              <w:rPr>
                <w:b/>
                <w:color w:val="000000"/>
              </w:rPr>
            </w:pPr>
            <w:proofErr w:type="spellStart"/>
            <w:r w:rsidRPr="002A03FF">
              <w:rPr>
                <w:b/>
                <w:color w:val="000000"/>
              </w:rPr>
              <w:t>Slitlag</w:t>
            </w:r>
            <w:proofErr w:type="spellEnd"/>
          </w:p>
        </w:tc>
        <w:tc>
          <w:tcPr>
            <w:tcW w:w="1011"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458E4933" w14:textId="77777777" w:rsidR="00185874" w:rsidRPr="002A03FF" w:rsidRDefault="00185874" w:rsidP="009A45ED">
            <w:pPr>
              <w:jc w:val="center"/>
              <w:rPr>
                <w:b/>
                <w:color w:val="000000"/>
              </w:rPr>
            </w:pPr>
            <w:proofErr w:type="spellStart"/>
            <w:r w:rsidRPr="002A03FF">
              <w:rPr>
                <w:b/>
                <w:color w:val="000000"/>
              </w:rPr>
              <w:t>Tillaga</w:t>
            </w:r>
            <w:proofErr w:type="spellEnd"/>
            <w:r w:rsidRPr="002A03FF">
              <w:rPr>
                <w:b/>
                <w:color w:val="000000"/>
              </w:rPr>
              <w:t>, %</w:t>
            </w:r>
          </w:p>
        </w:tc>
        <w:tc>
          <w:tcPr>
            <w:tcW w:w="1010"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7E9AF6B3" w14:textId="77777777" w:rsidR="00185874" w:rsidRPr="002A03FF" w:rsidRDefault="00185874" w:rsidP="009A45ED">
            <w:pPr>
              <w:jc w:val="center"/>
              <w:rPr>
                <w:b/>
                <w:color w:val="000000"/>
              </w:rPr>
            </w:pPr>
            <w:r w:rsidRPr="002A03FF">
              <w:rPr>
                <w:b/>
                <w:color w:val="000000"/>
              </w:rPr>
              <w:t>Mörk, %</w:t>
            </w:r>
          </w:p>
        </w:tc>
        <w:tc>
          <w:tcPr>
            <w:tcW w:w="1011"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19F734AE" w14:textId="77777777" w:rsidR="00185874" w:rsidRPr="002A03FF" w:rsidRDefault="00185874" w:rsidP="009A45ED">
            <w:pPr>
              <w:jc w:val="center"/>
              <w:rPr>
                <w:b/>
                <w:color w:val="000000"/>
              </w:rPr>
            </w:pPr>
            <w:proofErr w:type="spellStart"/>
            <w:r w:rsidRPr="002A03FF">
              <w:rPr>
                <w:b/>
                <w:color w:val="000000"/>
              </w:rPr>
              <w:t>Tillaga</w:t>
            </w:r>
            <w:proofErr w:type="spellEnd"/>
            <w:r w:rsidRPr="002A03FF">
              <w:rPr>
                <w:b/>
                <w:color w:val="000000"/>
              </w:rPr>
              <w:t>, %</w:t>
            </w:r>
          </w:p>
        </w:tc>
        <w:tc>
          <w:tcPr>
            <w:tcW w:w="1010"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3BACB03B" w14:textId="77777777" w:rsidR="00185874" w:rsidRPr="002A03FF" w:rsidRDefault="00185874" w:rsidP="009A45ED">
            <w:pPr>
              <w:jc w:val="center"/>
              <w:rPr>
                <w:b/>
                <w:color w:val="000000"/>
              </w:rPr>
            </w:pPr>
            <w:r w:rsidRPr="002A03FF">
              <w:rPr>
                <w:b/>
                <w:color w:val="000000"/>
              </w:rPr>
              <w:t>Mörk, %</w:t>
            </w:r>
          </w:p>
        </w:tc>
        <w:tc>
          <w:tcPr>
            <w:tcW w:w="1166"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6AF1AA09" w14:textId="77777777" w:rsidR="00185874" w:rsidRPr="002A03FF" w:rsidRDefault="00185874" w:rsidP="009A45ED">
            <w:pPr>
              <w:jc w:val="center"/>
              <w:rPr>
                <w:b/>
                <w:color w:val="000000"/>
              </w:rPr>
            </w:pPr>
            <w:r w:rsidRPr="002A03FF">
              <w:rPr>
                <w:b/>
                <w:color w:val="000000"/>
              </w:rPr>
              <w:t>VFB</w:t>
            </w:r>
            <w:r w:rsidRPr="002A03FF">
              <w:rPr>
                <w:b/>
                <w:color w:val="000000"/>
                <w:vertAlign w:val="superscript"/>
              </w:rPr>
              <w:t>2</w:t>
            </w:r>
            <w:r w:rsidRPr="002A03FF">
              <w:rPr>
                <w:b/>
                <w:color w:val="000000"/>
              </w:rPr>
              <w:t>, %</w:t>
            </w:r>
          </w:p>
        </w:tc>
        <w:tc>
          <w:tcPr>
            <w:tcW w:w="1011"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54151CF8" w14:textId="77777777" w:rsidR="00185874" w:rsidRPr="002A03FF" w:rsidRDefault="00185874" w:rsidP="009A45ED">
            <w:pPr>
              <w:jc w:val="center"/>
              <w:rPr>
                <w:b/>
                <w:color w:val="000000"/>
              </w:rPr>
            </w:pPr>
            <w:r w:rsidRPr="002A03FF">
              <w:rPr>
                <w:b/>
                <w:color w:val="000000"/>
              </w:rPr>
              <w:t>Mörk, %</w:t>
            </w:r>
          </w:p>
        </w:tc>
      </w:tr>
      <w:tr w:rsidR="00185874" w:rsidRPr="00FF0BC9" w14:paraId="64387610" w14:textId="77777777" w:rsidTr="00DF4C59">
        <w:trPr>
          <w:trHeight w:val="247"/>
          <w:jc w:val="center"/>
        </w:trPr>
        <w:tc>
          <w:tcPr>
            <w:tcW w:w="1010"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6979998F" w14:textId="77777777" w:rsidR="00185874" w:rsidRPr="00FF0BC9" w:rsidRDefault="00185874" w:rsidP="009A45ED">
            <w:pPr>
              <w:rPr>
                <w:color w:val="000000"/>
              </w:rPr>
            </w:pPr>
            <w:r w:rsidRPr="00FF0BC9">
              <w:rPr>
                <w:color w:val="000000"/>
              </w:rPr>
              <w:t>YFL 8</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7904FAE8" w14:textId="77777777" w:rsidR="00185874" w:rsidRPr="00FF0BC9" w:rsidRDefault="00185874" w:rsidP="009A45ED">
            <w:pPr>
              <w:jc w:val="center"/>
              <w:rPr>
                <w:color w:val="000000"/>
              </w:rPr>
            </w:pPr>
            <w:r w:rsidRPr="00FF0BC9">
              <w:rPr>
                <w:color w:val="000000"/>
              </w:rPr>
              <w:t>6,2</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4F1A8F11" w14:textId="77777777" w:rsidR="00185874" w:rsidRPr="00FF0BC9" w:rsidRDefault="00185874" w:rsidP="009A45ED">
            <w:pPr>
              <w:jc w:val="center"/>
              <w:rPr>
                <w:color w:val="000000"/>
              </w:rPr>
            </w:pPr>
            <w:r w:rsidRPr="00FF0BC9">
              <w:rPr>
                <w:color w:val="000000"/>
              </w:rPr>
              <w:t>-</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48EF5186" w14:textId="77777777" w:rsidR="00185874" w:rsidRPr="00FF0BC9" w:rsidRDefault="00185874" w:rsidP="009A45ED">
            <w:pPr>
              <w:jc w:val="center"/>
              <w:rPr>
                <w:color w:val="000000"/>
              </w:rPr>
            </w:pPr>
            <w:r w:rsidRPr="00FF0BC9">
              <w:rPr>
                <w:color w:val="000000"/>
              </w:rPr>
              <w:t>6,3</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20174D0F" w14:textId="77777777" w:rsidR="00185874" w:rsidRPr="00FF0BC9" w:rsidRDefault="00185874" w:rsidP="009A45ED">
            <w:pPr>
              <w:jc w:val="center"/>
              <w:rPr>
                <w:color w:val="000000"/>
              </w:rPr>
            </w:pPr>
            <w:r w:rsidRPr="00FF0BC9">
              <w:rPr>
                <w:color w:val="000000"/>
              </w:rPr>
              <w:t>6,0-6,6</w:t>
            </w:r>
          </w:p>
        </w:tc>
        <w:tc>
          <w:tcPr>
            <w:tcW w:w="1166"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38F407F3" w14:textId="77777777" w:rsidR="00185874" w:rsidRPr="00FF0BC9" w:rsidRDefault="00185874" w:rsidP="009A45ED">
            <w:pPr>
              <w:jc w:val="center"/>
              <w:rPr>
                <w:color w:val="000000"/>
              </w:rPr>
            </w:pPr>
            <w:r w:rsidRPr="00FF0BC9">
              <w:rPr>
                <w:color w:val="000000"/>
              </w:rPr>
              <w:t>80-90 (85)</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04E1C468" w14:textId="77777777" w:rsidR="00185874" w:rsidRPr="00FF0BC9" w:rsidRDefault="00185874" w:rsidP="009A45ED">
            <w:pPr>
              <w:jc w:val="center"/>
              <w:rPr>
                <w:color w:val="000000"/>
              </w:rPr>
            </w:pPr>
            <w:r w:rsidRPr="00FF0BC9">
              <w:rPr>
                <w:color w:val="000000"/>
              </w:rPr>
              <w:t>5,4-6,4</w:t>
            </w:r>
          </w:p>
        </w:tc>
      </w:tr>
      <w:tr w:rsidR="00185874" w:rsidRPr="00FF0BC9" w14:paraId="065D0E58" w14:textId="77777777" w:rsidTr="00DF4C59">
        <w:trPr>
          <w:trHeight w:val="247"/>
          <w:jc w:val="center"/>
        </w:trPr>
        <w:tc>
          <w:tcPr>
            <w:tcW w:w="1010"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65162B10" w14:textId="77777777" w:rsidR="00185874" w:rsidRPr="00FF0BC9" w:rsidRDefault="00185874" w:rsidP="009A45ED">
            <w:pPr>
              <w:rPr>
                <w:color w:val="000000"/>
              </w:rPr>
            </w:pPr>
            <w:r w:rsidRPr="00FF0BC9">
              <w:rPr>
                <w:color w:val="000000"/>
              </w:rPr>
              <w:t>YFL 11</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1E7EEA31" w14:textId="77777777" w:rsidR="00185874" w:rsidRPr="00FF0BC9" w:rsidRDefault="00185874" w:rsidP="009A45ED">
            <w:pPr>
              <w:jc w:val="center"/>
              <w:rPr>
                <w:color w:val="000000"/>
              </w:rPr>
            </w:pPr>
            <w:r w:rsidRPr="00FF0BC9">
              <w:rPr>
                <w:color w:val="000000"/>
              </w:rPr>
              <w:t>5,9</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05EB2A6D" w14:textId="77777777" w:rsidR="00185874" w:rsidRPr="00FF0BC9" w:rsidRDefault="00185874" w:rsidP="009A45ED">
            <w:pPr>
              <w:jc w:val="center"/>
              <w:rPr>
                <w:color w:val="000000"/>
              </w:rPr>
            </w:pPr>
            <w:r w:rsidRPr="00FF0BC9">
              <w:rPr>
                <w:color w:val="000000"/>
              </w:rPr>
              <w:t>-</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29C75C29" w14:textId="77777777" w:rsidR="00185874" w:rsidRPr="00FF0BC9" w:rsidRDefault="00185874" w:rsidP="009A45ED">
            <w:pPr>
              <w:jc w:val="center"/>
              <w:rPr>
                <w:color w:val="000000"/>
              </w:rPr>
            </w:pPr>
            <w:r w:rsidRPr="00FF0BC9">
              <w:rPr>
                <w:color w:val="000000"/>
              </w:rPr>
              <w:t>6,2</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60274C16" w14:textId="77777777" w:rsidR="00185874" w:rsidRPr="00FF0BC9" w:rsidRDefault="00185874" w:rsidP="009A45ED">
            <w:pPr>
              <w:jc w:val="center"/>
              <w:rPr>
                <w:color w:val="000000"/>
              </w:rPr>
            </w:pPr>
            <w:r w:rsidRPr="00FF0BC9">
              <w:rPr>
                <w:color w:val="000000"/>
              </w:rPr>
              <w:t>5,9-6,5</w:t>
            </w:r>
          </w:p>
        </w:tc>
        <w:tc>
          <w:tcPr>
            <w:tcW w:w="1166"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5E9ED4DD" w14:textId="77777777" w:rsidR="00185874" w:rsidRPr="00FF0BC9" w:rsidRDefault="00185874" w:rsidP="009A45ED">
            <w:pPr>
              <w:jc w:val="center"/>
              <w:rPr>
                <w:color w:val="000000"/>
              </w:rPr>
            </w:pPr>
            <w:r w:rsidRPr="00FF0BC9">
              <w:rPr>
                <w:color w:val="000000"/>
              </w:rPr>
              <w:t>80-90 (85)</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0E58F935" w14:textId="77777777" w:rsidR="00185874" w:rsidRPr="00FF0BC9" w:rsidRDefault="00185874" w:rsidP="009A45ED">
            <w:pPr>
              <w:jc w:val="center"/>
              <w:rPr>
                <w:color w:val="000000"/>
              </w:rPr>
            </w:pPr>
            <w:r w:rsidRPr="00FF0BC9">
              <w:rPr>
                <w:color w:val="000000"/>
              </w:rPr>
              <w:t>5,2-6,2</w:t>
            </w:r>
          </w:p>
        </w:tc>
      </w:tr>
      <w:tr w:rsidR="00185874" w:rsidRPr="00FF0BC9" w14:paraId="78B51D8A" w14:textId="77777777" w:rsidTr="00DF4C59">
        <w:trPr>
          <w:trHeight w:val="247"/>
          <w:jc w:val="center"/>
        </w:trPr>
        <w:tc>
          <w:tcPr>
            <w:tcW w:w="1010"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3AFC0043" w14:textId="77777777" w:rsidR="00185874" w:rsidRPr="00FF0BC9" w:rsidRDefault="00185874" w:rsidP="009A45ED">
            <w:pPr>
              <w:rPr>
                <w:color w:val="000000"/>
              </w:rPr>
            </w:pPr>
            <w:r w:rsidRPr="00FF0BC9">
              <w:rPr>
                <w:color w:val="000000"/>
              </w:rPr>
              <w:t>YFL 16</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70A2F051" w14:textId="77777777" w:rsidR="00185874" w:rsidRPr="00FF0BC9" w:rsidRDefault="00185874" w:rsidP="009A45ED">
            <w:pPr>
              <w:jc w:val="center"/>
              <w:rPr>
                <w:color w:val="000000"/>
              </w:rPr>
            </w:pPr>
            <w:r w:rsidRPr="00FF0BC9">
              <w:rPr>
                <w:color w:val="000000"/>
              </w:rPr>
              <w:t>5,6</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35EA356F" w14:textId="77777777" w:rsidR="00185874" w:rsidRPr="00FF0BC9" w:rsidRDefault="00185874" w:rsidP="009A45ED">
            <w:pPr>
              <w:jc w:val="center"/>
              <w:rPr>
                <w:color w:val="000000"/>
              </w:rPr>
            </w:pPr>
            <w:r w:rsidRPr="00FF0BC9">
              <w:rPr>
                <w:color w:val="000000"/>
              </w:rPr>
              <w:t>-</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7510AD47" w14:textId="77777777" w:rsidR="00185874" w:rsidRPr="00FF0BC9" w:rsidRDefault="00185874" w:rsidP="009A45ED">
            <w:pPr>
              <w:jc w:val="center"/>
              <w:rPr>
                <w:color w:val="000000"/>
              </w:rPr>
            </w:pPr>
            <w:r w:rsidRPr="00FF0BC9">
              <w:rPr>
                <w:color w:val="000000"/>
              </w:rPr>
              <w:t>6,0</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1BD46159" w14:textId="77777777" w:rsidR="00185874" w:rsidRPr="00FF0BC9" w:rsidRDefault="00185874" w:rsidP="009A45ED">
            <w:pPr>
              <w:jc w:val="center"/>
              <w:rPr>
                <w:color w:val="000000"/>
              </w:rPr>
            </w:pPr>
            <w:r w:rsidRPr="00FF0BC9">
              <w:rPr>
                <w:color w:val="000000"/>
              </w:rPr>
              <w:t>5,7-6,3</w:t>
            </w:r>
          </w:p>
        </w:tc>
        <w:tc>
          <w:tcPr>
            <w:tcW w:w="1166"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3DA7642E" w14:textId="77777777" w:rsidR="00185874" w:rsidRPr="00FF0BC9" w:rsidRDefault="00185874" w:rsidP="009A45ED">
            <w:pPr>
              <w:jc w:val="center"/>
              <w:rPr>
                <w:color w:val="000000"/>
              </w:rPr>
            </w:pPr>
            <w:r w:rsidRPr="00FF0BC9">
              <w:rPr>
                <w:color w:val="000000"/>
              </w:rPr>
              <w:t>80-90 (85)</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59BB122D" w14:textId="77777777" w:rsidR="00185874" w:rsidRPr="00FF0BC9" w:rsidRDefault="00185874" w:rsidP="009A45ED">
            <w:pPr>
              <w:jc w:val="center"/>
              <w:rPr>
                <w:color w:val="000000"/>
              </w:rPr>
            </w:pPr>
            <w:r w:rsidRPr="00FF0BC9">
              <w:rPr>
                <w:color w:val="000000"/>
              </w:rPr>
              <w:t>5,0-6,0</w:t>
            </w:r>
          </w:p>
        </w:tc>
      </w:tr>
      <w:tr w:rsidR="00185874" w:rsidRPr="00FF0BC9" w14:paraId="78FE1D25" w14:textId="77777777" w:rsidTr="00DF4C59">
        <w:trPr>
          <w:trHeight w:val="247"/>
          <w:jc w:val="center"/>
        </w:trPr>
        <w:tc>
          <w:tcPr>
            <w:tcW w:w="1010"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573B2520" w14:textId="77777777" w:rsidR="00185874" w:rsidRPr="00FF0BC9" w:rsidRDefault="00185874" w:rsidP="009A45ED">
            <w:pPr>
              <w:rPr>
                <w:color w:val="000000"/>
              </w:rPr>
            </w:pPr>
            <w:r w:rsidRPr="00FF0BC9">
              <w:rPr>
                <w:color w:val="000000"/>
              </w:rPr>
              <w:t>SMA 8</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130C2F58" w14:textId="77777777" w:rsidR="00185874" w:rsidRPr="00FF0BC9" w:rsidRDefault="00185874" w:rsidP="009A45ED">
            <w:pPr>
              <w:jc w:val="center"/>
              <w:rPr>
                <w:color w:val="000000"/>
              </w:rPr>
            </w:pPr>
            <w:r w:rsidRPr="00FF0BC9">
              <w:rPr>
                <w:color w:val="000000"/>
              </w:rPr>
              <w:t>6,7</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5580F9F7" w14:textId="77777777" w:rsidR="00185874" w:rsidRPr="00FF0BC9" w:rsidRDefault="00185874" w:rsidP="009A45ED">
            <w:pPr>
              <w:jc w:val="center"/>
              <w:rPr>
                <w:color w:val="000000"/>
              </w:rPr>
            </w:pPr>
            <w:r w:rsidRPr="00FF0BC9">
              <w:rPr>
                <w:color w:val="000000"/>
              </w:rPr>
              <w:t>-</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50025F02" w14:textId="77777777" w:rsidR="00185874" w:rsidRPr="00FF0BC9" w:rsidRDefault="00185874" w:rsidP="009A45ED">
            <w:pPr>
              <w:jc w:val="center"/>
              <w:rPr>
                <w:color w:val="000000"/>
              </w:rPr>
            </w:pPr>
            <w:r w:rsidRPr="00FF0BC9">
              <w:rPr>
                <w:color w:val="000000"/>
              </w:rPr>
              <w:t>6,5</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0603A73F" w14:textId="77777777" w:rsidR="00185874" w:rsidRPr="00FF0BC9" w:rsidRDefault="00185874" w:rsidP="009A45ED">
            <w:pPr>
              <w:jc w:val="center"/>
              <w:rPr>
                <w:color w:val="000000"/>
              </w:rPr>
            </w:pPr>
            <w:r w:rsidRPr="00FF0BC9">
              <w:rPr>
                <w:color w:val="000000"/>
              </w:rPr>
              <w:t>5,9-7,4</w:t>
            </w:r>
          </w:p>
        </w:tc>
        <w:tc>
          <w:tcPr>
            <w:tcW w:w="1166"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5533D55B" w14:textId="77777777" w:rsidR="00185874" w:rsidRPr="00FF0BC9" w:rsidRDefault="00185874" w:rsidP="009A45ED">
            <w:pPr>
              <w:jc w:val="center"/>
              <w:rPr>
                <w:color w:val="000000"/>
              </w:rPr>
            </w:pPr>
            <w:r w:rsidRPr="00FF0BC9">
              <w:rPr>
                <w:color w:val="000000"/>
              </w:rPr>
              <w:t>80-90 (85)</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408CEA1C" w14:textId="77777777" w:rsidR="00185874" w:rsidRPr="00FF0BC9" w:rsidRDefault="00185874" w:rsidP="009A45ED">
            <w:pPr>
              <w:jc w:val="center"/>
              <w:rPr>
                <w:color w:val="000000"/>
              </w:rPr>
            </w:pPr>
            <w:r w:rsidRPr="00FF0BC9">
              <w:rPr>
                <w:color w:val="000000"/>
              </w:rPr>
              <w:t>7,0-8,0</w:t>
            </w:r>
          </w:p>
        </w:tc>
      </w:tr>
      <w:tr w:rsidR="00185874" w:rsidRPr="00FF0BC9" w14:paraId="678A6E69" w14:textId="77777777" w:rsidTr="00DF4C59">
        <w:trPr>
          <w:trHeight w:val="247"/>
          <w:jc w:val="center"/>
        </w:trPr>
        <w:tc>
          <w:tcPr>
            <w:tcW w:w="1010"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47B100A3" w14:textId="77777777" w:rsidR="00185874" w:rsidRPr="00FF0BC9" w:rsidRDefault="00185874" w:rsidP="009A45ED">
            <w:pPr>
              <w:rPr>
                <w:color w:val="000000"/>
              </w:rPr>
            </w:pPr>
            <w:r w:rsidRPr="00FF0BC9">
              <w:rPr>
                <w:color w:val="000000"/>
              </w:rPr>
              <w:t>SMA 11</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6C725224" w14:textId="77777777" w:rsidR="00185874" w:rsidRPr="00FF0BC9" w:rsidRDefault="00185874" w:rsidP="009A45ED">
            <w:pPr>
              <w:jc w:val="center"/>
              <w:rPr>
                <w:color w:val="000000"/>
              </w:rPr>
            </w:pPr>
            <w:r w:rsidRPr="00FF0BC9">
              <w:rPr>
                <w:color w:val="000000"/>
              </w:rPr>
              <w:t>6,3</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78C6229D" w14:textId="77777777" w:rsidR="00185874" w:rsidRPr="00FF0BC9" w:rsidRDefault="00185874" w:rsidP="009A45ED">
            <w:pPr>
              <w:jc w:val="center"/>
              <w:rPr>
                <w:color w:val="000000"/>
              </w:rPr>
            </w:pPr>
            <w:r w:rsidRPr="00FF0BC9">
              <w:rPr>
                <w:color w:val="000000"/>
              </w:rPr>
              <w:t>-</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642AE4D5" w14:textId="77777777" w:rsidR="00185874" w:rsidRPr="00FF0BC9" w:rsidRDefault="00185874" w:rsidP="009A45ED">
            <w:pPr>
              <w:jc w:val="center"/>
              <w:rPr>
                <w:color w:val="000000"/>
              </w:rPr>
            </w:pPr>
            <w:r w:rsidRPr="00FF0BC9">
              <w:rPr>
                <w:color w:val="000000"/>
              </w:rPr>
              <w:t>6,2</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5C99ACB3" w14:textId="77777777" w:rsidR="00185874" w:rsidRPr="00FF0BC9" w:rsidRDefault="00185874" w:rsidP="009A45ED">
            <w:pPr>
              <w:jc w:val="center"/>
              <w:rPr>
                <w:color w:val="000000"/>
              </w:rPr>
            </w:pPr>
            <w:r w:rsidRPr="00FF0BC9">
              <w:rPr>
                <w:color w:val="000000"/>
              </w:rPr>
              <w:t>5,7-7,2</w:t>
            </w:r>
          </w:p>
        </w:tc>
        <w:tc>
          <w:tcPr>
            <w:tcW w:w="1166"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0E832965" w14:textId="77777777" w:rsidR="00185874" w:rsidRPr="00FF0BC9" w:rsidRDefault="00185874" w:rsidP="009A45ED">
            <w:pPr>
              <w:jc w:val="center"/>
              <w:rPr>
                <w:color w:val="000000"/>
              </w:rPr>
            </w:pPr>
            <w:r w:rsidRPr="00FF0BC9">
              <w:rPr>
                <w:color w:val="000000"/>
              </w:rPr>
              <w:t>80-90 (85)</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58D7BD6A" w14:textId="77777777" w:rsidR="00185874" w:rsidRPr="00FF0BC9" w:rsidRDefault="00185874" w:rsidP="009A45ED">
            <w:pPr>
              <w:jc w:val="center"/>
              <w:rPr>
                <w:color w:val="000000"/>
              </w:rPr>
            </w:pPr>
            <w:r w:rsidRPr="00FF0BC9">
              <w:rPr>
                <w:color w:val="000000"/>
              </w:rPr>
              <w:t>6,5-7,5</w:t>
            </w:r>
          </w:p>
        </w:tc>
      </w:tr>
      <w:tr w:rsidR="00185874" w:rsidRPr="00FF0BC9" w14:paraId="58713702" w14:textId="77777777" w:rsidTr="00DF4C59">
        <w:trPr>
          <w:trHeight w:val="247"/>
          <w:jc w:val="center"/>
        </w:trPr>
        <w:tc>
          <w:tcPr>
            <w:tcW w:w="1010"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44BAA95B" w14:textId="77777777" w:rsidR="00185874" w:rsidRPr="00FF0BC9" w:rsidRDefault="00185874" w:rsidP="009A45ED">
            <w:pPr>
              <w:rPr>
                <w:color w:val="000000"/>
              </w:rPr>
            </w:pPr>
            <w:r w:rsidRPr="00FF0BC9">
              <w:rPr>
                <w:color w:val="000000"/>
              </w:rPr>
              <w:t>SMA 16</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47FFE186" w14:textId="77777777" w:rsidR="00185874" w:rsidRPr="00FF0BC9" w:rsidRDefault="00185874" w:rsidP="009A45ED">
            <w:pPr>
              <w:jc w:val="center"/>
              <w:rPr>
                <w:color w:val="000000"/>
              </w:rPr>
            </w:pPr>
            <w:r w:rsidRPr="00FF0BC9">
              <w:rPr>
                <w:color w:val="000000"/>
              </w:rPr>
              <w:t>6,0</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3E7BA6E0" w14:textId="77777777" w:rsidR="00185874" w:rsidRPr="00FF0BC9" w:rsidRDefault="00185874" w:rsidP="009A45ED">
            <w:pPr>
              <w:jc w:val="center"/>
              <w:rPr>
                <w:color w:val="000000"/>
              </w:rPr>
            </w:pPr>
            <w:r w:rsidRPr="00FF0BC9">
              <w:rPr>
                <w:color w:val="000000"/>
              </w:rPr>
              <w:t>-</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28BDA702" w14:textId="77777777" w:rsidR="00185874" w:rsidRPr="00FF0BC9" w:rsidRDefault="00185874" w:rsidP="009A45ED">
            <w:pPr>
              <w:jc w:val="center"/>
              <w:rPr>
                <w:color w:val="000000"/>
              </w:rPr>
            </w:pPr>
            <w:r w:rsidRPr="00FF0BC9">
              <w:rPr>
                <w:color w:val="000000"/>
              </w:rPr>
              <w:t>6,1</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0EBCC415" w14:textId="77777777" w:rsidR="00185874" w:rsidRPr="00FF0BC9" w:rsidRDefault="00185874" w:rsidP="009A45ED">
            <w:pPr>
              <w:jc w:val="center"/>
              <w:rPr>
                <w:color w:val="000000"/>
              </w:rPr>
            </w:pPr>
            <w:r w:rsidRPr="00FF0BC9">
              <w:rPr>
                <w:color w:val="000000"/>
              </w:rPr>
              <w:t>5,5-7,0</w:t>
            </w:r>
          </w:p>
        </w:tc>
        <w:tc>
          <w:tcPr>
            <w:tcW w:w="1166"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7ABB109F" w14:textId="77777777" w:rsidR="00185874" w:rsidRPr="00FF0BC9" w:rsidRDefault="00185874" w:rsidP="009A45ED">
            <w:pPr>
              <w:jc w:val="center"/>
              <w:rPr>
                <w:color w:val="000000"/>
              </w:rPr>
            </w:pPr>
            <w:r w:rsidRPr="00FF0BC9">
              <w:rPr>
                <w:color w:val="000000"/>
              </w:rPr>
              <w:t>80-90 (85)</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7579B066" w14:textId="77777777" w:rsidR="00185874" w:rsidRPr="00FF0BC9" w:rsidRDefault="00185874" w:rsidP="009A45ED">
            <w:pPr>
              <w:jc w:val="center"/>
              <w:rPr>
                <w:color w:val="000000"/>
              </w:rPr>
            </w:pPr>
            <w:r w:rsidRPr="00FF0BC9">
              <w:rPr>
                <w:color w:val="000000"/>
              </w:rPr>
              <w:t>6,0-7,0</w:t>
            </w:r>
          </w:p>
        </w:tc>
      </w:tr>
      <w:tr w:rsidR="00185874" w:rsidRPr="00FF0BC9" w14:paraId="724F0D49" w14:textId="77777777" w:rsidTr="00DF4C59">
        <w:trPr>
          <w:trHeight w:val="247"/>
          <w:jc w:val="center"/>
        </w:trPr>
        <w:tc>
          <w:tcPr>
            <w:tcW w:w="1010"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0A582E9B" w14:textId="77777777" w:rsidR="00185874" w:rsidRPr="00FF0BC9" w:rsidRDefault="00185874" w:rsidP="009A45ED">
            <w:pPr>
              <w:rPr>
                <w:color w:val="000000"/>
              </w:rPr>
            </w:pPr>
            <w:r w:rsidRPr="00FF0BC9">
              <w:rPr>
                <w:color w:val="000000"/>
              </w:rPr>
              <w:t>BNL 11</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7400B2D8" w14:textId="77777777" w:rsidR="00185874" w:rsidRPr="00FF0BC9" w:rsidRDefault="00185874" w:rsidP="009A45ED">
            <w:pPr>
              <w:jc w:val="center"/>
              <w:rPr>
                <w:color w:val="000000"/>
              </w:rPr>
            </w:pPr>
            <w:r w:rsidRPr="00FF0BC9">
              <w:rPr>
                <w:color w:val="000000"/>
              </w:rPr>
              <w:t>5,6</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59D9EDB2" w14:textId="77777777" w:rsidR="00185874" w:rsidRPr="00FF0BC9" w:rsidRDefault="00185874" w:rsidP="009A45ED">
            <w:pPr>
              <w:jc w:val="center"/>
              <w:rPr>
                <w:color w:val="000000"/>
              </w:rPr>
            </w:pPr>
            <w:r w:rsidRPr="00FF0BC9">
              <w:rPr>
                <w:color w:val="000000"/>
              </w:rPr>
              <w:t>-</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1880AECB" w14:textId="77777777" w:rsidR="00185874" w:rsidRPr="00FF0BC9" w:rsidRDefault="00185874" w:rsidP="009A45ED">
            <w:pPr>
              <w:jc w:val="center"/>
              <w:rPr>
                <w:color w:val="000000"/>
              </w:rPr>
            </w:pPr>
            <w:r w:rsidRPr="00FF0BC9">
              <w:rPr>
                <w:color w:val="000000"/>
              </w:rPr>
              <w:t>5,2</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1BBE4F28" w14:textId="77777777" w:rsidR="00185874" w:rsidRPr="00FF0BC9" w:rsidRDefault="00185874" w:rsidP="009A45ED">
            <w:pPr>
              <w:jc w:val="center"/>
              <w:rPr>
                <w:color w:val="000000"/>
              </w:rPr>
            </w:pPr>
            <w:r w:rsidRPr="00FF0BC9">
              <w:rPr>
                <w:color w:val="000000"/>
              </w:rPr>
              <w:t>4,7-5,7</w:t>
            </w:r>
          </w:p>
        </w:tc>
        <w:tc>
          <w:tcPr>
            <w:tcW w:w="1166"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6EEF67DA" w14:textId="77777777" w:rsidR="00185874" w:rsidRPr="00FF0BC9" w:rsidRDefault="00185874" w:rsidP="009A45ED">
            <w:pPr>
              <w:jc w:val="center"/>
              <w:rPr>
                <w:color w:val="000000"/>
              </w:rPr>
            </w:pPr>
            <w:r w:rsidRPr="00FF0BC9">
              <w:rPr>
                <w:color w:val="000000"/>
              </w:rPr>
              <w:t>-</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71700A7B" w14:textId="77777777" w:rsidR="00185874" w:rsidRPr="00FF0BC9" w:rsidRDefault="00185874" w:rsidP="009A45ED">
            <w:pPr>
              <w:jc w:val="center"/>
              <w:rPr>
                <w:color w:val="000000"/>
              </w:rPr>
            </w:pPr>
            <w:r w:rsidRPr="00FF0BC9">
              <w:rPr>
                <w:color w:val="000000"/>
              </w:rPr>
              <w:t>-</w:t>
            </w:r>
          </w:p>
        </w:tc>
      </w:tr>
      <w:tr w:rsidR="00185874" w:rsidRPr="00FF0BC9" w14:paraId="18A8421F" w14:textId="77777777" w:rsidTr="00DF4C59">
        <w:trPr>
          <w:trHeight w:val="247"/>
          <w:jc w:val="center"/>
        </w:trPr>
        <w:tc>
          <w:tcPr>
            <w:tcW w:w="1010"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5DBDAC6B" w14:textId="77777777" w:rsidR="00185874" w:rsidRPr="00FF0BC9" w:rsidRDefault="00185874" w:rsidP="009A45ED">
            <w:pPr>
              <w:rPr>
                <w:color w:val="000000"/>
              </w:rPr>
            </w:pPr>
            <w:r w:rsidRPr="00FF0BC9">
              <w:rPr>
                <w:color w:val="000000"/>
              </w:rPr>
              <w:t>BNL 16</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508C6B4C" w14:textId="77777777" w:rsidR="00185874" w:rsidRPr="00FF0BC9" w:rsidRDefault="00185874" w:rsidP="009A45ED">
            <w:pPr>
              <w:jc w:val="center"/>
              <w:rPr>
                <w:color w:val="000000"/>
              </w:rPr>
            </w:pPr>
            <w:r w:rsidRPr="00FF0BC9">
              <w:rPr>
                <w:color w:val="000000"/>
              </w:rPr>
              <w:t>5,4</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35FD2810" w14:textId="77777777" w:rsidR="00185874" w:rsidRPr="00FF0BC9" w:rsidRDefault="00185874" w:rsidP="009A45ED">
            <w:pPr>
              <w:jc w:val="center"/>
              <w:rPr>
                <w:color w:val="000000"/>
              </w:rPr>
            </w:pPr>
            <w:r w:rsidRPr="00FF0BC9">
              <w:rPr>
                <w:color w:val="000000"/>
              </w:rPr>
              <w:t>-</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4BF6C567" w14:textId="77777777" w:rsidR="00185874" w:rsidRPr="00FF0BC9" w:rsidRDefault="00185874" w:rsidP="009A45ED">
            <w:pPr>
              <w:jc w:val="center"/>
              <w:rPr>
                <w:color w:val="000000"/>
              </w:rPr>
            </w:pPr>
            <w:r w:rsidRPr="00FF0BC9">
              <w:rPr>
                <w:color w:val="000000"/>
              </w:rPr>
              <w:t>5,0</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54FFE738" w14:textId="77777777" w:rsidR="00185874" w:rsidRPr="00FF0BC9" w:rsidRDefault="00185874" w:rsidP="009A45ED">
            <w:pPr>
              <w:jc w:val="center"/>
              <w:rPr>
                <w:color w:val="000000"/>
              </w:rPr>
            </w:pPr>
            <w:r w:rsidRPr="00FF0BC9">
              <w:rPr>
                <w:color w:val="000000"/>
              </w:rPr>
              <w:t>4,5-5,5</w:t>
            </w:r>
          </w:p>
        </w:tc>
        <w:tc>
          <w:tcPr>
            <w:tcW w:w="1166"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78563146" w14:textId="77777777" w:rsidR="00185874" w:rsidRPr="00FF0BC9" w:rsidRDefault="00185874" w:rsidP="009A45ED">
            <w:pPr>
              <w:jc w:val="center"/>
              <w:rPr>
                <w:color w:val="000000"/>
              </w:rPr>
            </w:pPr>
            <w:r w:rsidRPr="00FF0BC9">
              <w:rPr>
                <w:color w:val="000000"/>
              </w:rPr>
              <w:t>-</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1DAD33C8" w14:textId="77777777" w:rsidR="00185874" w:rsidRPr="00FF0BC9" w:rsidRDefault="00185874" w:rsidP="009A45ED">
            <w:pPr>
              <w:jc w:val="center"/>
              <w:rPr>
                <w:color w:val="000000"/>
              </w:rPr>
            </w:pPr>
            <w:r w:rsidRPr="00FF0BC9">
              <w:rPr>
                <w:color w:val="000000"/>
              </w:rPr>
              <w:t>-</w:t>
            </w:r>
          </w:p>
        </w:tc>
      </w:tr>
      <w:tr w:rsidR="00185874" w:rsidRPr="00FF0BC9" w14:paraId="485D245F" w14:textId="77777777" w:rsidTr="00DF4C59">
        <w:trPr>
          <w:trHeight w:val="247"/>
          <w:jc w:val="center"/>
        </w:trPr>
        <w:tc>
          <w:tcPr>
            <w:tcW w:w="1010"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09FD5729" w14:textId="77777777" w:rsidR="00185874" w:rsidRPr="00FF0BC9" w:rsidRDefault="00185874" w:rsidP="009A45ED">
            <w:pPr>
              <w:rPr>
                <w:color w:val="000000"/>
              </w:rPr>
            </w:pPr>
            <w:r w:rsidRPr="00FF0BC9">
              <w:rPr>
                <w:color w:val="000000"/>
              </w:rPr>
              <w:t>BRL 16</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570586B3" w14:textId="77777777" w:rsidR="00185874" w:rsidRPr="00FF0BC9" w:rsidRDefault="00185874" w:rsidP="009A45ED">
            <w:pPr>
              <w:jc w:val="center"/>
              <w:rPr>
                <w:color w:val="000000"/>
              </w:rPr>
            </w:pPr>
            <w:r w:rsidRPr="00FF0BC9">
              <w:rPr>
                <w:color w:val="000000"/>
              </w:rPr>
              <w:t>4,5</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0A0D73D2" w14:textId="77777777" w:rsidR="00185874" w:rsidRPr="00FF0BC9" w:rsidRDefault="00185874" w:rsidP="009A45ED">
            <w:pPr>
              <w:jc w:val="center"/>
              <w:rPr>
                <w:color w:val="000000"/>
              </w:rPr>
            </w:pPr>
            <w:r w:rsidRPr="00FF0BC9">
              <w:rPr>
                <w:color w:val="000000"/>
              </w:rPr>
              <w:t>-</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4120FD41" w14:textId="77777777" w:rsidR="00185874" w:rsidRPr="00FF0BC9" w:rsidRDefault="00185874" w:rsidP="009A45ED">
            <w:pPr>
              <w:jc w:val="center"/>
              <w:rPr>
                <w:color w:val="000000"/>
              </w:rPr>
            </w:pPr>
            <w:r w:rsidRPr="00FF0BC9">
              <w:rPr>
                <w:color w:val="000000"/>
              </w:rPr>
              <w:t>4,8</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29A088C5" w14:textId="77777777" w:rsidR="00185874" w:rsidRPr="00FF0BC9" w:rsidRDefault="00185874" w:rsidP="009A45ED">
            <w:pPr>
              <w:jc w:val="center"/>
              <w:rPr>
                <w:color w:val="000000"/>
              </w:rPr>
            </w:pPr>
            <w:r w:rsidRPr="00FF0BC9">
              <w:rPr>
                <w:color w:val="000000"/>
              </w:rPr>
              <w:t>4,5-5,5</w:t>
            </w:r>
          </w:p>
        </w:tc>
        <w:tc>
          <w:tcPr>
            <w:tcW w:w="1166"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0EABC576" w14:textId="77777777" w:rsidR="00185874" w:rsidRPr="00FF0BC9" w:rsidRDefault="00185874" w:rsidP="009A45ED">
            <w:pPr>
              <w:jc w:val="center"/>
              <w:rPr>
                <w:color w:val="000000"/>
              </w:rPr>
            </w:pPr>
            <w:r w:rsidRPr="00FF0BC9">
              <w:rPr>
                <w:color w:val="000000"/>
              </w:rPr>
              <w:t>-</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6EC2F5D0" w14:textId="77777777" w:rsidR="00185874" w:rsidRPr="00FF0BC9" w:rsidRDefault="00185874" w:rsidP="009A45ED">
            <w:pPr>
              <w:jc w:val="center"/>
              <w:rPr>
                <w:color w:val="000000"/>
              </w:rPr>
            </w:pPr>
            <w:r w:rsidRPr="00FF0BC9">
              <w:rPr>
                <w:color w:val="000000"/>
              </w:rPr>
              <w:t>-</w:t>
            </w:r>
          </w:p>
        </w:tc>
      </w:tr>
      <w:tr w:rsidR="00185874" w:rsidRPr="00FF0BC9" w14:paraId="039946A1" w14:textId="77777777" w:rsidTr="00DF4C59">
        <w:trPr>
          <w:trHeight w:val="247"/>
          <w:jc w:val="center"/>
        </w:trPr>
        <w:tc>
          <w:tcPr>
            <w:tcW w:w="1010"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38493B6F" w14:textId="77777777" w:rsidR="00185874" w:rsidRPr="00FF0BC9" w:rsidRDefault="00185874" w:rsidP="009A45ED">
            <w:pPr>
              <w:rPr>
                <w:color w:val="000000"/>
              </w:rPr>
            </w:pPr>
            <w:r w:rsidRPr="00FF0BC9">
              <w:rPr>
                <w:color w:val="000000"/>
              </w:rPr>
              <w:t>BRL 22</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6C79F2E1" w14:textId="77777777" w:rsidR="00185874" w:rsidRPr="00FF0BC9" w:rsidRDefault="00185874" w:rsidP="009A45ED">
            <w:pPr>
              <w:jc w:val="center"/>
              <w:rPr>
                <w:color w:val="000000"/>
              </w:rPr>
            </w:pPr>
            <w:r w:rsidRPr="00FF0BC9">
              <w:rPr>
                <w:color w:val="000000"/>
              </w:rPr>
              <w:t>4,5</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1D678E9D" w14:textId="77777777" w:rsidR="00185874" w:rsidRPr="00FF0BC9" w:rsidRDefault="00185874" w:rsidP="009A45ED">
            <w:pPr>
              <w:jc w:val="center"/>
              <w:rPr>
                <w:color w:val="000000"/>
              </w:rPr>
            </w:pPr>
            <w:r w:rsidRPr="00FF0BC9">
              <w:rPr>
                <w:color w:val="000000"/>
              </w:rPr>
              <w:t>-</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28D6CDAA" w14:textId="77777777" w:rsidR="00185874" w:rsidRPr="00FF0BC9" w:rsidRDefault="00185874" w:rsidP="009A45ED">
            <w:pPr>
              <w:jc w:val="center"/>
              <w:rPr>
                <w:color w:val="000000"/>
              </w:rPr>
            </w:pPr>
            <w:r w:rsidRPr="00FF0BC9">
              <w:rPr>
                <w:color w:val="000000"/>
              </w:rPr>
              <w:t>4,5</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539CC82D" w14:textId="77777777" w:rsidR="00185874" w:rsidRPr="00FF0BC9" w:rsidRDefault="00185874" w:rsidP="009A45ED">
            <w:pPr>
              <w:jc w:val="center"/>
              <w:rPr>
                <w:color w:val="000000"/>
              </w:rPr>
            </w:pPr>
            <w:r w:rsidRPr="00FF0BC9">
              <w:rPr>
                <w:color w:val="000000"/>
              </w:rPr>
              <w:t>4,2-5,2</w:t>
            </w:r>
          </w:p>
        </w:tc>
        <w:tc>
          <w:tcPr>
            <w:tcW w:w="1166"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40B842E2" w14:textId="77777777" w:rsidR="00185874" w:rsidRPr="00FF0BC9" w:rsidRDefault="00185874" w:rsidP="009A45ED">
            <w:pPr>
              <w:jc w:val="center"/>
              <w:rPr>
                <w:color w:val="000000"/>
              </w:rPr>
            </w:pPr>
            <w:r w:rsidRPr="00FF0BC9">
              <w:rPr>
                <w:color w:val="000000"/>
              </w:rPr>
              <w:t>80-90 (85)</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77EABE73" w14:textId="77777777" w:rsidR="00185874" w:rsidRPr="00FF0BC9" w:rsidRDefault="00185874" w:rsidP="009A45ED">
            <w:pPr>
              <w:jc w:val="center"/>
              <w:rPr>
                <w:color w:val="000000"/>
              </w:rPr>
            </w:pPr>
            <w:r w:rsidRPr="00FF0BC9">
              <w:rPr>
                <w:color w:val="000000"/>
              </w:rPr>
              <w:t>4,2-5,2</w:t>
            </w:r>
          </w:p>
        </w:tc>
      </w:tr>
      <w:tr w:rsidR="00185874" w:rsidRPr="00FF0BC9" w14:paraId="07EB5FBF" w14:textId="77777777" w:rsidTr="00DF4C59">
        <w:trPr>
          <w:trHeight w:val="247"/>
          <w:jc w:val="center"/>
        </w:trPr>
        <w:tc>
          <w:tcPr>
            <w:tcW w:w="1010" w:type="dxa"/>
            <w:tcBorders>
              <w:top w:val="single" w:sz="2" w:space="0" w:color="000000"/>
              <w:left w:val="single" w:sz="2" w:space="0" w:color="000000"/>
              <w:bottom w:val="single" w:sz="2" w:space="0" w:color="000000"/>
              <w:right w:val="single" w:sz="2" w:space="0" w:color="000000"/>
            </w:tcBorders>
            <w:shd w:val="clear" w:color="auto" w:fill="FFFAEE" w:themeFill="background2"/>
          </w:tcPr>
          <w:p w14:paraId="2A3743EA" w14:textId="77777777" w:rsidR="00185874" w:rsidRPr="00FF0BC9" w:rsidRDefault="00185874" w:rsidP="009A45ED">
            <w:pPr>
              <w:rPr>
                <w:color w:val="000000"/>
              </w:rPr>
            </w:pPr>
            <w:r w:rsidRPr="00FF0BC9">
              <w:rPr>
                <w:color w:val="000000"/>
              </w:rPr>
              <w:t>BRL 32</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25352F0B" w14:textId="77777777" w:rsidR="00185874" w:rsidRPr="00FF0BC9" w:rsidRDefault="00185874" w:rsidP="009A45ED">
            <w:pPr>
              <w:jc w:val="center"/>
              <w:rPr>
                <w:color w:val="000000"/>
              </w:rPr>
            </w:pPr>
            <w:r w:rsidRPr="00FF0BC9">
              <w:rPr>
                <w:color w:val="000000"/>
              </w:rPr>
              <w:t>4,5</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045A73F8" w14:textId="77777777" w:rsidR="00185874" w:rsidRPr="00FF0BC9" w:rsidRDefault="00185874" w:rsidP="009A45ED">
            <w:pPr>
              <w:jc w:val="center"/>
              <w:rPr>
                <w:color w:val="000000"/>
              </w:rPr>
            </w:pPr>
            <w:r w:rsidRPr="00FF0BC9">
              <w:rPr>
                <w:color w:val="000000"/>
              </w:rPr>
              <w:t>-</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1D1FA2B3" w14:textId="77777777" w:rsidR="00185874" w:rsidRPr="00FF0BC9" w:rsidRDefault="00185874" w:rsidP="009A45ED">
            <w:pPr>
              <w:jc w:val="center"/>
              <w:rPr>
                <w:color w:val="000000"/>
              </w:rPr>
            </w:pPr>
            <w:r w:rsidRPr="00FF0BC9">
              <w:rPr>
                <w:color w:val="000000"/>
              </w:rPr>
              <w:t>4,0</w:t>
            </w:r>
          </w:p>
        </w:tc>
        <w:tc>
          <w:tcPr>
            <w:tcW w:w="1010"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61B169F1" w14:textId="77777777" w:rsidR="00185874" w:rsidRPr="00FF0BC9" w:rsidRDefault="00185874" w:rsidP="009A45ED">
            <w:pPr>
              <w:jc w:val="center"/>
              <w:rPr>
                <w:color w:val="000000"/>
              </w:rPr>
            </w:pPr>
            <w:r w:rsidRPr="00FF0BC9">
              <w:rPr>
                <w:color w:val="000000"/>
              </w:rPr>
              <w:t>3,7-4,7</w:t>
            </w:r>
          </w:p>
        </w:tc>
        <w:tc>
          <w:tcPr>
            <w:tcW w:w="1166"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6E3A363D" w14:textId="77777777" w:rsidR="00185874" w:rsidRPr="00FF0BC9" w:rsidRDefault="00185874" w:rsidP="009A45ED">
            <w:pPr>
              <w:jc w:val="center"/>
              <w:rPr>
                <w:color w:val="000000"/>
              </w:rPr>
            </w:pPr>
            <w:r w:rsidRPr="00FF0BC9">
              <w:rPr>
                <w:color w:val="000000"/>
              </w:rPr>
              <w:t>80-90 (85)</w:t>
            </w:r>
          </w:p>
        </w:tc>
        <w:tc>
          <w:tcPr>
            <w:tcW w:w="1011" w:type="dxa"/>
            <w:tcBorders>
              <w:top w:val="single" w:sz="2" w:space="0" w:color="000000"/>
              <w:left w:val="single" w:sz="2" w:space="0" w:color="000000"/>
              <w:bottom w:val="single" w:sz="2" w:space="0" w:color="000000"/>
              <w:right w:val="single" w:sz="2" w:space="0" w:color="000000"/>
            </w:tcBorders>
            <w:shd w:val="clear" w:color="auto" w:fill="FFFFFF" w:themeFill="background1"/>
          </w:tcPr>
          <w:p w14:paraId="4A3FAD62" w14:textId="77777777" w:rsidR="00185874" w:rsidRPr="00FF0BC9" w:rsidRDefault="00185874" w:rsidP="009A45ED">
            <w:pPr>
              <w:jc w:val="center"/>
              <w:rPr>
                <w:color w:val="000000"/>
              </w:rPr>
            </w:pPr>
            <w:r w:rsidRPr="00FF0BC9">
              <w:rPr>
                <w:color w:val="000000"/>
              </w:rPr>
              <w:t>3,8-4,8</w:t>
            </w:r>
          </w:p>
        </w:tc>
      </w:tr>
      <w:tr w:rsidR="00185874" w:rsidRPr="00FF0BC9" w14:paraId="5B162895" w14:textId="77777777" w:rsidTr="009A45ED">
        <w:trPr>
          <w:trHeight w:val="247"/>
          <w:jc w:val="center"/>
        </w:trPr>
        <w:tc>
          <w:tcPr>
            <w:tcW w:w="7229" w:type="dxa"/>
            <w:gridSpan w:val="7"/>
            <w:tcBorders>
              <w:top w:val="single" w:sz="2" w:space="0" w:color="000000"/>
              <w:left w:val="single" w:sz="2" w:space="0" w:color="000000"/>
              <w:bottom w:val="single" w:sz="2" w:space="0" w:color="000000"/>
              <w:right w:val="single" w:sz="2" w:space="0" w:color="000000"/>
            </w:tcBorders>
          </w:tcPr>
          <w:p w14:paraId="6BC4DF60" w14:textId="77777777" w:rsidR="00185874" w:rsidRPr="00FF0BC9" w:rsidRDefault="00185874" w:rsidP="009A45ED">
            <w:pPr>
              <w:jc w:val="center"/>
              <w:rPr>
                <w:color w:val="000000"/>
                <w:sz w:val="18"/>
                <w:szCs w:val="18"/>
              </w:rPr>
            </w:pPr>
            <w:r w:rsidRPr="00FF0BC9">
              <w:rPr>
                <w:color w:val="000000"/>
                <w:sz w:val="18"/>
                <w:szCs w:val="18"/>
                <w:vertAlign w:val="superscript"/>
              </w:rPr>
              <w:t>1</w:t>
            </w:r>
            <w:r w:rsidRPr="00FF0BC9">
              <w:rPr>
                <w:color w:val="000000"/>
                <w:sz w:val="18"/>
                <w:szCs w:val="18"/>
              </w:rPr>
              <w:t xml:space="preserve"> </w:t>
            </w:r>
            <w:proofErr w:type="spellStart"/>
            <w:r w:rsidRPr="00FF0BC9">
              <w:rPr>
                <w:color w:val="000000"/>
                <w:sz w:val="18"/>
                <w:szCs w:val="18"/>
              </w:rPr>
              <w:t>Þessi</w:t>
            </w:r>
            <w:proofErr w:type="spellEnd"/>
            <w:r w:rsidRPr="00FF0BC9">
              <w:rPr>
                <w:color w:val="000000"/>
                <w:sz w:val="18"/>
                <w:szCs w:val="18"/>
              </w:rPr>
              <w:t xml:space="preserve"> </w:t>
            </w:r>
            <w:proofErr w:type="spellStart"/>
            <w:r w:rsidRPr="00FF0BC9">
              <w:rPr>
                <w:color w:val="000000"/>
                <w:sz w:val="18"/>
                <w:szCs w:val="18"/>
              </w:rPr>
              <w:t>gildi</w:t>
            </w:r>
            <w:proofErr w:type="spellEnd"/>
            <w:r w:rsidRPr="00FF0BC9">
              <w:rPr>
                <w:color w:val="000000"/>
                <w:sz w:val="18"/>
                <w:szCs w:val="18"/>
              </w:rPr>
              <w:t xml:space="preserve"> </w:t>
            </w:r>
            <w:proofErr w:type="spellStart"/>
            <w:r w:rsidRPr="00FF0BC9">
              <w:rPr>
                <w:color w:val="000000"/>
                <w:sz w:val="18"/>
                <w:szCs w:val="18"/>
              </w:rPr>
              <w:t>eru</w:t>
            </w:r>
            <w:proofErr w:type="spellEnd"/>
            <w:r w:rsidRPr="00FF0BC9">
              <w:rPr>
                <w:color w:val="000000"/>
                <w:sz w:val="18"/>
                <w:szCs w:val="18"/>
              </w:rPr>
              <w:t xml:space="preserve"> </w:t>
            </w:r>
            <w:proofErr w:type="spellStart"/>
            <w:r w:rsidRPr="00FF0BC9">
              <w:rPr>
                <w:color w:val="000000"/>
                <w:sz w:val="18"/>
                <w:szCs w:val="18"/>
              </w:rPr>
              <w:t>mismunandi</w:t>
            </w:r>
            <w:proofErr w:type="spellEnd"/>
            <w:r w:rsidRPr="00FF0BC9">
              <w:rPr>
                <w:color w:val="000000"/>
                <w:sz w:val="18"/>
                <w:szCs w:val="18"/>
              </w:rPr>
              <w:t xml:space="preserve"> </w:t>
            </w:r>
            <w:proofErr w:type="spellStart"/>
            <w:r w:rsidRPr="00FF0BC9">
              <w:rPr>
                <w:color w:val="000000"/>
                <w:sz w:val="18"/>
                <w:szCs w:val="18"/>
              </w:rPr>
              <w:t>eftir</w:t>
            </w:r>
            <w:proofErr w:type="spellEnd"/>
            <w:r w:rsidRPr="00FF0BC9">
              <w:rPr>
                <w:color w:val="000000"/>
                <w:sz w:val="18"/>
                <w:szCs w:val="18"/>
              </w:rPr>
              <w:t xml:space="preserve"> </w:t>
            </w:r>
            <w:proofErr w:type="spellStart"/>
            <w:r w:rsidRPr="00FF0BC9">
              <w:rPr>
                <w:color w:val="000000"/>
                <w:sz w:val="18"/>
                <w:szCs w:val="18"/>
              </w:rPr>
              <w:t>stungudýpt</w:t>
            </w:r>
            <w:proofErr w:type="spellEnd"/>
            <w:r w:rsidRPr="00FF0BC9">
              <w:rPr>
                <w:color w:val="000000"/>
                <w:sz w:val="18"/>
                <w:szCs w:val="18"/>
              </w:rPr>
              <w:t xml:space="preserve"> </w:t>
            </w:r>
            <w:proofErr w:type="spellStart"/>
            <w:r w:rsidRPr="00FF0BC9">
              <w:rPr>
                <w:color w:val="000000"/>
                <w:sz w:val="18"/>
                <w:szCs w:val="18"/>
              </w:rPr>
              <w:t>bindiefnisins</w:t>
            </w:r>
            <w:proofErr w:type="spellEnd"/>
            <w:r w:rsidRPr="00FF0BC9">
              <w:rPr>
                <w:color w:val="000000"/>
                <w:sz w:val="18"/>
                <w:szCs w:val="18"/>
              </w:rPr>
              <w:t xml:space="preserve">, </w:t>
            </w:r>
            <w:proofErr w:type="spellStart"/>
            <w:r w:rsidRPr="00FF0BC9">
              <w:rPr>
                <w:color w:val="000000"/>
                <w:sz w:val="18"/>
                <w:szCs w:val="18"/>
              </w:rPr>
              <w:t>hér</w:t>
            </w:r>
            <w:proofErr w:type="spellEnd"/>
            <w:r w:rsidRPr="00FF0BC9">
              <w:rPr>
                <w:color w:val="000000"/>
                <w:sz w:val="18"/>
                <w:szCs w:val="18"/>
              </w:rPr>
              <w:t xml:space="preserve"> </w:t>
            </w:r>
            <w:proofErr w:type="spellStart"/>
            <w:r w:rsidRPr="00FF0BC9">
              <w:rPr>
                <w:color w:val="000000"/>
                <w:sz w:val="18"/>
                <w:szCs w:val="18"/>
              </w:rPr>
              <w:t>eru</w:t>
            </w:r>
            <w:proofErr w:type="spellEnd"/>
            <w:r w:rsidRPr="00FF0BC9">
              <w:rPr>
                <w:color w:val="000000"/>
                <w:sz w:val="18"/>
                <w:szCs w:val="18"/>
              </w:rPr>
              <w:t xml:space="preserve"> </w:t>
            </w:r>
            <w:proofErr w:type="spellStart"/>
            <w:r w:rsidRPr="00FF0BC9">
              <w:rPr>
                <w:color w:val="000000"/>
                <w:sz w:val="18"/>
                <w:szCs w:val="18"/>
              </w:rPr>
              <w:t>tekin</w:t>
            </w:r>
            <w:proofErr w:type="spellEnd"/>
            <w:r w:rsidRPr="00FF0BC9">
              <w:rPr>
                <w:color w:val="000000"/>
                <w:sz w:val="18"/>
                <w:szCs w:val="18"/>
              </w:rPr>
              <w:t xml:space="preserve"> </w:t>
            </w:r>
            <w:proofErr w:type="spellStart"/>
            <w:r w:rsidRPr="00FF0BC9">
              <w:rPr>
                <w:color w:val="000000"/>
                <w:sz w:val="18"/>
                <w:szCs w:val="18"/>
              </w:rPr>
              <w:t>gildin</w:t>
            </w:r>
            <w:proofErr w:type="spellEnd"/>
            <w:r w:rsidRPr="00FF0BC9">
              <w:rPr>
                <w:color w:val="000000"/>
                <w:sz w:val="18"/>
                <w:szCs w:val="18"/>
              </w:rPr>
              <w:t xml:space="preserve"> </w:t>
            </w:r>
            <w:proofErr w:type="spellStart"/>
            <w:r w:rsidRPr="00FF0BC9">
              <w:rPr>
                <w:color w:val="000000"/>
                <w:sz w:val="18"/>
                <w:szCs w:val="18"/>
              </w:rPr>
              <w:t>fyrir</w:t>
            </w:r>
            <w:proofErr w:type="spellEnd"/>
            <w:r w:rsidRPr="00FF0BC9">
              <w:rPr>
                <w:color w:val="000000"/>
                <w:sz w:val="18"/>
                <w:szCs w:val="18"/>
              </w:rPr>
              <w:t xml:space="preserve"> 160/220.</w:t>
            </w:r>
          </w:p>
          <w:p w14:paraId="7ABA6088" w14:textId="77777777" w:rsidR="00185874" w:rsidRPr="00FF0BC9" w:rsidRDefault="00185874" w:rsidP="009A45ED">
            <w:pPr>
              <w:jc w:val="center"/>
              <w:rPr>
                <w:color w:val="000000"/>
              </w:rPr>
            </w:pPr>
            <w:r w:rsidRPr="00FF0BC9">
              <w:rPr>
                <w:color w:val="000000"/>
                <w:sz w:val="18"/>
                <w:szCs w:val="18"/>
                <w:vertAlign w:val="superscript"/>
              </w:rPr>
              <w:t>2</w:t>
            </w:r>
            <w:r w:rsidRPr="00FF0BC9">
              <w:rPr>
                <w:color w:val="000000"/>
                <w:sz w:val="18"/>
                <w:szCs w:val="18"/>
              </w:rPr>
              <w:t xml:space="preserve"> VF</w:t>
            </w:r>
            <w:r>
              <w:rPr>
                <w:color w:val="000000"/>
                <w:sz w:val="18"/>
                <w:szCs w:val="18"/>
              </w:rPr>
              <w:t>B</w:t>
            </w:r>
            <w:r w:rsidRPr="00FF0BC9">
              <w:rPr>
                <w:color w:val="000000"/>
                <w:sz w:val="18"/>
                <w:szCs w:val="18"/>
              </w:rPr>
              <w:t xml:space="preserve"> (</w:t>
            </w:r>
            <w:proofErr w:type="spellStart"/>
            <w:r>
              <w:rPr>
                <w:color w:val="000000"/>
                <w:sz w:val="18"/>
                <w:szCs w:val="18"/>
              </w:rPr>
              <w:t>bik</w:t>
            </w:r>
            <w:r w:rsidRPr="00FF0BC9">
              <w:rPr>
                <w:color w:val="000000"/>
                <w:sz w:val="18"/>
                <w:szCs w:val="18"/>
              </w:rPr>
              <w:t>fyllt</w:t>
            </w:r>
            <w:proofErr w:type="spellEnd"/>
            <w:r w:rsidRPr="00FF0BC9">
              <w:rPr>
                <w:color w:val="000000"/>
                <w:sz w:val="18"/>
                <w:szCs w:val="18"/>
              </w:rPr>
              <w:t xml:space="preserve"> </w:t>
            </w:r>
            <w:proofErr w:type="spellStart"/>
            <w:r w:rsidRPr="00FF0BC9">
              <w:rPr>
                <w:color w:val="000000"/>
                <w:sz w:val="18"/>
                <w:szCs w:val="18"/>
              </w:rPr>
              <w:t>holrýmd</w:t>
            </w:r>
            <w:proofErr w:type="spellEnd"/>
            <w:r w:rsidRPr="00FF0BC9">
              <w:rPr>
                <w:color w:val="000000"/>
                <w:sz w:val="18"/>
                <w:szCs w:val="18"/>
              </w:rPr>
              <w:t xml:space="preserve">) er </w:t>
            </w:r>
            <w:proofErr w:type="spellStart"/>
            <w:r w:rsidRPr="00FF0BC9">
              <w:rPr>
                <w:color w:val="000000"/>
                <w:sz w:val="18"/>
                <w:szCs w:val="18"/>
              </w:rPr>
              <w:t>hönnunarforsenda</w:t>
            </w:r>
            <w:proofErr w:type="spellEnd"/>
            <w:r w:rsidRPr="00FF0BC9">
              <w:rPr>
                <w:color w:val="000000"/>
                <w:sz w:val="18"/>
                <w:szCs w:val="18"/>
              </w:rPr>
              <w:t xml:space="preserve"> í </w:t>
            </w:r>
            <w:proofErr w:type="spellStart"/>
            <w:r w:rsidRPr="00FF0BC9">
              <w:rPr>
                <w:color w:val="000000"/>
                <w:sz w:val="18"/>
                <w:szCs w:val="18"/>
              </w:rPr>
              <w:t>finnskum</w:t>
            </w:r>
            <w:proofErr w:type="spellEnd"/>
            <w:r w:rsidRPr="00FF0BC9">
              <w:rPr>
                <w:color w:val="000000"/>
                <w:sz w:val="18"/>
                <w:szCs w:val="18"/>
              </w:rPr>
              <w:t xml:space="preserve"> </w:t>
            </w:r>
            <w:proofErr w:type="spellStart"/>
            <w:r w:rsidRPr="00FF0BC9">
              <w:rPr>
                <w:color w:val="000000"/>
                <w:sz w:val="18"/>
                <w:szCs w:val="18"/>
              </w:rPr>
              <w:t>verklýsingum</w:t>
            </w:r>
            <w:proofErr w:type="spellEnd"/>
            <w:r w:rsidRPr="00FF0BC9">
              <w:rPr>
                <w:color w:val="000000"/>
                <w:sz w:val="18"/>
                <w:szCs w:val="18"/>
              </w:rPr>
              <w:t xml:space="preserve">, </w:t>
            </w:r>
            <w:proofErr w:type="spellStart"/>
            <w:r w:rsidRPr="00FF0BC9">
              <w:rPr>
                <w:color w:val="000000"/>
                <w:sz w:val="18"/>
                <w:szCs w:val="18"/>
              </w:rPr>
              <w:t>viðmiðunargildi</w:t>
            </w:r>
            <w:proofErr w:type="spellEnd"/>
            <w:r w:rsidRPr="00FF0BC9">
              <w:rPr>
                <w:color w:val="000000"/>
                <w:sz w:val="18"/>
                <w:szCs w:val="18"/>
              </w:rPr>
              <w:t xml:space="preserve"> í </w:t>
            </w:r>
            <w:proofErr w:type="spellStart"/>
            <w:r w:rsidRPr="00FF0BC9">
              <w:rPr>
                <w:color w:val="000000"/>
                <w:sz w:val="18"/>
                <w:szCs w:val="18"/>
              </w:rPr>
              <w:t>sviga</w:t>
            </w:r>
            <w:proofErr w:type="spellEnd"/>
            <w:r w:rsidRPr="00FF0BC9">
              <w:rPr>
                <w:color w:val="000000"/>
                <w:sz w:val="18"/>
                <w:szCs w:val="18"/>
              </w:rPr>
              <w:t>.</w:t>
            </w:r>
          </w:p>
        </w:tc>
      </w:tr>
    </w:tbl>
    <w:p w14:paraId="7C1FBA9C" w14:textId="77777777" w:rsidR="00185874" w:rsidRPr="003C131F" w:rsidRDefault="00185874" w:rsidP="00185874">
      <w:pPr>
        <w:spacing w:after="60"/>
        <w:jc w:val="both"/>
        <w:rPr>
          <w:b/>
          <w:lang w:val="is-IS"/>
        </w:rPr>
      </w:pPr>
    </w:p>
    <w:p w14:paraId="6846F4BF" w14:textId="1F1D3FA4" w:rsidR="00185874" w:rsidRPr="00235083" w:rsidRDefault="00185874" w:rsidP="00185874">
      <w:pPr>
        <w:jc w:val="both"/>
        <w:rPr>
          <w:lang w:val="is-IS"/>
        </w:rPr>
      </w:pPr>
      <w:r>
        <w:rPr>
          <w:lang w:val="is-IS"/>
        </w:rPr>
        <w:t>Sennilega er rúmþyngd íslenskra steinefna (blöndu) sem notuð eru á höfuðborgarsvæðinu í grennd við 2,85 Mg/m</w:t>
      </w:r>
      <w:r w:rsidRPr="00235083">
        <w:rPr>
          <w:vertAlign w:val="superscript"/>
          <w:lang w:val="is-IS"/>
        </w:rPr>
        <w:t>3</w:t>
      </w:r>
      <w:r>
        <w:rPr>
          <w:lang w:val="is-IS"/>
        </w:rPr>
        <w:t xml:space="preserve">. Af því leiðir að bindiefnisinnihaldið í töflunni þarf að lækka um það bil með hlutfallinu 2,66/2,85 eða 0,93 af þessari ástæðu einni til að bindiefnisinnihaldið sé sambærilegt við það sem gerist í Noregi, Svíþjóð og Finnlandi. Þetta svarar um það bil til 0,4 prósentustiga í bindiefnisinnihaldi. Á hinn bóginn eru íslensk steinefni meira eða minna gropin og hluti bindiefnisins fer í að fylla gropur í steinefninu, þ.e.a.s. ef notuð eru íslensk, gropin steinefni en ekki innflutt, þétt steinefni. Lauslega áætlað má gera ráð fyrir að þyngd bindiefnis sem til þess þurfi sé að lágmarki 0,5% og að hámarki 1,5% af þyngd blöndunnar. </w:t>
      </w:r>
      <w:r w:rsidRPr="00235083">
        <w:rPr>
          <w:lang w:val="is-IS"/>
        </w:rPr>
        <w:t xml:space="preserve">Tafla 2 sýnir </w:t>
      </w:r>
      <w:r w:rsidR="005B19E5">
        <w:rPr>
          <w:lang w:val="is-IS"/>
        </w:rPr>
        <w:t>leiðbeinandi</w:t>
      </w:r>
      <w:r w:rsidRPr="00235083">
        <w:rPr>
          <w:lang w:val="is-IS"/>
        </w:rPr>
        <w:t xml:space="preserve"> viðmiðunartölu</w:t>
      </w:r>
      <w:r w:rsidR="005B19E5">
        <w:rPr>
          <w:lang w:val="is-IS"/>
        </w:rPr>
        <w:t>r</w:t>
      </w:r>
      <w:r w:rsidRPr="00235083">
        <w:rPr>
          <w:lang w:val="is-IS"/>
        </w:rPr>
        <w:t xml:space="preserve"> fyrir bindiefnis</w:t>
      </w:r>
      <w:r w:rsidRPr="00235083">
        <w:rPr>
          <w:lang w:val="is-IS"/>
        </w:rPr>
        <w:softHyphen/>
        <w:t>innihald í íslensku malbiki, svo og há- og lágmarki þess</w:t>
      </w:r>
      <w:r>
        <w:rPr>
          <w:lang w:val="is-IS"/>
        </w:rPr>
        <w:t>.</w:t>
      </w:r>
    </w:p>
    <w:p w14:paraId="70D8F603" w14:textId="38F7BD4D" w:rsidR="00185874" w:rsidRPr="00FF0BC9" w:rsidRDefault="00185874" w:rsidP="001F64D1">
      <w:pPr>
        <w:pStyle w:val="MYND"/>
      </w:pPr>
      <w:r>
        <w:rPr>
          <w:b/>
        </w:rPr>
        <w:t xml:space="preserve">Tafla 2. </w:t>
      </w:r>
      <w:r w:rsidR="001F64D1">
        <w:rPr>
          <w:b/>
        </w:rPr>
        <w:br/>
      </w:r>
      <w:r w:rsidRPr="00FF0BC9">
        <w:t xml:space="preserve">Tillögur að viðmiðunartölum fyrir </w:t>
      </w:r>
      <w:r w:rsidRPr="001F64D1">
        <w:t>bindiefnis</w:t>
      </w:r>
      <w:r w:rsidRPr="001F64D1">
        <w:softHyphen/>
        <w:t>innihald</w:t>
      </w:r>
      <w:r w:rsidRPr="00FF0BC9">
        <w:t xml:space="preserve"> í íslensku malbiki, svo og há- og lágmarki þess</w:t>
      </w:r>
      <w:r>
        <w:t>, sbr. töflu 64-3 í kafla 6 í Efnisgæðaritinu frá 2019</w:t>
      </w:r>
      <w:r w:rsidRPr="00FF0BC9">
        <w:t xml:space="preserve">. </w:t>
      </w:r>
    </w:p>
    <w:tbl>
      <w:tblPr>
        <w:tblStyle w:val="TableGrid"/>
        <w:tblW w:w="0" w:type="auto"/>
        <w:jc w:val="center"/>
        <w:tblLook w:val="01E0" w:firstRow="1" w:lastRow="1" w:firstColumn="1" w:lastColumn="1" w:noHBand="0" w:noVBand="0"/>
      </w:tblPr>
      <w:tblGrid>
        <w:gridCol w:w="1327"/>
        <w:gridCol w:w="1197"/>
        <w:gridCol w:w="1440"/>
      </w:tblGrid>
      <w:tr w:rsidR="00185874" w:rsidRPr="00FF0BC9" w14:paraId="21C3EDE0" w14:textId="77777777" w:rsidTr="00DF4C59">
        <w:trPr>
          <w:jc w:val="center"/>
        </w:trPr>
        <w:tc>
          <w:tcPr>
            <w:tcW w:w="1327" w:type="dxa"/>
            <w:shd w:val="clear" w:color="auto" w:fill="FFFAEE" w:themeFill="background2"/>
          </w:tcPr>
          <w:p w14:paraId="4E62CF0B" w14:textId="77777777" w:rsidR="00185874" w:rsidRPr="002A03FF" w:rsidRDefault="00185874" w:rsidP="009A45ED">
            <w:pPr>
              <w:jc w:val="center"/>
              <w:rPr>
                <w:b/>
                <w:color w:val="000000"/>
              </w:rPr>
            </w:pPr>
            <w:proofErr w:type="spellStart"/>
            <w:r w:rsidRPr="002A03FF">
              <w:rPr>
                <w:b/>
                <w:color w:val="000000"/>
              </w:rPr>
              <w:t>Slitlag</w:t>
            </w:r>
            <w:proofErr w:type="spellEnd"/>
          </w:p>
        </w:tc>
        <w:tc>
          <w:tcPr>
            <w:tcW w:w="1197" w:type="dxa"/>
            <w:shd w:val="clear" w:color="auto" w:fill="FFFAEE" w:themeFill="background2"/>
          </w:tcPr>
          <w:p w14:paraId="3FADBFDF" w14:textId="77777777" w:rsidR="00185874" w:rsidRPr="002A03FF" w:rsidRDefault="00185874" w:rsidP="009A45ED">
            <w:pPr>
              <w:jc w:val="center"/>
              <w:rPr>
                <w:b/>
                <w:color w:val="000000"/>
              </w:rPr>
            </w:pPr>
            <w:proofErr w:type="spellStart"/>
            <w:r w:rsidRPr="002A03FF">
              <w:rPr>
                <w:b/>
                <w:color w:val="000000"/>
              </w:rPr>
              <w:t>Tillaga</w:t>
            </w:r>
            <w:proofErr w:type="spellEnd"/>
            <w:r w:rsidRPr="002A03FF">
              <w:rPr>
                <w:b/>
                <w:color w:val="000000"/>
              </w:rPr>
              <w:t>, %</w:t>
            </w:r>
          </w:p>
        </w:tc>
        <w:tc>
          <w:tcPr>
            <w:tcW w:w="1440" w:type="dxa"/>
            <w:shd w:val="clear" w:color="auto" w:fill="FFFAEE" w:themeFill="background2"/>
          </w:tcPr>
          <w:p w14:paraId="07A6B6EA" w14:textId="77777777" w:rsidR="00185874" w:rsidRPr="002A03FF" w:rsidRDefault="00185874" w:rsidP="009A45ED">
            <w:pPr>
              <w:jc w:val="center"/>
              <w:rPr>
                <w:b/>
                <w:color w:val="000000"/>
              </w:rPr>
            </w:pPr>
            <w:r w:rsidRPr="002A03FF">
              <w:rPr>
                <w:b/>
                <w:color w:val="000000"/>
              </w:rPr>
              <w:t>Mörk, %</w:t>
            </w:r>
          </w:p>
        </w:tc>
      </w:tr>
      <w:tr w:rsidR="00185874" w:rsidRPr="00FF0BC9" w14:paraId="1E62D9E5" w14:textId="77777777" w:rsidTr="00DF4C59">
        <w:trPr>
          <w:jc w:val="center"/>
        </w:trPr>
        <w:tc>
          <w:tcPr>
            <w:tcW w:w="1327" w:type="dxa"/>
            <w:shd w:val="clear" w:color="auto" w:fill="FFFAEE" w:themeFill="background2"/>
          </w:tcPr>
          <w:p w14:paraId="74896D0F" w14:textId="77777777" w:rsidR="00185874" w:rsidRPr="00FF0BC9" w:rsidRDefault="00185874" w:rsidP="009A45ED">
            <w:pPr>
              <w:jc w:val="center"/>
              <w:rPr>
                <w:color w:val="000000"/>
              </w:rPr>
            </w:pPr>
            <w:r>
              <w:rPr>
                <w:color w:val="000000"/>
              </w:rPr>
              <w:t>AC</w:t>
            </w:r>
            <w:r w:rsidRPr="00FF0BC9">
              <w:rPr>
                <w:color w:val="000000"/>
              </w:rPr>
              <w:t xml:space="preserve"> 8</w:t>
            </w:r>
          </w:p>
        </w:tc>
        <w:tc>
          <w:tcPr>
            <w:tcW w:w="1197" w:type="dxa"/>
            <w:shd w:val="clear" w:color="auto" w:fill="FFFFFF" w:themeFill="background1"/>
          </w:tcPr>
          <w:p w14:paraId="5729CB9D" w14:textId="77777777" w:rsidR="00185874" w:rsidRPr="00FF0BC9" w:rsidRDefault="00185874" w:rsidP="009A45ED">
            <w:pPr>
              <w:spacing w:after="60"/>
              <w:jc w:val="center"/>
              <w:rPr>
                <w:lang w:val="is-IS"/>
              </w:rPr>
            </w:pPr>
            <w:r>
              <w:rPr>
                <w:lang w:val="is-IS"/>
              </w:rPr>
              <w:t>6,1</w:t>
            </w:r>
          </w:p>
        </w:tc>
        <w:tc>
          <w:tcPr>
            <w:tcW w:w="1440" w:type="dxa"/>
            <w:shd w:val="clear" w:color="auto" w:fill="FFFFFF" w:themeFill="background1"/>
          </w:tcPr>
          <w:p w14:paraId="797526EA" w14:textId="77777777" w:rsidR="00185874" w:rsidRPr="00FF0BC9" w:rsidRDefault="00185874" w:rsidP="009A45ED">
            <w:pPr>
              <w:spacing w:after="60"/>
              <w:jc w:val="center"/>
              <w:rPr>
                <w:lang w:val="is-IS"/>
              </w:rPr>
            </w:pPr>
            <w:r>
              <w:rPr>
                <w:lang w:val="is-IS"/>
              </w:rPr>
              <w:t>5,8-</w:t>
            </w:r>
            <w:r w:rsidRPr="00FF0BC9">
              <w:rPr>
                <w:lang w:val="is-IS"/>
              </w:rPr>
              <w:t>6,</w:t>
            </w:r>
            <w:r>
              <w:rPr>
                <w:lang w:val="is-IS"/>
              </w:rPr>
              <w:t>4</w:t>
            </w:r>
          </w:p>
        </w:tc>
      </w:tr>
      <w:tr w:rsidR="00185874" w:rsidRPr="00FF0BC9" w14:paraId="71FF8895" w14:textId="77777777" w:rsidTr="00DF4C59">
        <w:trPr>
          <w:jc w:val="center"/>
        </w:trPr>
        <w:tc>
          <w:tcPr>
            <w:tcW w:w="1327" w:type="dxa"/>
            <w:shd w:val="clear" w:color="auto" w:fill="FFFAEE" w:themeFill="background2"/>
          </w:tcPr>
          <w:p w14:paraId="514DD578" w14:textId="77777777" w:rsidR="00185874" w:rsidRPr="00FF0BC9" w:rsidRDefault="00185874" w:rsidP="009A45ED">
            <w:pPr>
              <w:jc w:val="center"/>
              <w:rPr>
                <w:color w:val="000000"/>
              </w:rPr>
            </w:pPr>
            <w:r>
              <w:rPr>
                <w:color w:val="000000"/>
              </w:rPr>
              <w:t>AC</w:t>
            </w:r>
            <w:r w:rsidRPr="00FF0BC9">
              <w:rPr>
                <w:color w:val="000000"/>
              </w:rPr>
              <w:t xml:space="preserve"> 11</w:t>
            </w:r>
          </w:p>
        </w:tc>
        <w:tc>
          <w:tcPr>
            <w:tcW w:w="1197" w:type="dxa"/>
            <w:shd w:val="clear" w:color="auto" w:fill="FFFFFF" w:themeFill="background1"/>
          </w:tcPr>
          <w:p w14:paraId="32034E09" w14:textId="77777777" w:rsidR="00185874" w:rsidRPr="00FF0BC9" w:rsidRDefault="00185874" w:rsidP="009A45ED">
            <w:pPr>
              <w:spacing w:after="60"/>
              <w:jc w:val="center"/>
              <w:rPr>
                <w:lang w:val="is-IS"/>
              </w:rPr>
            </w:pPr>
            <w:r>
              <w:rPr>
                <w:lang w:val="is-IS"/>
              </w:rPr>
              <w:t>5,7</w:t>
            </w:r>
          </w:p>
        </w:tc>
        <w:tc>
          <w:tcPr>
            <w:tcW w:w="1440" w:type="dxa"/>
            <w:shd w:val="clear" w:color="auto" w:fill="FFFFFF" w:themeFill="background1"/>
          </w:tcPr>
          <w:p w14:paraId="43D58942" w14:textId="77777777" w:rsidR="00185874" w:rsidRPr="00FF0BC9" w:rsidRDefault="00185874" w:rsidP="009A45ED">
            <w:pPr>
              <w:spacing w:after="60"/>
              <w:jc w:val="center"/>
              <w:rPr>
                <w:lang w:val="is-IS"/>
              </w:rPr>
            </w:pPr>
            <w:r>
              <w:rPr>
                <w:lang w:val="is-IS"/>
              </w:rPr>
              <w:t>5,5-</w:t>
            </w:r>
            <w:r w:rsidRPr="00FF0BC9">
              <w:rPr>
                <w:lang w:val="is-IS"/>
              </w:rPr>
              <w:t>6,</w:t>
            </w:r>
            <w:r>
              <w:rPr>
                <w:lang w:val="is-IS"/>
              </w:rPr>
              <w:t>0</w:t>
            </w:r>
          </w:p>
        </w:tc>
      </w:tr>
      <w:tr w:rsidR="00185874" w:rsidRPr="00FF0BC9" w14:paraId="46DA4380" w14:textId="77777777" w:rsidTr="00DF4C59">
        <w:trPr>
          <w:jc w:val="center"/>
        </w:trPr>
        <w:tc>
          <w:tcPr>
            <w:tcW w:w="1327" w:type="dxa"/>
            <w:shd w:val="clear" w:color="auto" w:fill="FFFAEE" w:themeFill="background2"/>
          </w:tcPr>
          <w:p w14:paraId="7327B3A3" w14:textId="77777777" w:rsidR="00185874" w:rsidRPr="00FF0BC9" w:rsidRDefault="00185874" w:rsidP="009A45ED">
            <w:pPr>
              <w:jc w:val="center"/>
              <w:rPr>
                <w:color w:val="000000"/>
              </w:rPr>
            </w:pPr>
            <w:r>
              <w:rPr>
                <w:color w:val="000000"/>
              </w:rPr>
              <w:t>AC</w:t>
            </w:r>
            <w:r w:rsidRPr="00FF0BC9">
              <w:rPr>
                <w:color w:val="000000"/>
              </w:rPr>
              <w:t xml:space="preserve"> 16</w:t>
            </w:r>
          </w:p>
        </w:tc>
        <w:tc>
          <w:tcPr>
            <w:tcW w:w="1197" w:type="dxa"/>
            <w:shd w:val="clear" w:color="auto" w:fill="FFFFFF" w:themeFill="background1"/>
          </w:tcPr>
          <w:p w14:paraId="552369A0" w14:textId="77777777" w:rsidR="00185874" w:rsidRPr="00FF0BC9" w:rsidRDefault="00185874" w:rsidP="009A45ED">
            <w:pPr>
              <w:spacing w:after="60"/>
              <w:jc w:val="center"/>
              <w:rPr>
                <w:lang w:val="is-IS"/>
              </w:rPr>
            </w:pPr>
            <w:r>
              <w:rPr>
                <w:lang w:val="is-IS"/>
              </w:rPr>
              <w:t>5,5</w:t>
            </w:r>
          </w:p>
        </w:tc>
        <w:tc>
          <w:tcPr>
            <w:tcW w:w="1440" w:type="dxa"/>
            <w:shd w:val="clear" w:color="auto" w:fill="FFFFFF" w:themeFill="background1"/>
          </w:tcPr>
          <w:p w14:paraId="4A98113E" w14:textId="77777777" w:rsidR="00185874" w:rsidRPr="00FF0BC9" w:rsidRDefault="00185874" w:rsidP="009A45ED">
            <w:pPr>
              <w:spacing w:after="60"/>
              <w:jc w:val="center"/>
              <w:rPr>
                <w:lang w:val="is-IS"/>
              </w:rPr>
            </w:pPr>
            <w:r>
              <w:rPr>
                <w:lang w:val="is-IS"/>
              </w:rPr>
              <w:t>5,3-5,8</w:t>
            </w:r>
          </w:p>
        </w:tc>
      </w:tr>
      <w:tr w:rsidR="00185874" w:rsidRPr="00FF0BC9" w14:paraId="17318370" w14:textId="77777777" w:rsidTr="00DF4C59">
        <w:trPr>
          <w:jc w:val="center"/>
        </w:trPr>
        <w:tc>
          <w:tcPr>
            <w:tcW w:w="1327" w:type="dxa"/>
            <w:shd w:val="clear" w:color="auto" w:fill="FFFAEE" w:themeFill="background2"/>
          </w:tcPr>
          <w:p w14:paraId="3E5C6662" w14:textId="77777777" w:rsidR="00185874" w:rsidRPr="00FF0BC9" w:rsidRDefault="00185874" w:rsidP="009A45ED">
            <w:pPr>
              <w:jc w:val="center"/>
              <w:rPr>
                <w:color w:val="000000"/>
              </w:rPr>
            </w:pPr>
            <w:r w:rsidRPr="00FF0BC9">
              <w:rPr>
                <w:color w:val="000000"/>
              </w:rPr>
              <w:t>SMA 8</w:t>
            </w:r>
          </w:p>
        </w:tc>
        <w:tc>
          <w:tcPr>
            <w:tcW w:w="1197" w:type="dxa"/>
            <w:shd w:val="clear" w:color="auto" w:fill="FFFFFF" w:themeFill="background1"/>
          </w:tcPr>
          <w:p w14:paraId="79D0921E" w14:textId="77777777" w:rsidR="00185874" w:rsidRPr="00FF0BC9" w:rsidRDefault="00185874" w:rsidP="009A45ED">
            <w:pPr>
              <w:spacing w:after="60"/>
              <w:jc w:val="center"/>
              <w:rPr>
                <w:lang w:val="is-IS"/>
              </w:rPr>
            </w:pPr>
            <w:r>
              <w:rPr>
                <w:lang w:val="is-IS"/>
              </w:rPr>
              <w:t>6,8</w:t>
            </w:r>
          </w:p>
        </w:tc>
        <w:tc>
          <w:tcPr>
            <w:tcW w:w="1440" w:type="dxa"/>
            <w:shd w:val="clear" w:color="auto" w:fill="FFFFFF" w:themeFill="background1"/>
          </w:tcPr>
          <w:p w14:paraId="518284E7" w14:textId="77777777" w:rsidR="00185874" w:rsidRPr="00FF0BC9" w:rsidRDefault="00185874" w:rsidP="009A45ED">
            <w:pPr>
              <w:spacing w:after="60"/>
              <w:jc w:val="center"/>
              <w:rPr>
                <w:lang w:val="is-IS"/>
              </w:rPr>
            </w:pPr>
            <w:r w:rsidRPr="00FF0BC9">
              <w:rPr>
                <w:lang w:val="is-IS"/>
              </w:rPr>
              <w:t>6,-</w:t>
            </w:r>
            <w:r>
              <w:rPr>
                <w:lang w:val="is-IS"/>
              </w:rPr>
              <w:t>7,7</w:t>
            </w:r>
          </w:p>
        </w:tc>
      </w:tr>
      <w:tr w:rsidR="00185874" w:rsidRPr="00FF0BC9" w14:paraId="29D22EAF" w14:textId="77777777" w:rsidTr="00DF4C59">
        <w:trPr>
          <w:jc w:val="center"/>
        </w:trPr>
        <w:tc>
          <w:tcPr>
            <w:tcW w:w="1327" w:type="dxa"/>
            <w:shd w:val="clear" w:color="auto" w:fill="FFFAEE" w:themeFill="background2"/>
          </w:tcPr>
          <w:p w14:paraId="618C1A48" w14:textId="77777777" w:rsidR="00185874" w:rsidRPr="00FF0BC9" w:rsidRDefault="00185874" w:rsidP="009A45ED">
            <w:pPr>
              <w:jc w:val="center"/>
              <w:rPr>
                <w:color w:val="000000"/>
              </w:rPr>
            </w:pPr>
            <w:r w:rsidRPr="00FF0BC9">
              <w:rPr>
                <w:color w:val="000000"/>
              </w:rPr>
              <w:t>SMA 11</w:t>
            </w:r>
          </w:p>
        </w:tc>
        <w:tc>
          <w:tcPr>
            <w:tcW w:w="1197" w:type="dxa"/>
            <w:shd w:val="clear" w:color="auto" w:fill="FFFFFF" w:themeFill="background1"/>
          </w:tcPr>
          <w:p w14:paraId="56D917A5" w14:textId="77777777" w:rsidR="00185874" w:rsidRPr="00FF0BC9" w:rsidRDefault="00185874" w:rsidP="009A45ED">
            <w:pPr>
              <w:spacing w:after="60"/>
              <w:jc w:val="center"/>
              <w:rPr>
                <w:lang w:val="is-IS"/>
              </w:rPr>
            </w:pPr>
            <w:r w:rsidRPr="00FF0BC9">
              <w:rPr>
                <w:lang w:val="is-IS"/>
              </w:rPr>
              <w:t>6,</w:t>
            </w:r>
            <w:r>
              <w:rPr>
                <w:lang w:val="is-IS"/>
              </w:rPr>
              <w:t>4</w:t>
            </w:r>
          </w:p>
        </w:tc>
        <w:tc>
          <w:tcPr>
            <w:tcW w:w="1440" w:type="dxa"/>
            <w:shd w:val="clear" w:color="auto" w:fill="FFFFFF" w:themeFill="background1"/>
          </w:tcPr>
          <w:p w14:paraId="616CE676" w14:textId="77777777" w:rsidR="00185874" w:rsidRPr="00FF0BC9" w:rsidRDefault="00185874" w:rsidP="009A45ED">
            <w:pPr>
              <w:spacing w:after="60"/>
              <w:jc w:val="center"/>
              <w:rPr>
                <w:lang w:val="is-IS"/>
              </w:rPr>
            </w:pPr>
            <w:r>
              <w:rPr>
                <w:lang w:val="is-IS"/>
              </w:rPr>
              <w:t>5,9</w:t>
            </w:r>
            <w:r w:rsidRPr="00FF0BC9">
              <w:rPr>
                <w:lang w:val="is-IS"/>
              </w:rPr>
              <w:t>-7,</w:t>
            </w:r>
            <w:r>
              <w:rPr>
                <w:lang w:val="is-IS"/>
              </w:rPr>
              <w:t>4</w:t>
            </w:r>
          </w:p>
        </w:tc>
      </w:tr>
      <w:tr w:rsidR="00185874" w:rsidRPr="00FF0BC9" w14:paraId="3E2BC16B" w14:textId="77777777" w:rsidTr="00DF4C59">
        <w:trPr>
          <w:jc w:val="center"/>
        </w:trPr>
        <w:tc>
          <w:tcPr>
            <w:tcW w:w="1327" w:type="dxa"/>
            <w:shd w:val="clear" w:color="auto" w:fill="FFFAEE" w:themeFill="background2"/>
          </w:tcPr>
          <w:p w14:paraId="7F55C60A" w14:textId="77777777" w:rsidR="00185874" w:rsidRPr="00FF0BC9" w:rsidRDefault="00185874" w:rsidP="009A45ED">
            <w:pPr>
              <w:jc w:val="center"/>
              <w:rPr>
                <w:color w:val="000000"/>
              </w:rPr>
            </w:pPr>
            <w:r w:rsidRPr="00FF0BC9">
              <w:rPr>
                <w:color w:val="000000"/>
              </w:rPr>
              <w:t>SMA 16</w:t>
            </w:r>
          </w:p>
        </w:tc>
        <w:tc>
          <w:tcPr>
            <w:tcW w:w="1197" w:type="dxa"/>
            <w:shd w:val="clear" w:color="auto" w:fill="FFFFFF" w:themeFill="background1"/>
          </w:tcPr>
          <w:p w14:paraId="189B5F01" w14:textId="77777777" w:rsidR="00185874" w:rsidRPr="00FF0BC9" w:rsidRDefault="00185874" w:rsidP="009A45ED">
            <w:pPr>
              <w:spacing w:after="60"/>
              <w:jc w:val="center"/>
              <w:rPr>
                <w:lang w:val="is-IS"/>
              </w:rPr>
            </w:pPr>
            <w:r w:rsidRPr="00FF0BC9">
              <w:rPr>
                <w:lang w:val="is-IS"/>
              </w:rPr>
              <w:t>6,</w:t>
            </w:r>
            <w:r>
              <w:rPr>
                <w:lang w:val="is-IS"/>
              </w:rPr>
              <w:t>2</w:t>
            </w:r>
          </w:p>
        </w:tc>
        <w:tc>
          <w:tcPr>
            <w:tcW w:w="1440" w:type="dxa"/>
            <w:shd w:val="clear" w:color="auto" w:fill="FFFFFF" w:themeFill="background1"/>
          </w:tcPr>
          <w:p w14:paraId="1B985619" w14:textId="77777777" w:rsidR="00185874" w:rsidRPr="00FF0BC9" w:rsidRDefault="00185874" w:rsidP="009A45ED">
            <w:pPr>
              <w:spacing w:after="60"/>
              <w:jc w:val="center"/>
              <w:rPr>
                <w:lang w:val="is-IS"/>
              </w:rPr>
            </w:pPr>
            <w:r>
              <w:rPr>
                <w:lang w:val="is-IS"/>
              </w:rPr>
              <w:t>5,7</w:t>
            </w:r>
            <w:r w:rsidRPr="00FF0BC9">
              <w:rPr>
                <w:lang w:val="is-IS"/>
              </w:rPr>
              <w:t>-7,</w:t>
            </w:r>
            <w:r>
              <w:rPr>
                <w:lang w:val="is-IS"/>
              </w:rPr>
              <w:t>2</w:t>
            </w:r>
          </w:p>
        </w:tc>
      </w:tr>
      <w:tr w:rsidR="00185874" w:rsidRPr="00FF0BC9" w14:paraId="0AC64679" w14:textId="77777777" w:rsidTr="00DF4C59">
        <w:trPr>
          <w:jc w:val="center"/>
        </w:trPr>
        <w:tc>
          <w:tcPr>
            <w:tcW w:w="1327" w:type="dxa"/>
            <w:shd w:val="clear" w:color="auto" w:fill="FFFAEE" w:themeFill="background2"/>
          </w:tcPr>
          <w:p w14:paraId="2FA7F286" w14:textId="77777777" w:rsidR="00185874" w:rsidRPr="00FF0BC9" w:rsidRDefault="00185874" w:rsidP="009A45ED">
            <w:pPr>
              <w:jc w:val="center"/>
              <w:rPr>
                <w:color w:val="000000"/>
              </w:rPr>
            </w:pPr>
            <w:r w:rsidRPr="00FF0BC9">
              <w:rPr>
                <w:color w:val="000000"/>
              </w:rPr>
              <w:t>BRL 16</w:t>
            </w:r>
          </w:p>
        </w:tc>
        <w:tc>
          <w:tcPr>
            <w:tcW w:w="1197" w:type="dxa"/>
            <w:shd w:val="clear" w:color="auto" w:fill="FFFFFF" w:themeFill="background1"/>
          </w:tcPr>
          <w:p w14:paraId="590FD18D" w14:textId="77777777" w:rsidR="00185874" w:rsidRPr="00FF0BC9" w:rsidRDefault="00185874" w:rsidP="009A45ED">
            <w:pPr>
              <w:spacing w:after="60"/>
              <w:jc w:val="center"/>
              <w:rPr>
                <w:lang w:val="is-IS"/>
              </w:rPr>
            </w:pPr>
            <w:r w:rsidRPr="00FF0BC9">
              <w:rPr>
                <w:lang w:val="is-IS"/>
              </w:rPr>
              <w:t>4</w:t>
            </w:r>
            <w:r>
              <w:rPr>
                <w:lang w:val="is-IS"/>
              </w:rPr>
              <w:t>,8</w:t>
            </w:r>
          </w:p>
        </w:tc>
        <w:tc>
          <w:tcPr>
            <w:tcW w:w="1440" w:type="dxa"/>
            <w:shd w:val="clear" w:color="auto" w:fill="FFFFFF" w:themeFill="background1"/>
          </w:tcPr>
          <w:p w14:paraId="4EE6E404" w14:textId="77777777" w:rsidR="00185874" w:rsidRPr="00FF0BC9" w:rsidRDefault="00185874" w:rsidP="009A45ED">
            <w:pPr>
              <w:spacing w:after="60"/>
              <w:jc w:val="center"/>
              <w:rPr>
                <w:lang w:val="is-IS"/>
              </w:rPr>
            </w:pPr>
            <w:r>
              <w:rPr>
                <w:lang w:val="is-IS"/>
              </w:rPr>
              <w:t>4,6</w:t>
            </w:r>
            <w:r w:rsidRPr="00FF0BC9">
              <w:rPr>
                <w:lang w:val="is-IS"/>
              </w:rPr>
              <w:t>-</w:t>
            </w:r>
            <w:r>
              <w:rPr>
                <w:lang w:val="is-IS"/>
              </w:rPr>
              <w:t>5,6</w:t>
            </w:r>
          </w:p>
        </w:tc>
      </w:tr>
      <w:tr w:rsidR="00185874" w:rsidRPr="00FF0BC9" w14:paraId="00E02E9D" w14:textId="77777777" w:rsidTr="00DF4C59">
        <w:trPr>
          <w:jc w:val="center"/>
        </w:trPr>
        <w:tc>
          <w:tcPr>
            <w:tcW w:w="1327" w:type="dxa"/>
            <w:shd w:val="clear" w:color="auto" w:fill="FFFAEE" w:themeFill="background2"/>
          </w:tcPr>
          <w:p w14:paraId="738A3B56" w14:textId="77777777" w:rsidR="00185874" w:rsidRPr="00FF0BC9" w:rsidRDefault="00185874" w:rsidP="009A45ED">
            <w:pPr>
              <w:jc w:val="center"/>
              <w:rPr>
                <w:color w:val="000000"/>
              </w:rPr>
            </w:pPr>
            <w:r w:rsidRPr="00FF0BC9">
              <w:rPr>
                <w:color w:val="000000"/>
              </w:rPr>
              <w:t>BRL 22</w:t>
            </w:r>
          </w:p>
        </w:tc>
        <w:tc>
          <w:tcPr>
            <w:tcW w:w="1197" w:type="dxa"/>
            <w:shd w:val="clear" w:color="auto" w:fill="FFFFFF" w:themeFill="background1"/>
          </w:tcPr>
          <w:p w14:paraId="191358F7" w14:textId="77777777" w:rsidR="00185874" w:rsidRPr="00FF0BC9" w:rsidRDefault="00185874" w:rsidP="009A45ED">
            <w:pPr>
              <w:spacing w:after="60"/>
              <w:jc w:val="center"/>
              <w:rPr>
                <w:lang w:val="is-IS"/>
              </w:rPr>
            </w:pPr>
            <w:r>
              <w:rPr>
                <w:lang w:val="is-IS"/>
              </w:rPr>
              <w:t>4,6</w:t>
            </w:r>
          </w:p>
        </w:tc>
        <w:tc>
          <w:tcPr>
            <w:tcW w:w="1440" w:type="dxa"/>
            <w:shd w:val="clear" w:color="auto" w:fill="FFFFFF" w:themeFill="background1"/>
          </w:tcPr>
          <w:p w14:paraId="1648C5FD" w14:textId="77777777" w:rsidR="00185874" w:rsidRPr="00FF0BC9" w:rsidRDefault="00185874" w:rsidP="009A45ED">
            <w:pPr>
              <w:spacing w:after="60"/>
              <w:jc w:val="center"/>
              <w:rPr>
                <w:lang w:val="is-IS"/>
              </w:rPr>
            </w:pPr>
            <w:r w:rsidRPr="00FF0BC9">
              <w:rPr>
                <w:lang w:val="is-IS"/>
              </w:rPr>
              <w:t>4,</w:t>
            </w:r>
            <w:r>
              <w:rPr>
                <w:lang w:val="is-IS"/>
              </w:rPr>
              <w:t>2</w:t>
            </w:r>
            <w:r w:rsidRPr="00FF0BC9">
              <w:rPr>
                <w:lang w:val="is-IS"/>
              </w:rPr>
              <w:t>-</w:t>
            </w:r>
            <w:r>
              <w:rPr>
                <w:lang w:val="is-IS"/>
              </w:rPr>
              <w:t>5,3</w:t>
            </w:r>
          </w:p>
        </w:tc>
      </w:tr>
    </w:tbl>
    <w:p w14:paraId="3368FD40" w14:textId="77777777" w:rsidR="00185874" w:rsidRDefault="00185874" w:rsidP="00185874">
      <w:pPr>
        <w:spacing w:after="60"/>
        <w:jc w:val="both"/>
        <w:rPr>
          <w:lang w:val="is-IS"/>
        </w:rPr>
      </w:pPr>
    </w:p>
    <w:p w14:paraId="5DC84D47" w14:textId="49BF5296" w:rsidR="00185874" w:rsidRDefault="00185874" w:rsidP="00185874">
      <w:pPr>
        <w:jc w:val="both"/>
        <w:rPr>
          <w:lang w:val="is-IS"/>
        </w:rPr>
      </w:pPr>
      <w:r>
        <w:rPr>
          <w:lang w:val="is-IS"/>
        </w:rPr>
        <w:t xml:space="preserve">Tafla 2 er tillaga að viðmiðunargildum fyrir bindiefnisinnihald í íslensku malbiki og er byggð á sænsku verklýsingunum og forsendunum hér að framan. </w:t>
      </w:r>
    </w:p>
    <w:p w14:paraId="684977A4" w14:textId="77777777" w:rsidR="00185874" w:rsidRDefault="00185874" w:rsidP="00185874">
      <w:pPr>
        <w:spacing w:after="60"/>
        <w:jc w:val="both"/>
        <w:rPr>
          <w:lang w:val="is-IS"/>
        </w:rPr>
      </w:pPr>
    </w:p>
    <w:p w14:paraId="71AE5187" w14:textId="24674812" w:rsidR="00185874" w:rsidRPr="00C90DA5" w:rsidRDefault="00CC1E08" w:rsidP="00185874">
      <w:pPr>
        <w:spacing w:after="60"/>
        <w:jc w:val="both"/>
      </w:pPr>
      <w:r w:rsidRPr="008556AB">
        <w:t>G</w:t>
      </w:r>
      <w:r w:rsidR="00185874" w:rsidRPr="00C90DA5">
        <w:t xml:space="preserve">ildi um </w:t>
      </w:r>
      <w:proofErr w:type="spellStart"/>
      <w:r w:rsidR="00185874" w:rsidRPr="00C90DA5">
        <w:t>bindiefnisinnihald</w:t>
      </w:r>
      <w:proofErr w:type="spellEnd"/>
      <w:r w:rsidR="00185874" w:rsidRPr="00C90DA5">
        <w:t xml:space="preserve"> í </w:t>
      </w:r>
      <w:proofErr w:type="spellStart"/>
      <w:r w:rsidR="00185874" w:rsidRPr="00C90DA5">
        <w:t>íslensku</w:t>
      </w:r>
      <w:proofErr w:type="spellEnd"/>
      <w:r w:rsidR="00185874" w:rsidRPr="00C90DA5">
        <w:t xml:space="preserve"> </w:t>
      </w:r>
      <w:proofErr w:type="spellStart"/>
      <w:r w:rsidR="00185874" w:rsidRPr="00C90DA5">
        <w:t>malbiki</w:t>
      </w:r>
      <w:proofErr w:type="spellEnd"/>
      <w:r w:rsidR="00185874" w:rsidRPr="00C90DA5">
        <w:t xml:space="preserve"> </w:t>
      </w:r>
      <w:proofErr w:type="spellStart"/>
      <w:r w:rsidR="00713E80" w:rsidRPr="00C90DA5">
        <w:t>hafa</w:t>
      </w:r>
      <w:proofErr w:type="spellEnd"/>
      <w:r w:rsidR="00713E80" w:rsidRPr="00C90DA5">
        <w:t xml:space="preserve"> </w:t>
      </w:r>
      <w:proofErr w:type="spellStart"/>
      <w:r w:rsidR="00713E80" w:rsidRPr="00C90DA5">
        <w:t>verið</w:t>
      </w:r>
      <w:proofErr w:type="spellEnd"/>
      <w:r w:rsidR="00713E80" w:rsidRPr="00C90DA5">
        <w:t xml:space="preserve"> </w:t>
      </w:r>
      <w:proofErr w:type="spellStart"/>
      <w:r w:rsidR="00185874" w:rsidRPr="00C90DA5">
        <w:t>samræmd</w:t>
      </w:r>
      <w:proofErr w:type="spellEnd"/>
      <w:r w:rsidR="00185874" w:rsidRPr="00C90DA5">
        <w:t xml:space="preserve"> </w:t>
      </w:r>
      <w:proofErr w:type="spellStart"/>
      <w:r w:rsidR="00185874" w:rsidRPr="00C90DA5">
        <w:t>með</w:t>
      </w:r>
      <w:proofErr w:type="spellEnd"/>
      <w:r w:rsidR="00185874" w:rsidRPr="00C90DA5">
        <w:t xml:space="preserve"> </w:t>
      </w:r>
      <w:proofErr w:type="spellStart"/>
      <w:r w:rsidR="00185874" w:rsidRPr="00C90DA5">
        <w:t>tilliti</w:t>
      </w:r>
      <w:proofErr w:type="spellEnd"/>
      <w:r w:rsidR="00185874" w:rsidRPr="00C90DA5">
        <w:t xml:space="preserve"> </w:t>
      </w:r>
      <w:proofErr w:type="spellStart"/>
      <w:r w:rsidR="00185874" w:rsidRPr="00C90DA5">
        <w:t>til</w:t>
      </w:r>
      <w:proofErr w:type="spellEnd"/>
      <w:r w:rsidR="00185874" w:rsidRPr="00C90DA5">
        <w:t xml:space="preserve"> </w:t>
      </w:r>
      <w:proofErr w:type="spellStart"/>
      <w:r w:rsidR="00185874" w:rsidRPr="00C90DA5">
        <w:t>töflu</w:t>
      </w:r>
      <w:proofErr w:type="spellEnd"/>
      <w:r w:rsidR="00185874" w:rsidRPr="00C90DA5">
        <w:t xml:space="preserve"> 64-3 í </w:t>
      </w:r>
      <w:proofErr w:type="spellStart"/>
      <w:r w:rsidR="00185874" w:rsidRPr="00C90DA5">
        <w:t>Efnisgæðaritinu</w:t>
      </w:r>
      <w:proofErr w:type="spellEnd"/>
      <w:r w:rsidR="00185874" w:rsidRPr="00C90DA5">
        <w:t xml:space="preserve">. Í </w:t>
      </w:r>
      <w:proofErr w:type="spellStart"/>
      <w:r w:rsidR="00185874" w:rsidRPr="00C90DA5">
        <w:t>nýustu</w:t>
      </w:r>
      <w:proofErr w:type="spellEnd"/>
      <w:r w:rsidR="00185874" w:rsidRPr="00C90DA5">
        <w:t xml:space="preserve"> </w:t>
      </w:r>
      <w:proofErr w:type="spellStart"/>
      <w:r w:rsidR="00185874" w:rsidRPr="00C90DA5">
        <w:t>útgáfum</w:t>
      </w:r>
      <w:proofErr w:type="spellEnd"/>
      <w:r w:rsidR="00185874" w:rsidRPr="00C90DA5">
        <w:t xml:space="preserve"> </w:t>
      </w:r>
      <w:proofErr w:type="spellStart"/>
      <w:r w:rsidR="00185874" w:rsidRPr="00C90DA5">
        <w:t>Efnisgæðaritsins</w:t>
      </w:r>
      <w:proofErr w:type="spellEnd"/>
      <w:r w:rsidR="00185874" w:rsidRPr="00C90DA5">
        <w:t xml:space="preserve"> </w:t>
      </w:r>
      <w:proofErr w:type="spellStart"/>
      <w:r w:rsidR="00185874" w:rsidRPr="00C90DA5">
        <w:t>hefur</w:t>
      </w:r>
      <w:proofErr w:type="spellEnd"/>
      <w:r w:rsidR="00185874" w:rsidRPr="00C90DA5">
        <w:t xml:space="preserve"> </w:t>
      </w:r>
      <w:proofErr w:type="spellStart"/>
      <w:r w:rsidR="00185874" w:rsidRPr="00C90DA5">
        <w:t>tillaga</w:t>
      </w:r>
      <w:proofErr w:type="spellEnd"/>
      <w:r w:rsidR="00185874" w:rsidRPr="00C90DA5">
        <w:t xml:space="preserve"> </w:t>
      </w:r>
      <w:proofErr w:type="spellStart"/>
      <w:r w:rsidR="00185874" w:rsidRPr="00C90DA5">
        <w:t>að</w:t>
      </w:r>
      <w:proofErr w:type="spellEnd"/>
      <w:r w:rsidR="00185874" w:rsidRPr="00C90DA5">
        <w:t xml:space="preserve"> </w:t>
      </w:r>
      <w:proofErr w:type="spellStart"/>
      <w:r w:rsidR="00185874" w:rsidRPr="00C90DA5">
        <w:t>bindiefnisinnihaldi</w:t>
      </w:r>
      <w:proofErr w:type="spellEnd"/>
      <w:r w:rsidR="00185874" w:rsidRPr="00C90DA5">
        <w:t xml:space="preserve"> </w:t>
      </w:r>
      <w:proofErr w:type="spellStart"/>
      <w:r w:rsidR="00185874" w:rsidRPr="00C90DA5">
        <w:t>lækkað</w:t>
      </w:r>
      <w:proofErr w:type="spellEnd"/>
      <w:r w:rsidR="00185874" w:rsidRPr="00C90DA5">
        <w:t xml:space="preserve"> </w:t>
      </w:r>
      <w:proofErr w:type="spellStart"/>
      <w:r w:rsidR="00185874" w:rsidRPr="00C90DA5">
        <w:t>umtalsvert</w:t>
      </w:r>
      <w:proofErr w:type="spellEnd"/>
      <w:r w:rsidR="00185874" w:rsidRPr="00C90DA5">
        <w:t xml:space="preserve"> </w:t>
      </w:r>
      <w:proofErr w:type="spellStart"/>
      <w:r w:rsidR="00185874" w:rsidRPr="00C90DA5">
        <w:t>fyrir</w:t>
      </w:r>
      <w:proofErr w:type="spellEnd"/>
      <w:r w:rsidR="00185874" w:rsidRPr="00C90DA5">
        <w:t xml:space="preserve"> </w:t>
      </w:r>
      <w:proofErr w:type="spellStart"/>
      <w:r w:rsidR="00185874" w:rsidRPr="00C90DA5">
        <w:t>stífmalbik</w:t>
      </w:r>
      <w:proofErr w:type="spellEnd"/>
      <w:r w:rsidR="00185874" w:rsidRPr="00C90DA5">
        <w:t xml:space="preserve"> (AC) í </w:t>
      </w:r>
      <w:proofErr w:type="spellStart"/>
      <w:r w:rsidR="00185874" w:rsidRPr="00C90DA5">
        <w:t>þeirri</w:t>
      </w:r>
      <w:proofErr w:type="spellEnd"/>
      <w:r w:rsidR="00185874" w:rsidRPr="00C90DA5">
        <w:t xml:space="preserve"> </w:t>
      </w:r>
      <w:proofErr w:type="spellStart"/>
      <w:r w:rsidR="00185874" w:rsidRPr="00C90DA5">
        <w:t>viðleitni</w:t>
      </w:r>
      <w:proofErr w:type="spellEnd"/>
      <w:r w:rsidR="00185874" w:rsidRPr="00C90DA5">
        <w:t xml:space="preserve"> </w:t>
      </w:r>
      <w:proofErr w:type="spellStart"/>
      <w:r w:rsidR="00185874" w:rsidRPr="00C90DA5">
        <w:t>að</w:t>
      </w:r>
      <w:proofErr w:type="spellEnd"/>
      <w:r w:rsidR="00185874" w:rsidRPr="00C90DA5">
        <w:t xml:space="preserve"> </w:t>
      </w:r>
      <w:proofErr w:type="spellStart"/>
      <w:r w:rsidR="00185874" w:rsidRPr="00C90DA5">
        <w:t>kröfur</w:t>
      </w:r>
      <w:proofErr w:type="spellEnd"/>
      <w:r w:rsidR="00185874" w:rsidRPr="00C90DA5">
        <w:t xml:space="preserve"> um </w:t>
      </w:r>
      <w:proofErr w:type="spellStart"/>
      <w:r w:rsidR="00185874" w:rsidRPr="00C90DA5">
        <w:t>lágmarksholrýmd</w:t>
      </w:r>
      <w:proofErr w:type="spellEnd"/>
      <w:r w:rsidR="00185874" w:rsidRPr="00C90DA5">
        <w:t xml:space="preserve">, </w:t>
      </w:r>
      <w:proofErr w:type="spellStart"/>
      <w:r w:rsidR="00185874" w:rsidRPr="00C90DA5">
        <w:t>sem</w:t>
      </w:r>
      <w:proofErr w:type="spellEnd"/>
      <w:r w:rsidR="00185874" w:rsidRPr="00C90DA5">
        <w:t xml:space="preserve"> </w:t>
      </w:r>
      <w:proofErr w:type="spellStart"/>
      <w:r w:rsidR="00185874" w:rsidRPr="00C90DA5">
        <w:t>hefur</w:t>
      </w:r>
      <w:proofErr w:type="spellEnd"/>
      <w:r w:rsidR="00185874" w:rsidRPr="00C90DA5">
        <w:t xml:space="preserve"> </w:t>
      </w:r>
      <w:proofErr w:type="spellStart"/>
      <w:r w:rsidR="00185874" w:rsidRPr="00C90DA5">
        <w:t>verið</w:t>
      </w:r>
      <w:proofErr w:type="spellEnd"/>
      <w:r w:rsidR="00185874" w:rsidRPr="00C90DA5">
        <w:t xml:space="preserve"> </w:t>
      </w:r>
      <w:proofErr w:type="spellStart"/>
      <w:r w:rsidR="00185874" w:rsidRPr="00C90DA5">
        <w:t>hækkuð</w:t>
      </w:r>
      <w:proofErr w:type="spellEnd"/>
      <w:r w:rsidR="00185874" w:rsidRPr="00C90DA5">
        <w:t xml:space="preserve">, </w:t>
      </w:r>
      <w:proofErr w:type="spellStart"/>
      <w:r w:rsidR="00185874" w:rsidRPr="00C90DA5">
        <w:t>sé</w:t>
      </w:r>
      <w:proofErr w:type="spellEnd"/>
      <w:r w:rsidR="00185874" w:rsidRPr="00C90DA5">
        <w:t xml:space="preserve"> </w:t>
      </w:r>
      <w:proofErr w:type="spellStart"/>
      <w:r w:rsidR="00185874" w:rsidRPr="00C90DA5">
        <w:t>innan</w:t>
      </w:r>
      <w:proofErr w:type="spellEnd"/>
      <w:r w:rsidR="00185874" w:rsidRPr="00C90DA5">
        <w:t xml:space="preserve"> </w:t>
      </w:r>
      <w:proofErr w:type="spellStart"/>
      <w:r w:rsidR="00185874" w:rsidRPr="00C90DA5">
        <w:t>marka</w:t>
      </w:r>
      <w:proofErr w:type="spellEnd"/>
      <w:r w:rsidR="00185874" w:rsidRPr="00C90DA5">
        <w:t>.</w:t>
      </w:r>
      <w:r w:rsidR="00713E80" w:rsidRPr="00C90DA5">
        <w:t xml:space="preserve"> </w:t>
      </w:r>
      <w:proofErr w:type="spellStart"/>
      <w:r w:rsidR="00713E80" w:rsidRPr="00C90DA5">
        <w:t>Varðandi</w:t>
      </w:r>
      <w:proofErr w:type="spellEnd"/>
      <w:r w:rsidR="00713E80" w:rsidRPr="00C90DA5">
        <w:t xml:space="preserve"> </w:t>
      </w:r>
      <w:proofErr w:type="spellStart"/>
      <w:r w:rsidR="00713E80" w:rsidRPr="00C90DA5">
        <w:t>töflu</w:t>
      </w:r>
      <w:proofErr w:type="spellEnd"/>
      <w:r w:rsidR="00713E80" w:rsidRPr="00C90DA5">
        <w:t xml:space="preserve"> 2 </w:t>
      </w:r>
      <w:proofErr w:type="spellStart"/>
      <w:r w:rsidR="00713E80" w:rsidRPr="00C90DA5">
        <w:t>hér</w:t>
      </w:r>
      <w:proofErr w:type="spellEnd"/>
      <w:r w:rsidR="00713E80" w:rsidRPr="00C90DA5">
        <w:t xml:space="preserve"> </w:t>
      </w:r>
      <w:proofErr w:type="spellStart"/>
      <w:r w:rsidR="00713E80" w:rsidRPr="00C90DA5">
        <w:t>að</w:t>
      </w:r>
      <w:proofErr w:type="spellEnd"/>
      <w:r w:rsidR="00713E80" w:rsidRPr="00C90DA5">
        <w:t xml:space="preserve"> </w:t>
      </w:r>
      <w:proofErr w:type="spellStart"/>
      <w:r w:rsidR="00713E80" w:rsidRPr="00C90DA5">
        <w:t>ofan</w:t>
      </w:r>
      <w:proofErr w:type="spellEnd"/>
      <w:r w:rsidR="00713E80" w:rsidRPr="00C90DA5">
        <w:t xml:space="preserve"> </w:t>
      </w:r>
      <w:proofErr w:type="spellStart"/>
      <w:r w:rsidR="00713E80" w:rsidRPr="00C90DA5">
        <w:t>skal</w:t>
      </w:r>
      <w:proofErr w:type="spellEnd"/>
      <w:r w:rsidR="00713E80" w:rsidRPr="00C90DA5">
        <w:t xml:space="preserve"> </w:t>
      </w:r>
      <w:proofErr w:type="spellStart"/>
      <w:r w:rsidR="00713E80" w:rsidRPr="00C90DA5">
        <w:t>tekið</w:t>
      </w:r>
      <w:proofErr w:type="spellEnd"/>
      <w:r w:rsidR="00713E80" w:rsidRPr="00C90DA5">
        <w:t xml:space="preserve"> </w:t>
      </w:r>
      <w:proofErr w:type="spellStart"/>
      <w:r w:rsidR="00713E80" w:rsidRPr="00C90DA5">
        <w:t>skýrt</w:t>
      </w:r>
      <w:proofErr w:type="spellEnd"/>
      <w:r w:rsidR="00713E80" w:rsidRPr="00C90DA5">
        <w:t xml:space="preserve"> </w:t>
      </w:r>
      <w:proofErr w:type="spellStart"/>
      <w:r w:rsidR="00713E80" w:rsidRPr="00C90DA5">
        <w:t>fram</w:t>
      </w:r>
      <w:proofErr w:type="spellEnd"/>
      <w:r w:rsidR="008556AB">
        <w:t xml:space="preserve"> </w:t>
      </w:r>
      <w:proofErr w:type="spellStart"/>
      <w:r w:rsidR="008556AB">
        <w:t>að</w:t>
      </w:r>
      <w:proofErr w:type="spellEnd"/>
      <w:r w:rsidR="006C5031" w:rsidRPr="00C90DA5">
        <w:t xml:space="preserve"> </w:t>
      </w:r>
      <w:proofErr w:type="spellStart"/>
      <w:r w:rsidR="006C5031" w:rsidRPr="00C90DA5">
        <w:t>tölugildin</w:t>
      </w:r>
      <w:proofErr w:type="spellEnd"/>
      <w:r w:rsidR="006C5031" w:rsidRPr="00C90DA5">
        <w:t xml:space="preserve"> </w:t>
      </w:r>
      <w:proofErr w:type="spellStart"/>
      <w:r w:rsidR="004A0472">
        <w:t>eru</w:t>
      </w:r>
      <w:proofErr w:type="spellEnd"/>
      <w:r w:rsidR="004A0472">
        <w:t xml:space="preserve"> </w:t>
      </w:r>
      <w:proofErr w:type="spellStart"/>
      <w:r w:rsidR="004A0472">
        <w:t>einungis</w:t>
      </w:r>
      <w:proofErr w:type="spellEnd"/>
      <w:r w:rsidR="004A0472">
        <w:t xml:space="preserve"> </w:t>
      </w:r>
      <w:proofErr w:type="spellStart"/>
      <w:r w:rsidR="004A0472">
        <w:t>leiðbeinandi</w:t>
      </w:r>
      <w:proofErr w:type="spellEnd"/>
      <w:r w:rsidR="004A0472">
        <w:t xml:space="preserve"> </w:t>
      </w:r>
      <w:proofErr w:type="spellStart"/>
      <w:r w:rsidR="004A0472">
        <w:t>og</w:t>
      </w:r>
      <w:proofErr w:type="spellEnd"/>
      <w:r w:rsidR="004A0472">
        <w:t xml:space="preserve"> </w:t>
      </w:r>
      <w:proofErr w:type="spellStart"/>
      <w:r w:rsidR="006C5031" w:rsidRPr="00C90DA5">
        <w:t>miðast</w:t>
      </w:r>
      <w:proofErr w:type="spellEnd"/>
      <w:r w:rsidR="006C5031" w:rsidRPr="00C90DA5">
        <w:t xml:space="preserve"> við </w:t>
      </w:r>
      <w:proofErr w:type="spellStart"/>
      <w:r w:rsidR="006C5031" w:rsidRPr="00C90DA5">
        <w:t>óbreytt</w:t>
      </w:r>
      <w:proofErr w:type="spellEnd"/>
      <w:r w:rsidR="006C5031" w:rsidRPr="00C90DA5">
        <w:t xml:space="preserve"> </w:t>
      </w:r>
      <w:proofErr w:type="spellStart"/>
      <w:r w:rsidR="006C5031" w:rsidRPr="00C90DA5">
        <w:t>malbik</w:t>
      </w:r>
      <w:proofErr w:type="spellEnd"/>
      <w:r w:rsidR="00A64810" w:rsidRPr="00C90DA5">
        <w:t xml:space="preserve">, </w:t>
      </w:r>
      <w:proofErr w:type="spellStart"/>
      <w:r w:rsidR="00A64810" w:rsidRPr="00C90DA5">
        <w:t>en</w:t>
      </w:r>
      <w:proofErr w:type="spellEnd"/>
      <w:r w:rsidR="00A64810" w:rsidRPr="00C90DA5">
        <w:t xml:space="preserve"> í </w:t>
      </w:r>
      <w:proofErr w:type="spellStart"/>
      <w:r w:rsidR="00A64810" w:rsidRPr="00C90DA5">
        <w:t>gerðarprófunum</w:t>
      </w:r>
      <w:proofErr w:type="spellEnd"/>
      <w:r w:rsidR="008556AB">
        <w:t xml:space="preserve"> </w:t>
      </w:r>
      <w:proofErr w:type="spellStart"/>
      <w:r w:rsidR="008556AB">
        <w:t>hverrar</w:t>
      </w:r>
      <w:proofErr w:type="spellEnd"/>
      <w:r w:rsidR="008556AB">
        <w:t xml:space="preserve"> </w:t>
      </w:r>
      <w:proofErr w:type="spellStart"/>
      <w:r w:rsidR="008556AB">
        <w:t>malbiksgerðar</w:t>
      </w:r>
      <w:proofErr w:type="spellEnd"/>
      <w:r w:rsidR="008556AB">
        <w:t xml:space="preserve"> </w:t>
      </w:r>
      <w:r w:rsidR="000015E5">
        <w:t xml:space="preserve">á </w:t>
      </w:r>
      <w:proofErr w:type="spellStart"/>
      <w:r w:rsidR="000015E5">
        <w:t>að</w:t>
      </w:r>
      <w:proofErr w:type="spellEnd"/>
      <w:r w:rsidR="000015E5">
        <w:t xml:space="preserve"> </w:t>
      </w:r>
      <w:proofErr w:type="spellStart"/>
      <w:r w:rsidR="000015E5">
        <w:t>koma</w:t>
      </w:r>
      <w:proofErr w:type="spellEnd"/>
      <w:r w:rsidR="000015E5">
        <w:t xml:space="preserve"> </w:t>
      </w:r>
      <w:proofErr w:type="spellStart"/>
      <w:r w:rsidR="000015E5">
        <w:t>fram</w:t>
      </w:r>
      <w:proofErr w:type="spellEnd"/>
      <w:r w:rsidR="000015E5">
        <w:t xml:space="preserve"> </w:t>
      </w:r>
      <w:proofErr w:type="spellStart"/>
      <w:r w:rsidR="000015E5">
        <w:t>hvert</w:t>
      </w:r>
      <w:proofErr w:type="spellEnd"/>
      <w:r w:rsidR="000015E5">
        <w:t xml:space="preserve"> </w:t>
      </w:r>
      <w:proofErr w:type="spellStart"/>
      <w:r w:rsidR="000015E5">
        <w:t>bindiefnismagn</w:t>
      </w:r>
      <w:proofErr w:type="spellEnd"/>
      <w:r w:rsidR="00677A40">
        <w:t xml:space="preserve"> </w:t>
      </w:r>
      <w:proofErr w:type="spellStart"/>
      <w:r w:rsidR="00677A40">
        <w:t>hennar</w:t>
      </w:r>
      <w:proofErr w:type="spellEnd"/>
      <w:r w:rsidR="00677A40">
        <w:t xml:space="preserve"> er. </w:t>
      </w:r>
      <w:proofErr w:type="spellStart"/>
      <w:r w:rsidR="00677A40">
        <w:t>Það</w:t>
      </w:r>
      <w:proofErr w:type="spellEnd"/>
      <w:r w:rsidR="00677A40">
        <w:t xml:space="preserve"> </w:t>
      </w:r>
      <w:proofErr w:type="spellStart"/>
      <w:r w:rsidR="00677A40">
        <w:t>sem</w:t>
      </w:r>
      <w:proofErr w:type="spellEnd"/>
      <w:r w:rsidR="00677A40">
        <w:t xml:space="preserve"> </w:t>
      </w:r>
      <w:proofErr w:type="spellStart"/>
      <w:r w:rsidR="00677A40">
        <w:t>getur</w:t>
      </w:r>
      <w:proofErr w:type="spellEnd"/>
      <w:r w:rsidR="00677A40">
        <w:t xml:space="preserve"> </w:t>
      </w:r>
      <w:proofErr w:type="spellStart"/>
      <w:r w:rsidR="00677A40">
        <w:t>komið</w:t>
      </w:r>
      <w:proofErr w:type="spellEnd"/>
      <w:r w:rsidR="00677A40">
        <w:t xml:space="preserve"> </w:t>
      </w:r>
      <w:proofErr w:type="spellStart"/>
      <w:r w:rsidR="00677A40">
        <w:t>til</w:t>
      </w:r>
      <w:proofErr w:type="spellEnd"/>
      <w:r w:rsidR="00677A40">
        <w:t xml:space="preserve"> </w:t>
      </w:r>
      <w:proofErr w:type="spellStart"/>
      <w:r w:rsidR="00677A40">
        <w:t>lækkunar</w:t>
      </w:r>
      <w:proofErr w:type="spellEnd"/>
      <w:r w:rsidR="00677A40">
        <w:t xml:space="preserve"> á </w:t>
      </w:r>
      <w:proofErr w:type="spellStart"/>
      <w:r w:rsidR="00677A40">
        <w:t>bindiefni</w:t>
      </w:r>
      <w:proofErr w:type="spellEnd"/>
      <w:r w:rsidR="00140B62">
        <w:t xml:space="preserve"> </w:t>
      </w:r>
      <w:proofErr w:type="spellStart"/>
      <w:r w:rsidR="00140B62">
        <w:t>frá</w:t>
      </w:r>
      <w:proofErr w:type="spellEnd"/>
      <w:r w:rsidR="00140B62">
        <w:t xml:space="preserve"> </w:t>
      </w:r>
      <w:proofErr w:type="spellStart"/>
      <w:r w:rsidR="00140B62">
        <w:t>því</w:t>
      </w:r>
      <w:proofErr w:type="spellEnd"/>
      <w:r w:rsidR="00140B62">
        <w:t xml:space="preserve"> </w:t>
      </w:r>
      <w:proofErr w:type="spellStart"/>
      <w:r w:rsidR="00140B62">
        <w:t>sem</w:t>
      </w:r>
      <w:proofErr w:type="spellEnd"/>
      <w:r w:rsidR="00140B62">
        <w:t xml:space="preserve"> </w:t>
      </w:r>
      <w:proofErr w:type="spellStart"/>
      <w:r w:rsidR="00140B62">
        <w:t>gefið</w:t>
      </w:r>
      <w:proofErr w:type="spellEnd"/>
      <w:r w:rsidR="00140B62">
        <w:t xml:space="preserve"> er </w:t>
      </w:r>
      <w:proofErr w:type="spellStart"/>
      <w:r w:rsidR="00140B62">
        <w:t>upp</w:t>
      </w:r>
      <w:proofErr w:type="spellEnd"/>
      <w:r w:rsidR="00140B62">
        <w:t xml:space="preserve"> í </w:t>
      </w:r>
      <w:proofErr w:type="spellStart"/>
      <w:r w:rsidR="00140B62">
        <w:t>töflunni</w:t>
      </w:r>
      <w:proofErr w:type="spellEnd"/>
      <w:r w:rsidR="00140B62">
        <w:t xml:space="preserve"> </w:t>
      </w:r>
      <w:proofErr w:type="spellStart"/>
      <w:r w:rsidR="00140B62">
        <w:t>eru</w:t>
      </w:r>
      <w:proofErr w:type="spellEnd"/>
      <w:r w:rsidR="00140B62">
        <w:t xml:space="preserve"> </w:t>
      </w:r>
      <w:proofErr w:type="spellStart"/>
      <w:r w:rsidR="00140B62">
        <w:t>til</w:t>
      </w:r>
      <w:proofErr w:type="spellEnd"/>
      <w:r w:rsidR="00140B62">
        <w:t xml:space="preserve"> </w:t>
      </w:r>
      <w:proofErr w:type="spellStart"/>
      <w:r w:rsidR="00140B62">
        <w:t>dæmis</w:t>
      </w:r>
      <w:proofErr w:type="spellEnd"/>
      <w:r w:rsidR="004D1747">
        <w:t xml:space="preserve"> </w:t>
      </w:r>
      <w:proofErr w:type="spellStart"/>
      <w:r w:rsidR="004D1747">
        <w:t>notkun</w:t>
      </w:r>
      <w:proofErr w:type="spellEnd"/>
      <w:r w:rsidR="004D1747">
        <w:t xml:space="preserve"> </w:t>
      </w:r>
      <w:proofErr w:type="spellStart"/>
      <w:r w:rsidR="004D1747">
        <w:t>íblöndunarefna</w:t>
      </w:r>
      <w:proofErr w:type="spellEnd"/>
      <w:r w:rsidR="004D1747">
        <w:t xml:space="preserve">, </w:t>
      </w:r>
      <w:proofErr w:type="spellStart"/>
      <w:r w:rsidR="004D1747">
        <w:t>svo</w:t>
      </w:r>
      <w:proofErr w:type="spellEnd"/>
      <w:r w:rsidR="004D1747">
        <w:t xml:space="preserve"> </w:t>
      </w:r>
      <w:proofErr w:type="spellStart"/>
      <w:r w:rsidR="004D1747">
        <w:t>sem</w:t>
      </w:r>
      <w:proofErr w:type="spellEnd"/>
      <w:r w:rsidR="004D1747">
        <w:t xml:space="preserve"> </w:t>
      </w:r>
      <w:proofErr w:type="spellStart"/>
      <w:r w:rsidR="004D1747">
        <w:t>fjölliða</w:t>
      </w:r>
      <w:proofErr w:type="spellEnd"/>
      <w:r w:rsidR="004D1747">
        <w:t xml:space="preserve">, </w:t>
      </w:r>
      <w:proofErr w:type="spellStart"/>
      <w:r w:rsidR="004D1747">
        <w:t>en</w:t>
      </w:r>
      <w:proofErr w:type="spellEnd"/>
      <w:r w:rsidR="004D1747">
        <w:t xml:space="preserve"> </w:t>
      </w:r>
      <w:proofErr w:type="spellStart"/>
      <w:r w:rsidR="004D1747">
        <w:t>einnig</w:t>
      </w:r>
      <w:proofErr w:type="spellEnd"/>
      <w:r w:rsidR="004D1747">
        <w:t xml:space="preserve"> </w:t>
      </w:r>
      <w:proofErr w:type="spellStart"/>
      <w:r w:rsidR="004D1747">
        <w:t>í</w:t>
      </w:r>
      <w:r w:rsidR="0050652F">
        <w:t>blöndun</w:t>
      </w:r>
      <w:proofErr w:type="spellEnd"/>
      <w:r w:rsidR="0050652F">
        <w:t xml:space="preserve"> á </w:t>
      </w:r>
      <w:proofErr w:type="spellStart"/>
      <w:r w:rsidR="0050652F">
        <w:t>malbiksfræsi</w:t>
      </w:r>
      <w:proofErr w:type="spellEnd"/>
      <w:r w:rsidR="0050652F">
        <w:t xml:space="preserve"> </w:t>
      </w:r>
      <w:proofErr w:type="spellStart"/>
      <w:r w:rsidR="0050652F">
        <w:t>sem</w:t>
      </w:r>
      <w:proofErr w:type="spellEnd"/>
      <w:r w:rsidR="0050652F">
        <w:t xml:space="preserve"> er </w:t>
      </w:r>
      <w:proofErr w:type="spellStart"/>
      <w:r w:rsidR="0050652F">
        <w:t>blanda</w:t>
      </w:r>
      <w:proofErr w:type="spellEnd"/>
      <w:r w:rsidR="0050652F">
        <w:t xml:space="preserve"> </w:t>
      </w:r>
      <w:proofErr w:type="spellStart"/>
      <w:r w:rsidR="0050652F">
        <w:t>af</w:t>
      </w:r>
      <w:proofErr w:type="spellEnd"/>
      <w:r w:rsidR="0050652F">
        <w:t xml:space="preserve"> </w:t>
      </w:r>
      <w:proofErr w:type="spellStart"/>
      <w:r w:rsidR="0050652F">
        <w:t>steinefni</w:t>
      </w:r>
      <w:proofErr w:type="spellEnd"/>
      <w:r w:rsidR="0050652F">
        <w:t xml:space="preserve"> </w:t>
      </w:r>
      <w:proofErr w:type="spellStart"/>
      <w:r w:rsidR="0050652F">
        <w:t>og</w:t>
      </w:r>
      <w:proofErr w:type="spellEnd"/>
      <w:r w:rsidR="0050652F">
        <w:t xml:space="preserve"> </w:t>
      </w:r>
      <w:proofErr w:type="spellStart"/>
      <w:r w:rsidR="0050652F">
        <w:t>bindiefni</w:t>
      </w:r>
      <w:proofErr w:type="spellEnd"/>
      <w:r w:rsidR="0050652F">
        <w:t>.</w:t>
      </w:r>
    </w:p>
    <w:p w14:paraId="477A8C72" w14:textId="77777777" w:rsidR="00185874" w:rsidRPr="00C90DA5" w:rsidRDefault="00185874" w:rsidP="00185874">
      <w:pPr>
        <w:spacing w:after="60"/>
        <w:jc w:val="both"/>
        <w:rPr>
          <w:lang w:val="is-IS"/>
        </w:rPr>
      </w:pPr>
    </w:p>
    <w:p w14:paraId="436ADA8A" w14:textId="77777777" w:rsidR="00185874" w:rsidRPr="00A57EF7" w:rsidRDefault="00185874" w:rsidP="00185874">
      <w:pPr>
        <w:spacing w:after="60"/>
        <w:rPr>
          <w:b/>
          <w:sz w:val="24"/>
          <w:szCs w:val="24"/>
          <w:lang w:val="is-IS"/>
        </w:rPr>
      </w:pPr>
      <w:r w:rsidRPr="00A57EF7">
        <w:rPr>
          <w:b/>
          <w:sz w:val="24"/>
          <w:szCs w:val="24"/>
          <w:lang w:val="is-IS"/>
        </w:rPr>
        <w:t>HEIMILDIR</w:t>
      </w:r>
    </w:p>
    <w:p w14:paraId="754EB3E6" w14:textId="77777777" w:rsidR="00185874" w:rsidRDefault="00185874" w:rsidP="00185874">
      <w:pPr>
        <w:ind w:left="340" w:hanging="340"/>
        <w:jc w:val="both"/>
        <w:rPr>
          <w:lang w:val="is-IS"/>
        </w:rPr>
      </w:pPr>
      <w:r>
        <w:rPr>
          <w:lang w:val="is-IS"/>
        </w:rPr>
        <w:t xml:space="preserve">NVF-33. 1986. </w:t>
      </w:r>
      <w:r w:rsidRPr="00495E92">
        <w:rPr>
          <w:i/>
          <w:lang w:val="is-IS"/>
        </w:rPr>
        <w:t>Bruk av porost steinmateriale til asfaltdekker.</w:t>
      </w:r>
      <w:r>
        <w:rPr>
          <w:lang w:val="is-IS"/>
        </w:rPr>
        <w:t xml:space="preserve"> Nordiska Vägtekniska Förbundet. Utskott 33 Asfaltbeläggningar.</w:t>
      </w:r>
    </w:p>
    <w:p w14:paraId="6758819A" w14:textId="77777777" w:rsidR="00185874" w:rsidRDefault="00185874" w:rsidP="00185874">
      <w:pPr>
        <w:ind w:left="340" w:hanging="340"/>
        <w:jc w:val="both"/>
        <w:rPr>
          <w:lang w:val="is-IS"/>
        </w:rPr>
      </w:pPr>
      <w:r>
        <w:rPr>
          <w:lang w:val="is-IS"/>
        </w:rPr>
        <w:t xml:space="preserve">PANK. </w:t>
      </w:r>
      <w:r w:rsidRPr="00F60E06">
        <w:rPr>
          <w:lang w:val="is-IS"/>
        </w:rPr>
        <w:t>2000</w:t>
      </w:r>
      <w:r w:rsidRPr="006F21A2">
        <w:rPr>
          <w:color w:val="FF0000"/>
          <w:lang w:val="is-IS"/>
        </w:rPr>
        <w:t>.</w:t>
      </w:r>
      <w:r>
        <w:rPr>
          <w:lang w:val="is-IS"/>
        </w:rPr>
        <w:t xml:space="preserve"> </w:t>
      </w:r>
      <w:r w:rsidRPr="00BD71A3">
        <w:rPr>
          <w:i/>
          <w:lang w:val="is-IS"/>
        </w:rPr>
        <w:t xml:space="preserve">Finnish Asphalt Specifications </w:t>
      </w:r>
      <w:r>
        <w:rPr>
          <w:i/>
          <w:lang w:val="is-IS"/>
        </w:rPr>
        <w:t>2000</w:t>
      </w:r>
      <w:r w:rsidRPr="00BD71A3">
        <w:rPr>
          <w:i/>
          <w:lang w:val="is-IS"/>
        </w:rPr>
        <w:t>.</w:t>
      </w:r>
      <w:r>
        <w:rPr>
          <w:lang w:val="is-IS"/>
        </w:rPr>
        <w:t xml:space="preserve"> Finnish Pavement Technology Advisory Council. Helsinki.</w:t>
      </w:r>
    </w:p>
    <w:p w14:paraId="4970E54F" w14:textId="77777777" w:rsidR="00185874" w:rsidRDefault="00185874" w:rsidP="00185874">
      <w:pPr>
        <w:ind w:left="340" w:hanging="340"/>
        <w:jc w:val="both"/>
        <w:rPr>
          <w:lang w:val="is-IS"/>
        </w:rPr>
      </w:pPr>
      <w:r>
        <w:rPr>
          <w:lang w:val="is-IS"/>
        </w:rPr>
        <w:t xml:space="preserve">Statens vegvesen. 2005. </w:t>
      </w:r>
      <w:r w:rsidRPr="00BD71A3">
        <w:rPr>
          <w:i/>
          <w:lang w:val="is-IS"/>
        </w:rPr>
        <w:t>Håndbok 018.</w:t>
      </w:r>
      <w:r>
        <w:rPr>
          <w:lang w:val="is-IS"/>
        </w:rPr>
        <w:t xml:space="preserve"> </w:t>
      </w:r>
      <w:r w:rsidRPr="00BD71A3">
        <w:rPr>
          <w:i/>
          <w:lang w:val="is-IS"/>
        </w:rPr>
        <w:t xml:space="preserve">Vegbygging. </w:t>
      </w:r>
      <w:r>
        <w:rPr>
          <w:lang w:val="is-IS"/>
        </w:rPr>
        <w:t>Statens vegvesen. Oslo.</w:t>
      </w:r>
    </w:p>
    <w:p w14:paraId="0B19E4EA" w14:textId="77777777" w:rsidR="00185874" w:rsidRDefault="00185874" w:rsidP="00185874">
      <w:pPr>
        <w:ind w:left="340" w:hanging="340"/>
        <w:jc w:val="both"/>
        <w:rPr>
          <w:lang w:val="is-IS"/>
        </w:rPr>
      </w:pPr>
      <w:r w:rsidRPr="009D2FE7">
        <w:rPr>
          <w:lang w:val="is-IS"/>
        </w:rPr>
        <w:t xml:space="preserve">Vägverket. 2005. </w:t>
      </w:r>
      <w:r w:rsidRPr="009D2FE7">
        <w:rPr>
          <w:i/>
          <w:lang w:val="is-IS"/>
        </w:rPr>
        <w:t>ATB VÄG 2005. Kapitel I Typblad, kontrollblad, bindemedel och konstruktionstyper för bitumenbundna lager.</w:t>
      </w:r>
      <w:r w:rsidRPr="009D2FE7">
        <w:rPr>
          <w:lang w:val="is-IS"/>
        </w:rPr>
        <w:t xml:space="preserve"> VV Publ 2005:112. Borlänge.</w:t>
      </w:r>
    </w:p>
    <w:p w14:paraId="7B6F96FB" w14:textId="77777777" w:rsidR="00185874" w:rsidRPr="00D14E7C" w:rsidRDefault="00185874" w:rsidP="00185874">
      <w:pPr>
        <w:ind w:left="340" w:hanging="340"/>
        <w:jc w:val="both"/>
        <w:rPr>
          <w:lang w:val="is-IS"/>
        </w:rPr>
      </w:pPr>
    </w:p>
    <w:p w14:paraId="0300214F" w14:textId="77777777" w:rsidR="00185874" w:rsidRPr="006868A9" w:rsidRDefault="00185874" w:rsidP="00185874">
      <w:pPr>
        <w:pStyle w:val="Heading1"/>
      </w:pPr>
      <w:bookmarkStart w:id="15" w:name="_Toc125970909"/>
      <w:r w:rsidRPr="006868A9">
        <w:lastRenderedPageBreak/>
        <w:t>SÁLDURFERLAR OG MARKALÍNUR FYRIR MALBIK</w:t>
      </w:r>
      <w:bookmarkEnd w:id="15"/>
    </w:p>
    <w:p w14:paraId="370A8C92" w14:textId="77777777" w:rsidR="00185874" w:rsidRPr="0054726C" w:rsidRDefault="00185874" w:rsidP="00185874">
      <w:pPr>
        <w:jc w:val="both"/>
        <w:rPr>
          <w:sz w:val="24"/>
          <w:szCs w:val="24"/>
          <w:lang w:val="is-IS"/>
        </w:rPr>
      </w:pPr>
    </w:p>
    <w:p w14:paraId="2ABF91B6" w14:textId="77777777" w:rsidR="00185874" w:rsidRDefault="00185874" w:rsidP="00185874">
      <w:pPr>
        <w:jc w:val="both"/>
        <w:rPr>
          <w:lang w:val="is-IS"/>
        </w:rPr>
      </w:pPr>
      <w:r>
        <w:rPr>
          <w:lang w:val="is-IS"/>
        </w:rPr>
        <w:t>Rétt er að taka strax fram að sáldurferill er ekki stiki í venjulegum skilningi; til að svo væri yrði að vera hægt að lýsa sáldurferli með einni tölu eða tveim, en sáldurferlar í malbiki eru alltof fjölbreyttir til þess. Á hinn bóginn hefur sáldurferillinn afgerandi áhrif á eiginleika malbiksins og af þeirri ástæðu er fjallað um hann sem stika.</w:t>
      </w:r>
    </w:p>
    <w:p w14:paraId="1245C757" w14:textId="77777777" w:rsidR="00185874" w:rsidRDefault="00185874" w:rsidP="00185874">
      <w:pPr>
        <w:ind w:firstLine="342"/>
        <w:jc w:val="both"/>
        <w:rPr>
          <w:lang w:val="is-IS"/>
        </w:rPr>
      </w:pPr>
      <w:r>
        <w:rPr>
          <w:lang w:val="is-IS"/>
        </w:rPr>
        <w:t xml:space="preserve">Sáldurferlar í malbiki geta verið mjög mismunandi, en þegar sáldurferill hefur verið ákveðinn fyrir tiltekna blöndu er kappkostað að hann breytist sem allra minnst meðan á framleiðslu malbiksins stendur. Ástæðan er sú að breyting á sáldurferlinum, að öðrum stikum óbreyttum, hefur talsverð áhrif á eiginleika malbiksins og sjaldnast til bóta ef malbikið hefur verið hannað fyrir ákveðnar aðstæður. Svo dæmi sé tekið; ef sáldurferill reynist grófari en blöndunarforskrift malbiksins gerir ráð fyrir, má búast við að holrýmdin aukist, en við það eykst hætta á vatnsskemmdum, minnkandi slitþoli og ótímabærri öldrun malbiksins. Af þessum sökum er leyfilegum vikum frá tilgreindum sáldurferli settar þröngar skorður í framleiðslu malbiks. </w:t>
      </w:r>
    </w:p>
    <w:p w14:paraId="19FD0E61" w14:textId="77777777" w:rsidR="00185874" w:rsidRDefault="00185874" w:rsidP="00185874">
      <w:pPr>
        <w:ind w:firstLine="342"/>
        <w:jc w:val="both"/>
        <w:rPr>
          <w:lang w:val="is-IS"/>
        </w:rPr>
      </w:pPr>
      <w:r>
        <w:rPr>
          <w:lang w:val="is-IS"/>
        </w:rPr>
        <w:t>Í verklýsingum fyrir malbik er sáldurferillinn alltaf sýndur sem þyngdarhluti sýnisins, sem smýgur tiltekið sigti (sáldur), sem fall af möskvastærð sigtisins. Venjulega er möskvastærðin sýnd (í mm) á lárétta ásnum í lograkvarða, en sáldur sýnisins á lóðrétta ásnum (í %). Sumsstaðar erlendis hefur tíðkast að kvarðinn á lárétta ásnum sé í réttu hlutfalli við möskvastærðina (í mm) í veldinu 0,45. Síðarnefnda aðferðin hefur einn kost; ef dregin er bein lína frá upphafspunkti línuritsins (úr horninu neðst til vinstri) að stærstu kornastærð sýnisins við 100% sáldur, þá táknar þessi lína þéttasta mögulega sáldurferil sýnis með þessa hámarkskornastærð. Hönnunaraðferð Superpave byggir val sitt á sáldurferli fyrir malbik á þessari framsetningu.</w:t>
      </w:r>
    </w:p>
    <w:p w14:paraId="1C1D5471" w14:textId="0BA4DA6E" w:rsidR="00185874" w:rsidRDefault="00185874" w:rsidP="00185874">
      <w:pPr>
        <w:ind w:firstLine="342"/>
        <w:jc w:val="both"/>
        <w:rPr>
          <w:lang w:val="is-IS"/>
        </w:rPr>
      </w:pPr>
      <w:r>
        <w:rPr>
          <w:lang w:val="is-IS"/>
        </w:rPr>
        <w:t xml:space="preserve">Þrír eiginleikar sáldurferils öðrum fremur eru mikilvægir fyrir eiginleika malbiksins. Það eru hlutfall </w:t>
      </w:r>
      <w:r w:rsidR="00121389">
        <w:rPr>
          <w:lang w:val="is-IS"/>
        </w:rPr>
        <w:t xml:space="preserve">fínefnis </w:t>
      </w:r>
      <w:r>
        <w:rPr>
          <w:lang w:val="is-IS"/>
        </w:rPr>
        <w:t xml:space="preserve">(&lt; 0,063 mm) af steinefninu, efri flokkunarstærð þess og lögun sáldurferilsins á milli þessara tveggja punkta á honum. </w:t>
      </w:r>
    </w:p>
    <w:p w14:paraId="2C3D252E" w14:textId="2BD97B62" w:rsidR="00185874" w:rsidRDefault="001E0013" w:rsidP="00185874">
      <w:pPr>
        <w:ind w:firstLine="342"/>
        <w:jc w:val="both"/>
        <w:rPr>
          <w:lang w:val="is-IS"/>
        </w:rPr>
      </w:pPr>
      <w:r>
        <w:rPr>
          <w:lang w:val="is-IS"/>
        </w:rPr>
        <w:t>Fínefna</w:t>
      </w:r>
      <w:r w:rsidR="00185874">
        <w:rPr>
          <w:lang w:val="is-IS"/>
        </w:rPr>
        <w:t xml:space="preserve">innihaldi í malbiki er oftast valið á bilinu 6-13% af þyngd steinefnisins. Meginhlutverk </w:t>
      </w:r>
      <w:r w:rsidR="00D53656">
        <w:rPr>
          <w:lang w:val="is-IS"/>
        </w:rPr>
        <w:t xml:space="preserve">fínefnisins </w:t>
      </w:r>
      <w:r w:rsidR="00185874">
        <w:rPr>
          <w:lang w:val="is-IS"/>
        </w:rPr>
        <w:t xml:space="preserve">er að auka festu malbiksins, því þegar </w:t>
      </w:r>
      <w:r w:rsidR="00D53656">
        <w:rPr>
          <w:lang w:val="is-IS"/>
        </w:rPr>
        <w:t xml:space="preserve">það </w:t>
      </w:r>
      <w:r w:rsidR="00185874">
        <w:rPr>
          <w:lang w:val="is-IS"/>
        </w:rPr>
        <w:t xml:space="preserve">blandast bindiefninu </w:t>
      </w:r>
      <w:r w:rsidR="007B4998">
        <w:rPr>
          <w:lang w:val="is-IS"/>
        </w:rPr>
        <w:t>verður</w:t>
      </w:r>
      <w:r w:rsidR="00185874">
        <w:rPr>
          <w:lang w:val="is-IS"/>
        </w:rPr>
        <w:t xml:space="preserve"> það seigara, og vinnur þannig gegn skriði. Ef hlutfall </w:t>
      </w:r>
      <w:r>
        <w:rPr>
          <w:lang w:val="is-IS"/>
        </w:rPr>
        <w:t xml:space="preserve">fínefnis </w:t>
      </w:r>
      <w:r w:rsidR="00185874">
        <w:rPr>
          <w:lang w:val="is-IS"/>
        </w:rPr>
        <w:t>og bindiefnis verður mjög hátt er hins vegar hætta á að malbikið verði óþjált og erfitt í útlögn [Frostman 1984, bls. 18] og við það hækkar holrýmdin. Af þessari ástæðu eru stundum settar takmarkanir á hlutfall mélu og bindiefnis í verklýsingum.</w:t>
      </w:r>
    </w:p>
    <w:p w14:paraId="40C81D0B" w14:textId="61AFE730" w:rsidR="00185874" w:rsidRDefault="00185874" w:rsidP="00185874">
      <w:pPr>
        <w:ind w:firstLine="342"/>
        <w:jc w:val="both"/>
        <w:rPr>
          <w:lang w:val="is-IS"/>
        </w:rPr>
      </w:pPr>
      <w:r>
        <w:rPr>
          <w:lang w:val="is-IS"/>
        </w:rPr>
        <w:t>Rannsóknir gefa til kynna að slitþol malbiks aukist með</w:t>
      </w:r>
      <w:r w:rsidR="00E44FE8">
        <w:rPr>
          <w:lang w:val="is-IS"/>
        </w:rPr>
        <w:t xml:space="preserve"> stærri</w:t>
      </w:r>
      <w:r>
        <w:rPr>
          <w:lang w:val="is-IS"/>
        </w:rPr>
        <w:t xml:space="preserve"> efri flokkunarstærð, þó ekki undantekningarlaust [Frostman 1978, bls. 53; Jacobson 1998, bls. 4, Transportforsknings</w:t>
      </w:r>
      <w:r>
        <w:rPr>
          <w:lang w:val="is-IS"/>
        </w:rPr>
        <w:softHyphen/>
        <w:t>delegationen 1975, bls. 63]. Hemlunarviðnám fer að öðru jöfnu vaxandi með hámarks kornastærð, einkum á vegum þar sem negldir hjólbarðar eru notaðir á vetrum og umferðarhraði er mikill. Ástæðan er sú að yfirborð slitlagsins verður grófara með stækkandi hámarks</w:t>
      </w:r>
      <w:r>
        <w:rPr>
          <w:lang w:val="is-IS"/>
        </w:rPr>
        <w:softHyphen/>
        <w:t xml:space="preserve">kornastærð og vatn sem verður á milli hjólbarða og slitlags á greiðari leið burt en ella [Hunter 1994, bls. 62]. Á hinn bóginn eru slitlög með lítilli efri flokkunarstærð að öðru jöfnu hljóðlátari en þau sem eru úr grófara steinefni. Eftir því sem efri flokkunarstærð stækkar er meiri hætta á aðskilnaði í malbikinu, sem kemur fram í grófum blettum sem hættir til að trosna og verða að holum með tímanum. </w:t>
      </w:r>
    </w:p>
    <w:p w14:paraId="580F05D6" w14:textId="515F20EA" w:rsidR="00185874" w:rsidRDefault="00185874" w:rsidP="00185874">
      <w:pPr>
        <w:ind w:firstLine="342"/>
        <w:jc w:val="both"/>
        <w:rPr>
          <w:lang w:val="is-IS"/>
        </w:rPr>
      </w:pPr>
      <w:r>
        <w:rPr>
          <w:lang w:val="is-IS"/>
        </w:rPr>
        <w:t xml:space="preserve">Lögun sáldurferilsins (milli punktanna sem ákvarða hámarks kornastærð annars vegar og </w:t>
      </w:r>
      <w:r w:rsidR="00861A88">
        <w:rPr>
          <w:lang w:val="is-IS"/>
        </w:rPr>
        <w:t>fínefnis</w:t>
      </w:r>
      <w:r>
        <w:rPr>
          <w:lang w:val="is-IS"/>
        </w:rPr>
        <w:t>innihald</w:t>
      </w:r>
      <w:r w:rsidR="00861A88">
        <w:rPr>
          <w:lang w:val="is-IS"/>
        </w:rPr>
        <w:t>s</w:t>
      </w:r>
      <w:r>
        <w:rPr>
          <w:lang w:val="is-IS"/>
        </w:rPr>
        <w:t xml:space="preserve"> hins vegar) hefur veruleg áhrif á eiginleika malbiksins. Tiltölulega þéttur sáldurferill </w:t>
      </w:r>
      <w:r>
        <w:rPr>
          <w:lang w:val="is-IS"/>
        </w:rPr>
        <w:lastRenderedPageBreak/>
        <w:t xml:space="preserve">(eins og stífmalbik AC hefur) hefur margvísleg jákvæð áhrif á eiginleika malbiksins. Festan er að jafnaði mikil að því gefnu að bindiefnisinnihaldið sé hæfilegt. Malbik með þéttum sáldurferli er að öðru jöfnu þjált í útlögn og völtun. Holrýmdin er tiltölulega lág sem dregur úr líkum á ótímabærri hörðnun bindiefnis. Á hinn bóginn getur sáldurferillinn orðið of þéttur, þannig að ekki verði nægilegt rúm fyrir bindiefnið og þá gerist annað af tvennu, óskert bindiefnisinnihald spyrnir steinefnagrindinni sundur sem eykur hættu á skriði, eða hitt að slitlagið verður of magurt vegna þess að bindiefnisinnihaldið er haft of lítið. Í þessu efni sem oftar þarf að sigla milli skers og báru þegar þéttleiki sáldurferilsins er ákveðinn. </w:t>
      </w:r>
    </w:p>
    <w:p w14:paraId="535FD096" w14:textId="16AA3E24" w:rsidR="00185874" w:rsidRDefault="00185874" w:rsidP="00185874">
      <w:pPr>
        <w:ind w:firstLine="342"/>
        <w:jc w:val="both"/>
        <w:rPr>
          <w:lang w:val="is-IS"/>
        </w:rPr>
      </w:pPr>
      <w:r>
        <w:rPr>
          <w:lang w:val="is-IS"/>
        </w:rPr>
        <w:t xml:space="preserve">Stundum er sáldurferillinn af ásettu ráði hafður verulega frábrugðinn þéttasta sáldurferli.  Dæmi um þetta er svokallað drenmalbik, sem þó hefur einungis verið lagt í tilraunaskyni hérlendis. Sáldurferill drenmalbiks er hafður mjög opinn þannig að vatn geti seytlað gegnum malbikið og út til hliðanna og standi ekki uppi í hjólförum. Holrýmd í slíku malbiki er gjarna höfð 15-20%. Annað dæmi er steinríkt malbik SMA sem talsvert </w:t>
      </w:r>
      <w:r w:rsidR="0009070F">
        <w:rPr>
          <w:lang w:val="is-IS"/>
        </w:rPr>
        <w:t>var</w:t>
      </w:r>
      <w:r>
        <w:rPr>
          <w:lang w:val="is-IS"/>
        </w:rPr>
        <w:t xml:space="preserve"> notað hérlendis á árum</w:t>
      </w:r>
      <w:r w:rsidR="000C75B5">
        <w:rPr>
          <w:lang w:val="is-IS"/>
        </w:rPr>
        <w:t xml:space="preserve"> áður</w:t>
      </w:r>
      <w:r>
        <w:rPr>
          <w:lang w:val="is-IS"/>
        </w:rPr>
        <w:t xml:space="preserve">; þar er hluti grófs steinefnis aukinn til muna á kostnað grófs sands, þannig að sáldurferillinn verður tiltölulega flatur á bilinu 1-5 mm á sáldurferlinum, en </w:t>
      </w:r>
      <w:r w:rsidR="009F4700">
        <w:rPr>
          <w:lang w:val="is-IS"/>
        </w:rPr>
        <w:t>fínefnis</w:t>
      </w:r>
      <w:r>
        <w:rPr>
          <w:lang w:val="is-IS"/>
        </w:rPr>
        <w:t xml:space="preserve">- og bindiefnisinnihaldið er haft hátt til að fylla að hluta upp í holrúmið sem myndast. </w:t>
      </w:r>
    </w:p>
    <w:p w14:paraId="19D50FAC" w14:textId="418E7EA2" w:rsidR="00185874" w:rsidRDefault="00185874" w:rsidP="00444739">
      <w:pPr>
        <w:ind w:firstLine="342"/>
        <w:jc w:val="both"/>
        <w:rPr>
          <w:lang w:val="is-IS"/>
        </w:rPr>
      </w:pPr>
      <w:r>
        <w:rPr>
          <w:lang w:val="is-IS"/>
        </w:rPr>
        <w:t xml:space="preserve">Markalínur EN-staðlanna fyrir malbik [ÍST </w:t>
      </w:r>
      <w:r w:rsidRPr="004052CF">
        <w:rPr>
          <w:lang w:val="is-IS"/>
        </w:rPr>
        <w:t>EN 13108-1</w:t>
      </w:r>
      <w:r>
        <w:rPr>
          <w:lang w:val="is-IS"/>
        </w:rPr>
        <w:t xml:space="preserve"> og ÍST </w:t>
      </w:r>
      <w:r w:rsidRPr="004052CF">
        <w:rPr>
          <w:lang w:val="is-IS"/>
        </w:rPr>
        <w:t>EN 13108-5</w:t>
      </w:r>
      <w:r>
        <w:rPr>
          <w:lang w:val="is-IS"/>
        </w:rPr>
        <w:t>] eru tiltölulega rúmar og leyfa margskonar sáldurferla</w:t>
      </w:r>
      <w:r w:rsidRPr="00E93724">
        <w:rPr>
          <w:lang w:val="is-IS"/>
        </w:rPr>
        <w:t xml:space="preserve"> </w:t>
      </w:r>
      <w:r>
        <w:rPr>
          <w:lang w:val="is-IS"/>
        </w:rPr>
        <w:t xml:space="preserve">og fræðilega séð getur hannaður sáldurferill fylgt annarri hvorri markalínunni. Samt sem áður ætti alltaf að vera keppikefli malbikshönnuða að sáldurferillinn liggi sem næst mitt á milli markalínanna, ef því verður við komið, þá verður árangurinn bestur. Jafnframt ber að forðast að sáldurferillinn slangri á milli þeirra. </w:t>
      </w:r>
    </w:p>
    <w:p w14:paraId="6068BEF7" w14:textId="77777777" w:rsidR="00185874" w:rsidRPr="00E65ADA" w:rsidRDefault="00185874" w:rsidP="00185874">
      <w:pPr>
        <w:spacing w:after="60"/>
        <w:jc w:val="both"/>
        <w:rPr>
          <w:color w:val="FF0000"/>
          <w:lang w:val="is-IS"/>
        </w:rPr>
      </w:pPr>
    </w:p>
    <w:p w14:paraId="2D72EC1D" w14:textId="77777777" w:rsidR="00185874" w:rsidRPr="00A57EF7" w:rsidRDefault="00185874" w:rsidP="00185874">
      <w:pPr>
        <w:spacing w:after="60"/>
        <w:rPr>
          <w:b/>
          <w:sz w:val="24"/>
          <w:szCs w:val="24"/>
          <w:lang w:val="is-IS"/>
        </w:rPr>
      </w:pPr>
      <w:r w:rsidRPr="00A57EF7">
        <w:rPr>
          <w:b/>
          <w:sz w:val="24"/>
          <w:szCs w:val="24"/>
          <w:lang w:val="is-IS"/>
        </w:rPr>
        <w:t>HEIMILDIR</w:t>
      </w:r>
    </w:p>
    <w:p w14:paraId="2CD8DAF8" w14:textId="77777777" w:rsidR="00185874" w:rsidRDefault="00185874" w:rsidP="00185874">
      <w:pPr>
        <w:ind w:left="342" w:hanging="342"/>
        <w:jc w:val="both"/>
        <w:rPr>
          <w:lang w:val="is-IS"/>
        </w:rPr>
      </w:pPr>
      <w:r>
        <w:rPr>
          <w:lang w:val="is-IS"/>
        </w:rPr>
        <w:t xml:space="preserve">Evensen, R. 1970. </w:t>
      </w:r>
      <w:r w:rsidRPr="00BA04E8">
        <w:rPr>
          <w:i/>
          <w:lang w:val="is-IS"/>
        </w:rPr>
        <w:t>Bituminøse vegdekker. Internt notat for grunnkurset 1970.</w:t>
      </w:r>
      <w:r>
        <w:rPr>
          <w:lang w:val="is-IS"/>
        </w:rPr>
        <w:t xml:space="preserve"> Institutt for veg- og jernbanebygging. Norges tekniske høgskole, Trondheim.</w:t>
      </w:r>
    </w:p>
    <w:p w14:paraId="16552C0C" w14:textId="77777777" w:rsidR="00185874" w:rsidRDefault="00185874" w:rsidP="00185874">
      <w:pPr>
        <w:ind w:left="340" w:hanging="340"/>
        <w:jc w:val="both"/>
        <w:rPr>
          <w:lang w:val="is-IS"/>
        </w:rPr>
      </w:pPr>
      <w:r>
        <w:rPr>
          <w:lang w:val="is-IS"/>
        </w:rPr>
        <w:t xml:space="preserve">Frostman, P. (projektledare). 1978. </w:t>
      </w:r>
      <w:r w:rsidRPr="00CC5641">
        <w:rPr>
          <w:i/>
          <w:lang w:val="is-IS"/>
        </w:rPr>
        <w:t>Slitageundersökningar asfaltbetong.</w:t>
      </w:r>
      <w:r>
        <w:rPr>
          <w:lang w:val="is-IS"/>
        </w:rPr>
        <w:t xml:space="preserve"> Samarbetet Neste –Nynäs. </w:t>
      </w:r>
    </w:p>
    <w:p w14:paraId="5C877491" w14:textId="77777777" w:rsidR="00185874" w:rsidRDefault="00185874" w:rsidP="00185874">
      <w:pPr>
        <w:ind w:left="342" w:hanging="342"/>
        <w:jc w:val="both"/>
        <w:rPr>
          <w:lang w:val="is-IS"/>
        </w:rPr>
      </w:pPr>
      <w:r>
        <w:rPr>
          <w:lang w:val="is-IS"/>
        </w:rPr>
        <w:t xml:space="preserve">Frostman, P., Simonsson, B. 1984. </w:t>
      </w:r>
      <w:r w:rsidRPr="00D469CD">
        <w:rPr>
          <w:i/>
          <w:lang w:val="is-IS"/>
        </w:rPr>
        <w:t xml:space="preserve">Massasammansättningens och packningsgradens inverkan på hållbarheten hos asfaltbetong. </w:t>
      </w:r>
      <w:r>
        <w:rPr>
          <w:lang w:val="is-IS"/>
        </w:rPr>
        <w:t xml:space="preserve">Rapport till förbundsutskottsmöte i Stockholm 2 och 3 juni 1984. NVF Utskott 33 Asfaltbeläggningar. </w:t>
      </w:r>
    </w:p>
    <w:p w14:paraId="538FBEF5" w14:textId="77777777" w:rsidR="00185874" w:rsidRDefault="00185874" w:rsidP="00185874">
      <w:pPr>
        <w:ind w:left="342" w:hanging="342"/>
        <w:jc w:val="both"/>
        <w:rPr>
          <w:lang w:val="is-IS"/>
        </w:rPr>
      </w:pPr>
      <w:r>
        <w:rPr>
          <w:lang w:val="is-IS"/>
        </w:rPr>
        <w:t xml:space="preserve">Hunter, Robert N. (editor). 1994. </w:t>
      </w:r>
      <w:r w:rsidRPr="00915357">
        <w:rPr>
          <w:i/>
          <w:lang w:val="is-IS"/>
        </w:rPr>
        <w:t xml:space="preserve">Bituminous Mixtures in Road Construction. </w:t>
      </w:r>
      <w:r>
        <w:rPr>
          <w:lang w:val="is-IS"/>
        </w:rPr>
        <w:t>Thomas Telford, London.</w:t>
      </w:r>
    </w:p>
    <w:p w14:paraId="4C9DA681" w14:textId="77777777" w:rsidR="00185874" w:rsidRPr="004052CF" w:rsidRDefault="00185874" w:rsidP="00185874">
      <w:pPr>
        <w:ind w:left="340" w:hanging="340"/>
        <w:jc w:val="both"/>
        <w:rPr>
          <w:lang w:val="is-IS"/>
        </w:rPr>
      </w:pPr>
      <w:r>
        <w:rPr>
          <w:lang w:val="is-IS"/>
        </w:rPr>
        <w:t xml:space="preserve">ÍST </w:t>
      </w:r>
      <w:r w:rsidRPr="004052CF">
        <w:rPr>
          <w:lang w:val="is-IS"/>
        </w:rPr>
        <w:t xml:space="preserve">EN 13108-1. </w:t>
      </w:r>
      <w:r>
        <w:rPr>
          <w:i/>
          <w:lang w:val="is-IS"/>
        </w:rPr>
        <w:t>Malbiksblöndur</w:t>
      </w:r>
      <w:r w:rsidRPr="004052CF">
        <w:rPr>
          <w:i/>
          <w:lang w:val="is-IS"/>
        </w:rPr>
        <w:t xml:space="preserve"> – </w:t>
      </w:r>
      <w:r>
        <w:rPr>
          <w:i/>
          <w:lang w:val="is-IS"/>
        </w:rPr>
        <w:t>Efnislýsingar</w:t>
      </w:r>
      <w:r w:rsidRPr="004052CF">
        <w:rPr>
          <w:i/>
          <w:lang w:val="is-IS"/>
        </w:rPr>
        <w:t xml:space="preserve"> – </w:t>
      </w:r>
      <w:r>
        <w:rPr>
          <w:i/>
          <w:lang w:val="is-IS"/>
        </w:rPr>
        <w:t>Hluti</w:t>
      </w:r>
      <w:r w:rsidRPr="004052CF">
        <w:rPr>
          <w:i/>
          <w:lang w:val="is-IS"/>
        </w:rPr>
        <w:t xml:space="preserve"> 1</w:t>
      </w:r>
      <w:r>
        <w:rPr>
          <w:i/>
          <w:lang w:val="is-IS"/>
        </w:rPr>
        <w:t>: Malbik</w:t>
      </w:r>
      <w:r w:rsidRPr="004052CF">
        <w:rPr>
          <w:i/>
          <w:lang w:val="is-IS"/>
        </w:rPr>
        <w:t>.</w:t>
      </w:r>
      <w:r w:rsidRPr="004052CF">
        <w:rPr>
          <w:lang w:val="is-IS"/>
        </w:rPr>
        <w:t xml:space="preserve"> </w:t>
      </w:r>
      <w:r>
        <w:rPr>
          <w:lang w:val="is-IS"/>
        </w:rPr>
        <w:t>Staðlaráð Íslands, Reykjavík</w:t>
      </w:r>
      <w:r w:rsidRPr="004052CF">
        <w:rPr>
          <w:lang w:val="is-IS"/>
        </w:rPr>
        <w:t xml:space="preserve">. </w:t>
      </w:r>
    </w:p>
    <w:p w14:paraId="5709731C" w14:textId="77777777" w:rsidR="00185874" w:rsidRDefault="00185874" w:rsidP="00185874">
      <w:pPr>
        <w:ind w:left="342" w:hanging="342"/>
        <w:jc w:val="both"/>
        <w:rPr>
          <w:lang w:val="is-IS"/>
        </w:rPr>
      </w:pPr>
      <w:r>
        <w:rPr>
          <w:lang w:val="is-IS"/>
        </w:rPr>
        <w:t xml:space="preserve">ÍST </w:t>
      </w:r>
      <w:r w:rsidRPr="004052CF">
        <w:rPr>
          <w:lang w:val="is-IS"/>
        </w:rPr>
        <w:t xml:space="preserve">EN 13108-5. </w:t>
      </w:r>
      <w:r>
        <w:rPr>
          <w:i/>
          <w:lang w:val="is-IS"/>
        </w:rPr>
        <w:t>Malbiksblöndur</w:t>
      </w:r>
      <w:r w:rsidRPr="004052CF">
        <w:rPr>
          <w:i/>
          <w:lang w:val="is-IS"/>
        </w:rPr>
        <w:t xml:space="preserve"> – </w:t>
      </w:r>
      <w:r>
        <w:rPr>
          <w:i/>
          <w:lang w:val="is-IS"/>
        </w:rPr>
        <w:t>Efnislýsingar</w:t>
      </w:r>
      <w:r w:rsidRPr="004052CF">
        <w:rPr>
          <w:i/>
          <w:lang w:val="is-IS"/>
        </w:rPr>
        <w:t xml:space="preserve"> – </w:t>
      </w:r>
      <w:r>
        <w:rPr>
          <w:i/>
          <w:lang w:val="is-IS"/>
        </w:rPr>
        <w:t>Hluti</w:t>
      </w:r>
      <w:r w:rsidRPr="004052CF">
        <w:rPr>
          <w:i/>
          <w:lang w:val="is-IS"/>
        </w:rPr>
        <w:t xml:space="preserve"> </w:t>
      </w:r>
      <w:r>
        <w:rPr>
          <w:i/>
          <w:lang w:val="is-IS"/>
        </w:rPr>
        <w:t>5: Steinríkt malbik (SMA)</w:t>
      </w:r>
      <w:r w:rsidRPr="004052CF">
        <w:rPr>
          <w:i/>
          <w:lang w:val="is-IS"/>
        </w:rPr>
        <w:t>.</w:t>
      </w:r>
      <w:r w:rsidRPr="0025213F">
        <w:rPr>
          <w:lang w:val="is-IS"/>
        </w:rPr>
        <w:t xml:space="preserve"> </w:t>
      </w:r>
      <w:r>
        <w:rPr>
          <w:lang w:val="is-IS"/>
        </w:rPr>
        <w:t>Staðlaráð Íslands, Reykjavík</w:t>
      </w:r>
      <w:r w:rsidRPr="004052CF">
        <w:rPr>
          <w:lang w:val="is-IS"/>
        </w:rPr>
        <w:t>.</w:t>
      </w:r>
    </w:p>
    <w:p w14:paraId="2091E79E" w14:textId="77777777" w:rsidR="00185874" w:rsidRDefault="00185874" w:rsidP="00185874">
      <w:pPr>
        <w:ind w:left="342" w:hanging="342"/>
        <w:jc w:val="both"/>
        <w:rPr>
          <w:lang w:val="is-IS"/>
        </w:rPr>
      </w:pPr>
      <w:r>
        <w:rPr>
          <w:lang w:val="is-IS"/>
        </w:rPr>
        <w:t xml:space="preserve">Jacobson T., Wågberg, L-G. 1998. </w:t>
      </w:r>
      <w:r w:rsidRPr="00CC5641">
        <w:rPr>
          <w:i/>
          <w:lang w:val="is-IS"/>
        </w:rPr>
        <w:t>D</w:t>
      </w:r>
      <w:r>
        <w:rPr>
          <w:i/>
          <w:lang w:val="is-IS"/>
        </w:rPr>
        <w:t>evelopment of prediction model for pavement wear, wear profile and annual cost.</w:t>
      </w:r>
      <w:r w:rsidRPr="00CC5641">
        <w:rPr>
          <w:i/>
          <w:lang w:val="is-IS"/>
        </w:rPr>
        <w:t xml:space="preserve"> </w:t>
      </w:r>
      <w:r>
        <w:rPr>
          <w:lang w:val="is-IS"/>
        </w:rPr>
        <w:t>VTI notat 76A-1998. Swedish National Road and Transport Research Institute. Linköping.</w:t>
      </w:r>
    </w:p>
    <w:p w14:paraId="186F6833" w14:textId="77777777" w:rsidR="00185874" w:rsidRDefault="00185874" w:rsidP="00185874">
      <w:pPr>
        <w:ind w:left="342" w:hanging="342"/>
        <w:jc w:val="both"/>
        <w:rPr>
          <w:lang w:val="is-IS"/>
        </w:rPr>
      </w:pPr>
      <w:r>
        <w:rPr>
          <w:lang w:val="is-IS"/>
        </w:rPr>
        <w:t xml:space="preserve">Transportforskningsdelegationen. 1975. </w:t>
      </w:r>
      <w:r w:rsidRPr="00C94989">
        <w:rPr>
          <w:i/>
          <w:lang w:val="is-IS"/>
        </w:rPr>
        <w:t>Dubbdäck.</w:t>
      </w:r>
      <w:r>
        <w:rPr>
          <w:lang w:val="is-IS"/>
        </w:rPr>
        <w:t xml:space="preserve"> Transportforskningsdelegationen 1975:4. Stockholm.</w:t>
      </w:r>
    </w:p>
    <w:p w14:paraId="04FD312A" w14:textId="77777777" w:rsidR="00185874" w:rsidRDefault="00185874" w:rsidP="00185874">
      <w:pPr>
        <w:spacing w:after="60"/>
        <w:jc w:val="both"/>
        <w:rPr>
          <w:lang w:val="is-IS"/>
        </w:rPr>
      </w:pPr>
    </w:p>
    <w:p w14:paraId="0053DA6C" w14:textId="77777777" w:rsidR="00185874" w:rsidRDefault="00185874" w:rsidP="00185874">
      <w:pPr>
        <w:ind w:left="342" w:hanging="342"/>
        <w:jc w:val="both"/>
        <w:rPr>
          <w:lang w:val="is-IS"/>
        </w:rPr>
      </w:pPr>
    </w:p>
    <w:p w14:paraId="2BEF239F" w14:textId="77777777" w:rsidR="00185874" w:rsidRDefault="00185874" w:rsidP="00185874">
      <w:pPr>
        <w:spacing w:after="60"/>
        <w:ind w:left="342" w:hanging="342"/>
        <w:jc w:val="both"/>
        <w:rPr>
          <w:lang w:val="is-IS"/>
        </w:rPr>
      </w:pPr>
    </w:p>
    <w:p w14:paraId="1036620F" w14:textId="77777777" w:rsidR="00185874" w:rsidRPr="006E1857" w:rsidRDefault="00185874" w:rsidP="00185874">
      <w:pPr>
        <w:ind w:left="342" w:hanging="342"/>
        <w:jc w:val="both"/>
        <w:rPr>
          <w:lang w:val="is-IS"/>
        </w:rPr>
      </w:pPr>
    </w:p>
    <w:p w14:paraId="115C8C67" w14:textId="77777777" w:rsidR="00185874" w:rsidRDefault="00185874" w:rsidP="00185874">
      <w:pPr>
        <w:spacing w:after="60"/>
        <w:jc w:val="both"/>
        <w:rPr>
          <w:lang w:val="is-IS"/>
        </w:rPr>
      </w:pPr>
    </w:p>
    <w:p w14:paraId="268312AD" w14:textId="77777777" w:rsidR="00185874" w:rsidRDefault="00185874" w:rsidP="00185874">
      <w:pPr>
        <w:spacing w:after="60"/>
        <w:jc w:val="both"/>
        <w:rPr>
          <w:lang w:val="is-IS"/>
        </w:rPr>
      </w:pPr>
    </w:p>
    <w:p w14:paraId="0D7046BA" w14:textId="77777777" w:rsidR="00185874" w:rsidRDefault="00185874" w:rsidP="00185874">
      <w:pPr>
        <w:spacing w:after="60"/>
        <w:jc w:val="both"/>
        <w:rPr>
          <w:lang w:val="is-IS"/>
        </w:rPr>
      </w:pPr>
    </w:p>
    <w:p w14:paraId="2755F2D0" w14:textId="77777777" w:rsidR="00185874" w:rsidRPr="006868A9" w:rsidRDefault="00185874" w:rsidP="00185874">
      <w:pPr>
        <w:pStyle w:val="Heading1"/>
      </w:pPr>
      <w:bookmarkStart w:id="16" w:name="_Toc125970910"/>
      <w:r w:rsidRPr="006868A9">
        <w:lastRenderedPageBreak/>
        <w:t>UM SKRIÐ Í ÍSLENSKU MALBIKI</w:t>
      </w:r>
      <w:bookmarkEnd w:id="16"/>
    </w:p>
    <w:p w14:paraId="2750D39B" w14:textId="77777777" w:rsidR="00185874" w:rsidRPr="00F01789" w:rsidRDefault="00185874" w:rsidP="00185874">
      <w:pPr>
        <w:pStyle w:val="Heading2"/>
        <w:rPr>
          <w:lang w:val="is-IS"/>
        </w:rPr>
      </w:pPr>
      <w:bookmarkStart w:id="17" w:name="_Toc125970911"/>
      <w:r w:rsidRPr="00F01789">
        <w:rPr>
          <w:lang w:val="is-IS"/>
        </w:rPr>
        <w:t>Inngangur</w:t>
      </w:r>
      <w:bookmarkEnd w:id="17"/>
    </w:p>
    <w:p w14:paraId="62D2A411" w14:textId="77777777" w:rsidR="00185874" w:rsidRPr="00213EA2" w:rsidRDefault="00185874" w:rsidP="00185874">
      <w:pPr>
        <w:jc w:val="both"/>
        <w:rPr>
          <w:lang w:val="is-IS"/>
        </w:rPr>
      </w:pPr>
      <w:r w:rsidRPr="00213EA2">
        <w:rPr>
          <w:lang w:val="is-IS"/>
        </w:rPr>
        <w:t>Hjólför eru langalgengasta orsök endurnýjunar</w:t>
      </w:r>
      <w:r>
        <w:rPr>
          <w:lang w:val="is-IS"/>
        </w:rPr>
        <w:t xml:space="preserve"> á slitlögum</w:t>
      </w:r>
      <w:r w:rsidRPr="00213EA2">
        <w:rPr>
          <w:lang w:val="is-IS"/>
        </w:rPr>
        <w:t xml:space="preserve"> hérlendis. Hjólför í malbiki myndast af þrem ástæðum; sliti, sigi og skriði. </w:t>
      </w:r>
    </w:p>
    <w:p w14:paraId="45ED1A4F" w14:textId="77777777" w:rsidR="00185874" w:rsidRPr="00213EA2" w:rsidRDefault="00185874" w:rsidP="00185874">
      <w:pPr>
        <w:ind w:firstLine="342"/>
        <w:jc w:val="both"/>
        <w:rPr>
          <w:lang w:val="is-IS"/>
        </w:rPr>
      </w:pPr>
      <w:r>
        <w:rPr>
          <w:lang w:val="is-IS"/>
        </w:rPr>
        <w:t>Hérlendis á s</w:t>
      </w:r>
      <w:r w:rsidRPr="00213EA2">
        <w:rPr>
          <w:lang w:val="is-IS"/>
        </w:rPr>
        <w:t>lit ótvírætt mestan þátt í hjólfaramyndun. Það stafar nánast eingöngu af notkun negldra hjólbarða</w:t>
      </w:r>
      <w:r>
        <w:rPr>
          <w:lang w:val="is-IS"/>
        </w:rPr>
        <w:t xml:space="preserve"> og stendur að öðru jöfnu í öfugu hlutfalli við slitþol steinefnisins í malbikinu</w:t>
      </w:r>
      <w:r w:rsidRPr="00213EA2">
        <w:rPr>
          <w:lang w:val="is-IS"/>
        </w:rPr>
        <w:t>.</w:t>
      </w:r>
    </w:p>
    <w:p w14:paraId="34172563" w14:textId="77777777" w:rsidR="00185874" w:rsidRPr="00213EA2" w:rsidRDefault="00185874" w:rsidP="00185874">
      <w:pPr>
        <w:ind w:firstLine="342"/>
        <w:jc w:val="both"/>
        <w:rPr>
          <w:lang w:val="is-IS"/>
        </w:rPr>
      </w:pPr>
      <w:r w:rsidRPr="00213EA2">
        <w:rPr>
          <w:lang w:val="is-IS"/>
        </w:rPr>
        <w:t xml:space="preserve">Sig getur stafað af lélegri undirbyggingu, hún lætur smám saman undan og malbikið fylgir á eftir. Ef sigið er mikið og bundið við hjólförin myndast stundum sprungur til hliðar við hjólförin og samsíða þeim. Önnur orsök sigs er lóðrétt samþjöppun í malbikinu </w:t>
      </w:r>
      <w:r>
        <w:rPr>
          <w:lang w:val="is-IS"/>
        </w:rPr>
        <w:t>sem orsakast af ónógri þjöppun þess strax eftir útlögn</w:t>
      </w:r>
      <w:r w:rsidRPr="00213EA2">
        <w:rPr>
          <w:lang w:val="is-IS"/>
        </w:rPr>
        <w:t xml:space="preserve">. Hjólför af þessari ástæðu eru mjög grunn, í mesta lagi 2-3 mm í 50 mm þykku slitlagi, og koma fram á fyrsta sumri eftir útlögn. </w:t>
      </w:r>
    </w:p>
    <w:p w14:paraId="770214E3" w14:textId="77777777" w:rsidR="00185874" w:rsidRPr="00213EA2" w:rsidRDefault="00185874" w:rsidP="00185874">
      <w:pPr>
        <w:ind w:firstLine="342"/>
        <w:jc w:val="both"/>
        <w:rPr>
          <w:lang w:val="is-IS"/>
        </w:rPr>
      </w:pPr>
      <w:r w:rsidRPr="00213EA2">
        <w:rPr>
          <w:lang w:val="is-IS"/>
        </w:rPr>
        <w:t xml:space="preserve">Skrið </w:t>
      </w:r>
      <w:r>
        <w:rPr>
          <w:lang w:val="is-IS"/>
        </w:rPr>
        <w:t>þekkist á því að</w:t>
      </w:r>
      <w:r w:rsidRPr="00213EA2">
        <w:rPr>
          <w:lang w:val="is-IS"/>
        </w:rPr>
        <w:t xml:space="preserve"> malbikið </w:t>
      </w:r>
      <w:r>
        <w:rPr>
          <w:lang w:val="is-IS"/>
        </w:rPr>
        <w:t>skríður</w:t>
      </w:r>
      <w:r w:rsidRPr="00213EA2">
        <w:rPr>
          <w:lang w:val="is-IS"/>
        </w:rPr>
        <w:t xml:space="preserve"> til í lárétta stefnu, mestan part þvert á umferðarstefnuna </w:t>
      </w:r>
      <w:r>
        <w:rPr>
          <w:lang w:val="is-IS"/>
        </w:rPr>
        <w:t xml:space="preserve">og myndar þá hryggi til hliðar við kröpp hjólför. Malbikið getur líka </w:t>
      </w:r>
      <w:r w:rsidRPr="00213EA2">
        <w:rPr>
          <w:lang w:val="is-IS"/>
        </w:rPr>
        <w:t>skriðið til í umferðarstefnuna, einkum þar sem þungir bíla hemla og taka af stað</w:t>
      </w:r>
      <w:r>
        <w:rPr>
          <w:lang w:val="is-IS"/>
        </w:rPr>
        <w:t>,</w:t>
      </w:r>
      <w:r w:rsidRPr="00213EA2">
        <w:rPr>
          <w:lang w:val="is-IS"/>
        </w:rPr>
        <w:t xml:space="preserve"> t.d. við umferðarljós. Skrið getur átt verulegan þátt í hjólfaramyndun en</w:t>
      </w:r>
      <w:r>
        <w:rPr>
          <w:lang w:val="is-IS"/>
        </w:rPr>
        <w:t xml:space="preserve"> er talið stafa frá umferð þungra bíla á heitum dögum að sumarlagi að langmestu leyti [Wiman 2000]</w:t>
      </w:r>
      <w:r w:rsidRPr="00213EA2">
        <w:rPr>
          <w:lang w:val="is-IS"/>
        </w:rPr>
        <w:t xml:space="preserve">.  </w:t>
      </w:r>
    </w:p>
    <w:p w14:paraId="25E84513" w14:textId="77777777" w:rsidR="00185874" w:rsidRPr="00213EA2" w:rsidRDefault="00185874" w:rsidP="00185874">
      <w:pPr>
        <w:ind w:firstLine="342"/>
        <w:jc w:val="both"/>
        <w:rPr>
          <w:lang w:val="is-IS"/>
        </w:rPr>
      </w:pPr>
      <w:r w:rsidRPr="00213EA2">
        <w:rPr>
          <w:lang w:val="is-IS"/>
        </w:rPr>
        <w:t xml:space="preserve">Í þessum pistli verða talin fram rök með og á móti því að skrið sé marktækur þáttur í hjólfaramyndun í íslensku malbiki, hvaða úrbætur komi til greina ef svo er, ásamt líklegum fylgifiskum þeirra.  </w:t>
      </w:r>
    </w:p>
    <w:p w14:paraId="5AAEA013" w14:textId="77777777" w:rsidR="00185874" w:rsidRPr="00F01789" w:rsidRDefault="00185874" w:rsidP="00185874">
      <w:pPr>
        <w:pStyle w:val="Heading2"/>
        <w:rPr>
          <w:lang w:val="is-IS"/>
        </w:rPr>
      </w:pPr>
      <w:bookmarkStart w:id="18" w:name="_Toc125970912"/>
      <w:r w:rsidRPr="00F01789">
        <w:rPr>
          <w:lang w:val="is-IS"/>
        </w:rPr>
        <w:t>Mælingar á skriði í rannsóknastofu</w:t>
      </w:r>
      <w:bookmarkEnd w:id="18"/>
      <w:r w:rsidRPr="00F01789">
        <w:rPr>
          <w:lang w:val="is-IS"/>
        </w:rPr>
        <w:t xml:space="preserve"> </w:t>
      </w:r>
    </w:p>
    <w:p w14:paraId="783FDF40" w14:textId="77777777" w:rsidR="00185874" w:rsidRPr="00213EA2" w:rsidRDefault="00185874" w:rsidP="00185874">
      <w:pPr>
        <w:jc w:val="both"/>
        <w:rPr>
          <w:lang w:val="is-IS"/>
        </w:rPr>
      </w:pPr>
      <w:r>
        <w:rPr>
          <w:lang w:val="is-IS"/>
        </w:rPr>
        <w:t xml:space="preserve">Við Háskóla Íslands </w:t>
      </w:r>
      <w:r w:rsidRPr="00213EA2">
        <w:rPr>
          <w:lang w:val="is-IS"/>
        </w:rPr>
        <w:t>[Elísabet S. Urbancic</w:t>
      </w:r>
      <w:r>
        <w:rPr>
          <w:lang w:val="is-IS"/>
        </w:rPr>
        <w:t xml:space="preserve"> 1998</w:t>
      </w:r>
      <w:r w:rsidRPr="00213EA2">
        <w:rPr>
          <w:lang w:val="is-IS"/>
        </w:rPr>
        <w:t xml:space="preserve">] </w:t>
      </w:r>
      <w:r>
        <w:rPr>
          <w:lang w:val="is-IS"/>
        </w:rPr>
        <w:t xml:space="preserve">voru </w:t>
      </w:r>
      <w:r w:rsidRPr="00213EA2">
        <w:rPr>
          <w:lang w:val="is-IS"/>
        </w:rPr>
        <w:t>m.a.</w:t>
      </w:r>
      <w:r>
        <w:rPr>
          <w:lang w:val="is-IS"/>
        </w:rPr>
        <w:t xml:space="preserve"> gerðar</w:t>
      </w:r>
      <w:r w:rsidRPr="00213EA2">
        <w:rPr>
          <w:lang w:val="is-IS"/>
        </w:rPr>
        <w:t xml:space="preserve"> skriðprófanir á fimm </w:t>
      </w:r>
      <w:r>
        <w:rPr>
          <w:lang w:val="is-IS"/>
        </w:rPr>
        <w:t>sýnum af íslensku malbiki</w:t>
      </w:r>
      <w:r w:rsidRPr="00213EA2">
        <w:rPr>
          <w:lang w:val="is-IS"/>
        </w:rPr>
        <w:t xml:space="preserve"> 1997. Malbikið var </w:t>
      </w:r>
      <w:r>
        <w:rPr>
          <w:lang w:val="is-IS"/>
        </w:rPr>
        <w:t>stífmalbik AC</w:t>
      </w:r>
      <w:r w:rsidRPr="00213EA2">
        <w:rPr>
          <w:lang w:val="is-IS"/>
        </w:rPr>
        <w:t xml:space="preserve">16, tekið af bíl og þjappað í Marshallhamri. Steinefnið var að mestu frá Seljadal, stungudýpt biksins var 89 mm/10, festan </w:t>
      </w:r>
      <w:r>
        <w:rPr>
          <w:lang w:val="is-IS"/>
        </w:rPr>
        <w:t>11</w:t>
      </w:r>
      <w:r w:rsidRPr="00213EA2">
        <w:rPr>
          <w:lang w:val="is-IS"/>
        </w:rPr>
        <w:t xml:space="preserve"> kN, sig 5,7 mm og holrýmd 1,1%. Mælingarnar voru gerðar við 40°C. Meðaltal skriðs (eftir 3</w:t>
      </w:r>
      <w:r>
        <w:rPr>
          <w:lang w:val="is-IS"/>
        </w:rPr>
        <w:t>.</w:t>
      </w:r>
      <w:r w:rsidRPr="00213EA2">
        <w:rPr>
          <w:lang w:val="is-IS"/>
        </w:rPr>
        <w:t>600 álagspúlsa) í þessum fimm Marshallkjörnum var 12</w:t>
      </w:r>
      <w:r>
        <w:rPr>
          <w:lang w:val="is-IS"/>
        </w:rPr>
        <w:t>.</w:t>
      </w:r>
      <w:r w:rsidRPr="00213EA2">
        <w:rPr>
          <w:lang w:val="is-IS"/>
        </w:rPr>
        <w:t>600 με (staðalfrávik meðaltalsins 2</w:t>
      </w:r>
      <w:r>
        <w:rPr>
          <w:lang w:val="is-IS"/>
        </w:rPr>
        <w:t>.</w:t>
      </w:r>
      <w:r w:rsidRPr="00213EA2">
        <w:rPr>
          <w:lang w:val="is-IS"/>
        </w:rPr>
        <w:t xml:space="preserve">000 με). Skriðhraðinn var að meðaltali 0,90 με/álagspúls (staðalfrávik meðaltalsins 0,14 με/álagspúls). Elísabet telur niðurstöðurnar sýna að </w:t>
      </w:r>
      <w:r>
        <w:rPr>
          <w:lang w:val="is-IS"/>
        </w:rPr>
        <w:t>malbikið hafi svipaða eiginleika og erlendar malbiksgerðir hvað skrið snertir</w:t>
      </w:r>
      <w:r w:rsidRPr="00213EA2">
        <w:rPr>
          <w:lang w:val="is-IS"/>
        </w:rPr>
        <w:t>; hefur þó fyrirvara á niðurstöðunum þar eð sum sýnin höfðu áður verið notuð til annarra prófana.</w:t>
      </w:r>
    </w:p>
    <w:p w14:paraId="45649F19" w14:textId="77777777" w:rsidR="00185874" w:rsidRPr="00213EA2" w:rsidRDefault="00185874" w:rsidP="00185874">
      <w:pPr>
        <w:ind w:firstLine="342"/>
        <w:jc w:val="both"/>
        <w:rPr>
          <w:lang w:val="is-IS"/>
        </w:rPr>
      </w:pPr>
      <w:r>
        <w:rPr>
          <w:lang w:val="is-IS"/>
        </w:rPr>
        <w:t xml:space="preserve">Þessum rannsóknum við Háskóla Íslands var haldið áfram 1998 </w:t>
      </w:r>
      <w:r w:rsidRPr="00213EA2">
        <w:rPr>
          <w:lang w:val="is-IS"/>
        </w:rPr>
        <w:t>[</w:t>
      </w:r>
      <w:r>
        <w:rPr>
          <w:lang w:val="is-IS"/>
        </w:rPr>
        <w:t>Bergþóra Kristinsdóttir 1999</w:t>
      </w:r>
      <w:r w:rsidRPr="00213EA2">
        <w:rPr>
          <w:lang w:val="is-IS"/>
        </w:rPr>
        <w:t>]</w:t>
      </w:r>
      <w:r>
        <w:rPr>
          <w:lang w:val="is-IS"/>
        </w:rPr>
        <w:t>.</w:t>
      </w:r>
      <w:r w:rsidRPr="00213EA2">
        <w:rPr>
          <w:lang w:val="is-IS"/>
        </w:rPr>
        <w:t xml:space="preserve"> </w:t>
      </w:r>
      <w:r>
        <w:rPr>
          <w:lang w:val="is-IS"/>
        </w:rPr>
        <w:t>Þá var sömuleiðis mælt</w:t>
      </w:r>
      <w:r w:rsidRPr="00213EA2">
        <w:rPr>
          <w:lang w:val="is-IS"/>
        </w:rPr>
        <w:t xml:space="preserve"> skrið á Marshallkjörnum gerðum úr malbiki af gerðinni </w:t>
      </w:r>
      <w:r>
        <w:rPr>
          <w:lang w:val="is-IS"/>
        </w:rPr>
        <w:t xml:space="preserve">AC16 með PG 180/220 biki </w:t>
      </w:r>
      <w:r w:rsidRPr="00213EA2">
        <w:rPr>
          <w:lang w:val="is-IS"/>
        </w:rPr>
        <w:t>frá Malbikunarstöðinni Höfða.</w:t>
      </w:r>
      <w:r>
        <w:rPr>
          <w:lang w:val="is-IS"/>
        </w:rPr>
        <w:t xml:space="preserve"> </w:t>
      </w:r>
      <w:r w:rsidRPr="00213EA2">
        <w:rPr>
          <w:lang w:val="is-IS"/>
        </w:rPr>
        <w:t>Kjarnarnir voru 100 mm í þvermál, þjappaðir í þrem flokkum, einn flokkur með 2</w:t>
      </w:r>
      <w:r>
        <w:rPr>
          <w:lang w:val="is-IS"/>
        </w:rPr>
        <w:t xml:space="preserve"> x </w:t>
      </w:r>
      <w:r w:rsidRPr="00213EA2">
        <w:rPr>
          <w:lang w:val="is-IS"/>
        </w:rPr>
        <w:t>35 höggum, annar með 2</w:t>
      </w:r>
      <w:r>
        <w:rPr>
          <w:lang w:val="is-IS"/>
        </w:rPr>
        <w:t xml:space="preserve"> x </w:t>
      </w:r>
      <w:r w:rsidRPr="00213EA2">
        <w:rPr>
          <w:lang w:val="is-IS"/>
        </w:rPr>
        <w:t>50 höggum og sá þriðji með 2</w:t>
      </w:r>
      <w:r>
        <w:rPr>
          <w:lang w:val="is-IS"/>
        </w:rPr>
        <w:t xml:space="preserve"> x </w:t>
      </w:r>
      <w:r w:rsidRPr="00213EA2">
        <w:rPr>
          <w:lang w:val="is-IS"/>
        </w:rPr>
        <w:t>75 höggum. Þrátt fyrir mismunandi þjöppun reyndust Marshalleiginleikarnir svipaðir í öllum flokkun</w:t>
      </w:r>
      <w:r>
        <w:rPr>
          <w:lang w:val="is-IS"/>
        </w:rPr>
        <w:t>um, holrýmdin 1,0-1,1%, festan</w:t>
      </w:r>
      <w:r w:rsidRPr="00213EA2">
        <w:rPr>
          <w:lang w:val="is-IS"/>
        </w:rPr>
        <w:t xml:space="preserve"> á bilinu 11-13 kN og sigið á bilinu 3,2-4,1 mm. Mælingar voru gerðar við 40°C. Skriðið var minnst í kjörnunum með 35 högga þjöppun, 10</w:t>
      </w:r>
      <w:r>
        <w:rPr>
          <w:lang w:val="is-IS"/>
        </w:rPr>
        <w:t>.</w:t>
      </w:r>
      <w:r w:rsidRPr="00213EA2">
        <w:rPr>
          <w:lang w:val="is-IS"/>
        </w:rPr>
        <w:t>900 με, en álíka í hinum flokkunum tveim, um 14</w:t>
      </w:r>
      <w:r>
        <w:rPr>
          <w:lang w:val="is-IS"/>
        </w:rPr>
        <w:t>.</w:t>
      </w:r>
      <w:r w:rsidRPr="00213EA2">
        <w:rPr>
          <w:lang w:val="is-IS"/>
        </w:rPr>
        <w:t>500 με. Skriðhraðinn var mjög svipaður í öllum flokkunum, kringum 0,5 με/álagspúls. Staðalfrávik meðaltalanna er 800-1</w:t>
      </w:r>
      <w:r>
        <w:rPr>
          <w:lang w:val="is-IS"/>
        </w:rPr>
        <w:t>.</w:t>
      </w:r>
      <w:r w:rsidRPr="00213EA2">
        <w:rPr>
          <w:lang w:val="is-IS"/>
        </w:rPr>
        <w:t>400 με fyrir skrið en um 0,1 με/álagspúls fyrir skriðhraða.</w:t>
      </w:r>
    </w:p>
    <w:p w14:paraId="40385DDF" w14:textId="77777777" w:rsidR="00185874" w:rsidRPr="00213EA2" w:rsidRDefault="00185874" w:rsidP="00185874">
      <w:pPr>
        <w:ind w:firstLine="342"/>
        <w:jc w:val="both"/>
        <w:rPr>
          <w:lang w:val="is-IS"/>
        </w:rPr>
      </w:pPr>
      <w:r w:rsidRPr="00213EA2">
        <w:rPr>
          <w:lang w:val="is-IS"/>
        </w:rPr>
        <w:t xml:space="preserve">Brynhildur Magnúsdóttir mældi </w:t>
      </w:r>
      <w:r>
        <w:rPr>
          <w:lang w:val="is-IS"/>
        </w:rPr>
        <w:t xml:space="preserve">skrið </w:t>
      </w:r>
      <w:r w:rsidRPr="00213EA2">
        <w:rPr>
          <w:lang w:val="is-IS"/>
        </w:rPr>
        <w:t>á allmörgum borkjörnum sem teknir voru úr þrem köflum sem höfðu verið endurlagðir</w:t>
      </w:r>
      <w:r>
        <w:rPr>
          <w:lang w:val="is-IS"/>
        </w:rPr>
        <w:t xml:space="preserve"> (e. repave)</w:t>
      </w:r>
      <w:r w:rsidRPr="00213EA2">
        <w:rPr>
          <w:lang w:val="is-IS"/>
        </w:rPr>
        <w:t xml:space="preserve"> með </w:t>
      </w:r>
      <w:r>
        <w:rPr>
          <w:lang w:val="is-IS"/>
        </w:rPr>
        <w:t>steinríku malbiki (</w:t>
      </w:r>
      <w:r w:rsidRPr="00213EA2">
        <w:rPr>
          <w:lang w:val="is-IS"/>
        </w:rPr>
        <w:t>SMA</w:t>
      </w:r>
      <w:r>
        <w:rPr>
          <w:lang w:val="is-IS"/>
        </w:rPr>
        <w:t>)</w:t>
      </w:r>
      <w:r w:rsidRPr="00213EA2">
        <w:rPr>
          <w:lang w:val="is-IS"/>
        </w:rPr>
        <w:t xml:space="preserve"> og einum kafla með venjulegu SMA </w:t>
      </w:r>
      <w:r>
        <w:rPr>
          <w:lang w:val="is-IS"/>
        </w:rPr>
        <w:t>malbiki</w:t>
      </w:r>
      <w:r w:rsidRPr="00213EA2">
        <w:rPr>
          <w:lang w:val="is-IS"/>
        </w:rPr>
        <w:t xml:space="preserve"> á gamalt malbik. Endurlögðu kaflarnir voru á Reykjanesbraut, SMA16, holrýmd 0,6%</w:t>
      </w:r>
      <w:r>
        <w:rPr>
          <w:lang w:val="is-IS"/>
        </w:rPr>
        <w:t>;</w:t>
      </w:r>
      <w:r w:rsidRPr="00213EA2">
        <w:rPr>
          <w:lang w:val="is-IS"/>
        </w:rPr>
        <w:t xml:space="preserve"> á </w:t>
      </w:r>
      <w:r w:rsidRPr="00213EA2">
        <w:rPr>
          <w:lang w:val="is-IS"/>
        </w:rPr>
        <w:lastRenderedPageBreak/>
        <w:t xml:space="preserve">Kringlumýrarbraut, SMA16, holrýmd 1,4% og á Hafnarfjarðarvegi, SMA16, holrýmd 3,3%. Kaflinn með hefðbundinni yfirlögn var á Sæbraut, SMA16, holrýmd 1,7%. Borkjarnarnir voru 150 mm þvermál og voru prófaðir samkvæmt sænskri verklýsingu [FAS, án ártals]. Úr hverjum kafla voru prófaðir sjö borkjarnar. </w:t>
      </w:r>
      <w:r>
        <w:rPr>
          <w:lang w:val="is-IS"/>
        </w:rPr>
        <w:t>Mælingarnar voru gerðar við Háskóla Íslands og í</w:t>
      </w:r>
      <w:r w:rsidRPr="00213EA2">
        <w:rPr>
          <w:lang w:val="is-IS"/>
        </w:rPr>
        <w:t xml:space="preserve"> skýrslu um prófanirnar [Sigurður Erlingsson 2001] kemur fram að skriðið var á bilinu 25</w:t>
      </w:r>
      <w:r>
        <w:rPr>
          <w:lang w:val="is-IS"/>
        </w:rPr>
        <w:t>.</w:t>
      </w:r>
      <w:r w:rsidRPr="00213EA2">
        <w:rPr>
          <w:lang w:val="is-IS"/>
        </w:rPr>
        <w:t>000 til 65</w:t>
      </w:r>
      <w:r>
        <w:rPr>
          <w:lang w:val="is-IS"/>
        </w:rPr>
        <w:t>.</w:t>
      </w:r>
      <w:r w:rsidRPr="00213EA2">
        <w:rPr>
          <w:lang w:val="is-IS"/>
        </w:rPr>
        <w:t>000 με og skriðhraðinn á bilinu 2,3 til 7,7 με/álagspúls. Niðurstöðurnar metur Sigurður svo að malbikið á Sæbraut (hefðbundið yfirlag) þoli allt að 1</w:t>
      </w:r>
      <w:r>
        <w:rPr>
          <w:lang w:val="is-IS"/>
        </w:rPr>
        <w:t>.</w:t>
      </w:r>
      <w:r w:rsidRPr="00213EA2">
        <w:rPr>
          <w:lang w:val="is-IS"/>
        </w:rPr>
        <w:t xml:space="preserve">800 þunga bíla á dag pr. akrein, malbikið á Kringlumýrarbraut og á Reykjanesbraut allt að 900 þunga bíla á dag pr. akrein en malbikið á Hafnarfjarðarvegi minna en 450 þunga bíla á dag pr. akrein. Sigurður </w:t>
      </w:r>
      <w:r>
        <w:rPr>
          <w:lang w:val="is-IS"/>
        </w:rPr>
        <w:t>t</w:t>
      </w:r>
      <w:r w:rsidRPr="00213EA2">
        <w:rPr>
          <w:lang w:val="is-IS"/>
        </w:rPr>
        <w:t xml:space="preserve">ekur fram í skýrslu sinni að niðurstöðurnar verði að skoða m.t.t. þess að prófanirnar séu ekki mjög margar. </w:t>
      </w:r>
    </w:p>
    <w:p w14:paraId="4D75FB0B" w14:textId="77777777" w:rsidR="00185874" w:rsidRPr="00213EA2" w:rsidRDefault="00185874" w:rsidP="00185874">
      <w:pPr>
        <w:ind w:firstLine="342"/>
        <w:jc w:val="both"/>
        <w:rPr>
          <w:lang w:val="is-IS"/>
        </w:rPr>
      </w:pPr>
      <w:r w:rsidRPr="00213EA2">
        <w:rPr>
          <w:lang w:val="is-IS"/>
        </w:rPr>
        <w:t xml:space="preserve">Í áðurnefndri skýrslu Sigurðar Erlingssonar er stutt yfirlit yfir </w:t>
      </w:r>
      <w:r>
        <w:rPr>
          <w:lang w:val="is-IS"/>
        </w:rPr>
        <w:t xml:space="preserve">nokkrar aðrar </w:t>
      </w:r>
      <w:r w:rsidRPr="00213EA2">
        <w:rPr>
          <w:lang w:val="is-IS"/>
        </w:rPr>
        <w:t>mælingar á skriði sem hafa ver</w:t>
      </w:r>
      <w:r>
        <w:rPr>
          <w:lang w:val="is-IS"/>
        </w:rPr>
        <w:t>ið</w:t>
      </w:r>
      <w:r w:rsidRPr="00213EA2">
        <w:rPr>
          <w:lang w:val="is-IS"/>
        </w:rPr>
        <w:t xml:space="preserve"> gerðar</w:t>
      </w:r>
      <w:r>
        <w:rPr>
          <w:lang w:val="is-IS"/>
        </w:rPr>
        <w:t xml:space="preserve"> við Háskóla Íslands</w:t>
      </w:r>
      <w:r w:rsidRPr="00213EA2">
        <w:rPr>
          <w:lang w:val="is-IS"/>
        </w:rPr>
        <w:t xml:space="preserve">. Í töflu 1 er þeim skipt í tvennt, malbik með </w:t>
      </w:r>
      <w:r>
        <w:rPr>
          <w:lang w:val="is-IS"/>
        </w:rPr>
        <w:t>biki</w:t>
      </w:r>
      <w:r w:rsidRPr="00213EA2">
        <w:rPr>
          <w:lang w:val="is-IS"/>
        </w:rPr>
        <w:t xml:space="preserve"> af gerðinni </w:t>
      </w:r>
      <w:r>
        <w:rPr>
          <w:lang w:val="is-IS"/>
        </w:rPr>
        <w:t>PG</w:t>
      </w:r>
      <w:r w:rsidRPr="00213EA2">
        <w:rPr>
          <w:lang w:val="is-IS"/>
        </w:rPr>
        <w:t xml:space="preserve">70/100) og </w:t>
      </w:r>
      <w:r>
        <w:rPr>
          <w:lang w:val="is-IS"/>
        </w:rPr>
        <w:t>PG</w:t>
      </w:r>
      <w:r w:rsidRPr="00213EA2">
        <w:rPr>
          <w:lang w:val="is-IS"/>
        </w:rPr>
        <w:t xml:space="preserve"> 160</w:t>
      </w:r>
      <w:r>
        <w:rPr>
          <w:lang w:val="is-IS"/>
        </w:rPr>
        <w:t>/</w:t>
      </w:r>
      <w:r w:rsidRPr="00213EA2">
        <w:rPr>
          <w:lang w:val="is-IS"/>
        </w:rPr>
        <w:t xml:space="preserve">220. Taflan sýnir að skriðið er heldur minna í sýnum á malbiki með bindiefni af gerðinni </w:t>
      </w:r>
      <w:r>
        <w:rPr>
          <w:lang w:val="is-IS"/>
        </w:rPr>
        <w:t>PG</w:t>
      </w:r>
      <w:r w:rsidRPr="00213EA2">
        <w:rPr>
          <w:lang w:val="is-IS"/>
        </w:rPr>
        <w:t xml:space="preserve">70/100 en munurinn er ekki marktækur. </w:t>
      </w:r>
    </w:p>
    <w:p w14:paraId="422CB654" w14:textId="77777777" w:rsidR="00185874" w:rsidRPr="00707725" w:rsidRDefault="00185874" w:rsidP="00185874">
      <w:pPr>
        <w:jc w:val="both"/>
        <w:rPr>
          <w:lang w:val="is-IS"/>
        </w:rPr>
      </w:pPr>
    </w:p>
    <w:p w14:paraId="485B8C7B" w14:textId="3EA10063" w:rsidR="00185874" w:rsidRPr="00707725" w:rsidRDefault="00185874" w:rsidP="001F64D1">
      <w:pPr>
        <w:pStyle w:val="MYND"/>
      </w:pPr>
      <w:r w:rsidRPr="00707725">
        <w:rPr>
          <w:b/>
        </w:rPr>
        <w:t xml:space="preserve">Tafla 1. </w:t>
      </w:r>
      <w:r w:rsidR="001F64D1">
        <w:rPr>
          <w:b/>
        </w:rPr>
        <w:br/>
      </w:r>
      <w:r w:rsidRPr="00707725">
        <w:t xml:space="preserve">Niðurstöður skriðprófana á nokkrum malbiksgerðum. </w:t>
      </w:r>
    </w:p>
    <w:tbl>
      <w:tblPr>
        <w:tblStyle w:val="TableGrid"/>
        <w:tblW w:w="0" w:type="auto"/>
        <w:jc w:val="center"/>
        <w:tblLayout w:type="fixed"/>
        <w:tblLook w:val="01E0" w:firstRow="1" w:lastRow="1" w:firstColumn="1" w:lastColumn="1" w:noHBand="0" w:noVBand="0"/>
      </w:tblPr>
      <w:tblGrid>
        <w:gridCol w:w="2345"/>
        <w:gridCol w:w="1337"/>
        <w:gridCol w:w="1337"/>
        <w:gridCol w:w="1337"/>
        <w:gridCol w:w="1338"/>
      </w:tblGrid>
      <w:tr w:rsidR="00185874" w:rsidRPr="007864EB" w14:paraId="64851BD7" w14:textId="77777777" w:rsidTr="00342322">
        <w:trPr>
          <w:trHeight w:val="278"/>
          <w:jc w:val="center"/>
        </w:trPr>
        <w:tc>
          <w:tcPr>
            <w:tcW w:w="2345" w:type="dxa"/>
            <w:shd w:val="clear" w:color="auto" w:fill="FFFAEE" w:themeFill="background2"/>
          </w:tcPr>
          <w:p w14:paraId="7B292DF6" w14:textId="77777777" w:rsidR="00185874" w:rsidRPr="00707725" w:rsidRDefault="00185874" w:rsidP="009A45ED">
            <w:pPr>
              <w:tabs>
                <w:tab w:val="left" w:pos="855"/>
              </w:tabs>
              <w:jc w:val="center"/>
              <w:rPr>
                <w:b/>
                <w:lang w:val="is-IS"/>
              </w:rPr>
            </w:pPr>
            <w:r w:rsidRPr="00707725">
              <w:rPr>
                <w:b/>
                <w:lang w:val="is-IS"/>
              </w:rPr>
              <w:t>Bindiefnisgerð</w:t>
            </w:r>
          </w:p>
        </w:tc>
        <w:tc>
          <w:tcPr>
            <w:tcW w:w="2674" w:type="dxa"/>
            <w:gridSpan w:val="2"/>
            <w:shd w:val="clear" w:color="auto" w:fill="FFFAEE" w:themeFill="background2"/>
          </w:tcPr>
          <w:p w14:paraId="75D52A0E" w14:textId="77777777" w:rsidR="00185874" w:rsidRPr="00707725" w:rsidRDefault="00185874" w:rsidP="009A45ED">
            <w:pPr>
              <w:tabs>
                <w:tab w:val="left" w:pos="855"/>
              </w:tabs>
              <w:jc w:val="center"/>
              <w:rPr>
                <w:b/>
                <w:lang w:val="is-IS"/>
              </w:rPr>
            </w:pPr>
            <w:r>
              <w:rPr>
                <w:b/>
                <w:lang w:val="is-IS"/>
              </w:rPr>
              <w:t>PG 70/100</w:t>
            </w:r>
          </w:p>
        </w:tc>
        <w:tc>
          <w:tcPr>
            <w:tcW w:w="2675" w:type="dxa"/>
            <w:gridSpan w:val="2"/>
            <w:shd w:val="clear" w:color="auto" w:fill="FFFAEE" w:themeFill="background2"/>
          </w:tcPr>
          <w:p w14:paraId="0DBB4650" w14:textId="77777777" w:rsidR="00185874" w:rsidRPr="00707725" w:rsidRDefault="00185874" w:rsidP="009A45ED">
            <w:pPr>
              <w:tabs>
                <w:tab w:val="left" w:pos="855"/>
              </w:tabs>
              <w:jc w:val="center"/>
              <w:rPr>
                <w:b/>
                <w:lang w:val="is-IS"/>
              </w:rPr>
            </w:pPr>
            <w:r>
              <w:rPr>
                <w:b/>
                <w:lang w:val="is-IS"/>
              </w:rPr>
              <w:t>PG 160/220</w:t>
            </w:r>
          </w:p>
        </w:tc>
      </w:tr>
      <w:tr w:rsidR="00185874" w:rsidRPr="007864EB" w14:paraId="58C1DB4B" w14:textId="77777777" w:rsidTr="00342322">
        <w:trPr>
          <w:trHeight w:val="277"/>
          <w:jc w:val="center"/>
        </w:trPr>
        <w:tc>
          <w:tcPr>
            <w:tcW w:w="2345" w:type="dxa"/>
            <w:shd w:val="clear" w:color="auto" w:fill="FFFAEE" w:themeFill="background2"/>
          </w:tcPr>
          <w:p w14:paraId="6189EA75" w14:textId="77777777" w:rsidR="00185874" w:rsidRDefault="00185874" w:rsidP="009A45ED">
            <w:pPr>
              <w:tabs>
                <w:tab w:val="left" w:pos="855"/>
              </w:tabs>
              <w:jc w:val="center"/>
              <w:rPr>
                <w:b/>
                <w:lang w:val="is-IS"/>
              </w:rPr>
            </w:pPr>
          </w:p>
          <w:p w14:paraId="02F4852A" w14:textId="77777777" w:rsidR="00185874" w:rsidRPr="00707725" w:rsidRDefault="00185874" w:rsidP="009A45ED">
            <w:pPr>
              <w:tabs>
                <w:tab w:val="left" w:pos="855"/>
              </w:tabs>
              <w:jc w:val="center"/>
              <w:rPr>
                <w:b/>
                <w:lang w:val="is-IS"/>
              </w:rPr>
            </w:pPr>
            <w:r w:rsidRPr="00707725">
              <w:rPr>
                <w:b/>
                <w:lang w:val="is-IS"/>
              </w:rPr>
              <w:t>Malbiksgerð</w:t>
            </w:r>
          </w:p>
        </w:tc>
        <w:tc>
          <w:tcPr>
            <w:tcW w:w="1337" w:type="dxa"/>
            <w:shd w:val="clear" w:color="auto" w:fill="FFFAEE" w:themeFill="background2"/>
          </w:tcPr>
          <w:p w14:paraId="79A55CFE" w14:textId="77777777" w:rsidR="00185874" w:rsidRPr="00707725" w:rsidRDefault="00185874" w:rsidP="009A45ED">
            <w:pPr>
              <w:tabs>
                <w:tab w:val="left" w:pos="855"/>
              </w:tabs>
              <w:jc w:val="center"/>
              <w:rPr>
                <w:b/>
                <w:lang w:val="is-IS"/>
              </w:rPr>
            </w:pPr>
            <w:r w:rsidRPr="00707725">
              <w:rPr>
                <w:b/>
                <w:lang w:val="is-IS"/>
              </w:rPr>
              <w:t>Skrið</w:t>
            </w:r>
          </w:p>
          <w:p w14:paraId="57ED7A14" w14:textId="77777777" w:rsidR="00185874" w:rsidRPr="00707725" w:rsidRDefault="00185874" w:rsidP="009A45ED">
            <w:pPr>
              <w:tabs>
                <w:tab w:val="left" w:pos="855"/>
              </w:tabs>
              <w:jc w:val="center"/>
              <w:rPr>
                <w:lang w:val="is-IS"/>
              </w:rPr>
            </w:pPr>
            <w:r w:rsidRPr="00707725">
              <w:rPr>
                <w:b/>
                <w:lang w:val="is-IS"/>
              </w:rPr>
              <w:t>[με]</w:t>
            </w:r>
          </w:p>
        </w:tc>
        <w:tc>
          <w:tcPr>
            <w:tcW w:w="1337" w:type="dxa"/>
            <w:shd w:val="clear" w:color="auto" w:fill="FFFAEE" w:themeFill="background2"/>
          </w:tcPr>
          <w:p w14:paraId="4C714122" w14:textId="77777777" w:rsidR="00185874" w:rsidRPr="00707725" w:rsidRDefault="00185874" w:rsidP="009A45ED">
            <w:pPr>
              <w:tabs>
                <w:tab w:val="left" w:pos="855"/>
              </w:tabs>
              <w:jc w:val="center"/>
              <w:rPr>
                <w:b/>
                <w:lang w:val="is-IS"/>
              </w:rPr>
            </w:pPr>
            <w:r w:rsidRPr="00707725">
              <w:rPr>
                <w:b/>
                <w:lang w:val="is-IS"/>
              </w:rPr>
              <w:t>Skriðhraði</w:t>
            </w:r>
          </w:p>
          <w:p w14:paraId="2FDC9676" w14:textId="77777777" w:rsidR="00185874" w:rsidRPr="00707725" w:rsidRDefault="00185874" w:rsidP="009A45ED">
            <w:pPr>
              <w:tabs>
                <w:tab w:val="left" w:pos="855"/>
              </w:tabs>
              <w:jc w:val="center"/>
              <w:rPr>
                <w:b/>
                <w:lang w:val="is-IS"/>
              </w:rPr>
            </w:pPr>
            <w:r w:rsidRPr="00707725">
              <w:rPr>
                <w:b/>
                <w:lang w:val="is-IS"/>
              </w:rPr>
              <w:t>[με/púls]</w:t>
            </w:r>
          </w:p>
        </w:tc>
        <w:tc>
          <w:tcPr>
            <w:tcW w:w="1337" w:type="dxa"/>
            <w:shd w:val="clear" w:color="auto" w:fill="FFFAEE" w:themeFill="background2"/>
          </w:tcPr>
          <w:p w14:paraId="3C84EFEE" w14:textId="77777777" w:rsidR="00185874" w:rsidRPr="00707725" w:rsidRDefault="00185874" w:rsidP="009A45ED">
            <w:pPr>
              <w:tabs>
                <w:tab w:val="left" w:pos="855"/>
              </w:tabs>
              <w:jc w:val="center"/>
              <w:rPr>
                <w:b/>
                <w:lang w:val="is-IS"/>
              </w:rPr>
            </w:pPr>
            <w:r w:rsidRPr="00707725">
              <w:rPr>
                <w:b/>
                <w:lang w:val="is-IS"/>
              </w:rPr>
              <w:t>Skrið</w:t>
            </w:r>
          </w:p>
          <w:p w14:paraId="52F546BD" w14:textId="77777777" w:rsidR="00185874" w:rsidRPr="00707725" w:rsidRDefault="00185874" w:rsidP="009A45ED">
            <w:pPr>
              <w:tabs>
                <w:tab w:val="left" w:pos="855"/>
              </w:tabs>
              <w:jc w:val="center"/>
              <w:rPr>
                <w:b/>
                <w:lang w:val="is-IS"/>
              </w:rPr>
            </w:pPr>
            <w:r w:rsidRPr="00707725">
              <w:rPr>
                <w:b/>
                <w:lang w:val="is-IS"/>
              </w:rPr>
              <w:t>[με]</w:t>
            </w:r>
          </w:p>
        </w:tc>
        <w:tc>
          <w:tcPr>
            <w:tcW w:w="1338" w:type="dxa"/>
            <w:shd w:val="clear" w:color="auto" w:fill="FFFAEE" w:themeFill="background2"/>
          </w:tcPr>
          <w:p w14:paraId="26A7B33A" w14:textId="77777777" w:rsidR="00185874" w:rsidRPr="00707725" w:rsidRDefault="00185874" w:rsidP="009A45ED">
            <w:pPr>
              <w:tabs>
                <w:tab w:val="left" w:pos="855"/>
              </w:tabs>
              <w:jc w:val="center"/>
              <w:rPr>
                <w:b/>
                <w:lang w:val="is-IS"/>
              </w:rPr>
            </w:pPr>
            <w:r w:rsidRPr="00707725">
              <w:rPr>
                <w:b/>
                <w:lang w:val="is-IS"/>
              </w:rPr>
              <w:t>Skriðhraði</w:t>
            </w:r>
          </w:p>
          <w:p w14:paraId="0A93877F" w14:textId="77777777" w:rsidR="00185874" w:rsidRPr="00707725" w:rsidRDefault="00185874" w:rsidP="009A45ED">
            <w:pPr>
              <w:tabs>
                <w:tab w:val="left" w:pos="855"/>
              </w:tabs>
              <w:jc w:val="center"/>
              <w:rPr>
                <w:b/>
                <w:lang w:val="is-IS"/>
              </w:rPr>
            </w:pPr>
            <w:r w:rsidRPr="00707725">
              <w:rPr>
                <w:b/>
                <w:lang w:val="is-IS"/>
              </w:rPr>
              <w:t>[με/púls]</w:t>
            </w:r>
          </w:p>
        </w:tc>
      </w:tr>
      <w:tr w:rsidR="00185874" w14:paraId="460F2835" w14:textId="77777777" w:rsidTr="00342322">
        <w:trPr>
          <w:jc w:val="center"/>
        </w:trPr>
        <w:tc>
          <w:tcPr>
            <w:tcW w:w="2345" w:type="dxa"/>
            <w:shd w:val="clear" w:color="auto" w:fill="FFFAEE" w:themeFill="background2"/>
          </w:tcPr>
          <w:p w14:paraId="2006A304" w14:textId="77777777" w:rsidR="00185874" w:rsidRPr="00707725" w:rsidRDefault="00185874" w:rsidP="009A45ED">
            <w:pPr>
              <w:tabs>
                <w:tab w:val="left" w:pos="855"/>
              </w:tabs>
              <w:rPr>
                <w:lang w:val="is-IS"/>
              </w:rPr>
            </w:pPr>
            <w:r w:rsidRPr="00707725">
              <w:rPr>
                <w:lang w:val="is-IS"/>
              </w:rPr>
              <w:t>A1/</w:t>
            </w:r>
            <w:r>
              <w:rPr>
                <w:b/>
                <w:lang w:val="is-IS"/>
              </w:rPr>
              <w:t xml:space="preserve"> PG 70/100</w:t>
            </w:r>
          </w:p>
        </w:tc>
        <w:tc>
          <w:tcPr>
            <w:tcW w:w="1337" w:type="dxa"/>
          </w:tcPr>
          <w:p w14:paraId="39A890F8" w14:textId="77777777" w:rsidR="00185874" w:rsidRPr="00707725" w:rsidRDefault="00185874" w:rsidP="009A45ED">
            <w:pPr>
              <w:tabs>
                <w:tab w:val="left" w:pos="855"/>
              </w:tabs>
              <w:jc w:val="center"/>
              <w:rPr>
                <w:lang w:val="is-IS"/>
              </w:rPr>
            </w:pPr>
            <w:r w:rsidRPr="00707725">
              <w:rPr>
                <w:lang w:val="is-IS"/>
              </w:rPr>
              <w:t>52000</w:t>
            </w:r>
          </w:p>
        </w:tc>
        <w:tc>
          <w:tcPr>
            <w:tcW w:w="1337" w:type="dxa"/>
          </w:tcPr>
          <w:p w14:paraId="12CE3CA2" w14:textId="77777777" w:rsidR="00185874" w:rsidRPr="00707725" w:rsidRDefault="00185874" w:rsidP="009A45ED">
            <w:pPr>
              <w:tabs>
                <w:tab w:val="left" w:pos="855"/>
              </w:tabs>
              <w:jc w:val="center"/>
              <w:rPr>
                <w:lang w:val="is-IS"/>
              </w:rPr>
            </w:pPr>
            <w:r w:rsidRPr="00707725">
              <w:rPr>
                <w:lang w:val="is-IS"/>
              </w:rPr>
              <w:t>8,31</w:t>
            </w:r>
          </w:p>
        </w:tc>
        <w:tc>
          <w:tcPr>
            <w:tcW w:w="1337" w:type="dxa"/>
          </w:tcPr>
          <w:p w14:paraId="0CF8D1B8" w14:textId="77777777" w:rsidR="00185874" w:rsidRPr="00707725" w:rsidRDefault="00185874" w:rsidP="009A45ED">
            <w:pPr>
              <w:tabs>
                <w:tab w:val="left" w:pos="855"/>
              </w:tabs>
              <w:jc w:val="center"/>
              <w:rPr>
                <w:lang w:val="is-IS"/>
              </w:rPr>
            </w:pPr>
          </w:p>
        </w:tc>
        <w:tc>
          <w:tcPr>
            <w:tcW w:w="1338" w:type="dxa"/>
          </w:tcPr>
          <w:p w14:paraId="40924288" w14:textId="77777777" w:rsidR="00185874" w:rsidRPr="00707725" w:rsidRDefault="00185874" w:rsidP="009A45ED">
            <w:pPr>
              <w:tabs>
                <w:tab w:val="left" w:pos="855"/>
              </w:tabs>
              <w:jc w:val="center"/>
              <w:rPr>
                <w:lang w:val="is-IS"/>
              </w:rPr>
            </w:pPr>
          </w:p>
        </w:tc>
      </w:tr>
      <w:tr w:rsidR="00185874" w14:paraId="1432D086" w14:textId="77777777" w:rsidTr="00342322">
        <w:trPr>
          <w:jc w:val="center"/>
        </w:trPr>
        <w:tc>
          <w:tcPr>
            <w:tcW w:w="2345" w:type="dxa"/>
            <w:shd w:val="clear" w:color="auto" w:fill="FFFAEE" w:themeFill="background2"/>
          </w:tcPr>
          <w:p w14:paraId="4E865A10" w14:textId="77777777" w:rsidR="00185874" w:rsidRPr="00707725" w:rsidRDefault="00185874" w:rsidP="009A45ED">
            <w:pPr>
              <w:tabs>
                <w:tab w:val="left" w:pos="855"/>
              </w:tabs>
              <w:rPr>
                <w:lang w:val="is-IS"/>
              </w:rPr>
            </w:pPr>
            <w:r w:rsidRPr="00707725">
              <w:rPr>
                <w:lang w:val="is-IS"/>
              </w:rPr>
              <w:t>A2/</w:t>
            </w:r>
            <w:r>
              <w:rPr>
                <w:b/>
                <w:lang w:val="is-IS"/>
              </w:rPr>
              <w:t xml:space="preserve"> PG 70/100</w:t>
            </w:r>
          </w:p>
        </w:tc>
        <w:tc>
          <w:tcPr>
            <w:tcW w:w="1337" w:type="dxa"/>
          </w:tcPr>
          <w:p w14:paraId="1339E55E" w14:textId="77777777" w:rsidR="00185874" w:rsidRPr="00707725" w:rsidRDefault="00185874" w:rsidP="009A45ED">
            <w:pPr>
              <w:tabs>
                <w:tab w:val="left" w:pos="855"/>
              </w:tabs>
              <w:jc w:val="center"/>
              <w:rPr>
                <w:lang w:val="is-IS"/>
              </w:rPr>
            </w:pPr>
            <w:r w:rsidRPr="00707725">
              <w:rPr>
                <w:lang w:val="is-IS"/>
              </w:rPr>
              <w:t>25400</w:t>
            </w:r>
          </w:p>
        </w:tc>
        <w:tc>
          <w:tcPr>
            <w:tcW w:w="1337" w:type="dxa"/>
          </w:tcPr>
          <w:p w14:paraId="2F20FA8D" w14:textId="77777777" w:rsidR="00185874" w:rsidRPr="00707725" w:rsidRDefault="00185874" w:rsidP="009A45ED">
            <w:pPr>
              <w:tabs>
                <w:tab w:val="left" w:pos="855"/>
              </w:tabs>
              <w:jc w:val="center"/>
              <w:rPr>
                <w:lang w:val="is-IS"/>
              </w:rPr>
            </w:pPr>
            <w:r w:rsidRPr="00707725">
              <w:rPr>
                <w:lang w:val="is-IS"/>
              </w:rPr>
              <w:t>2,66</w:t>
            </w:r>
          </w:p>
        </w:tc>
        <w:tc>
          <w:tcPr>
            <w:tcW w:w="1337" w:type="dxa"/>
          </w:tcPr>
          <w:p w14:paraId="1F38BDEE" w14:textId="77777777" w:rsidR="00185874" w:rsidRPr="00707725" w:rsidRDefault="00185874" w:rsidP="009A45ED">
            <w:pPr>
              <w:tabs>
                <w:tab w:val="left" w:pos="855"/>
              </w:tabs>
              <w:jc w:val="center"/>
              <w:rPr>
                <w:lang w:val="is-IS"/>
              </w:rPr>
            </w:pPr>
          </w:p>
        </w:tc>
        <w:tc>
          <w:tcPr>
            <w:tcW w:w="1338" w:type="dxa"/>
          </w:tcPr>
          <w:p w14:paraId="5EDB0A9B" w14:textId="77777777" w:rsidR="00185874" w:rsidRPr="00707725" w:rsidRDefault="00185874" w:rsidP="009A45ED">
            <w:pPr>
              <w:tabs>
                <w:tab w:val="left" w:pos="855"/>
              </w:tabs>
              <w:jc w:val="center"/>
              <w:rPr>
                <w:lang w:val="is-IS"/>
              </w:rPr>
            </w:pPr>
          </w:p>
        </w:tc>
      </w:tr>
      <w:tr w:rsidR="00185874" w14:paraId="02583888" w14:textId="77777777" w:rsidTr="00342322">
        <w:trPr>
          <w:jc w:val="center"/>
        </w:trPr>
        <w:tc>
          <w:tcPr>
            <w:tcW w:w="2345" w:type="dxa"/>
            <w:shd w:val="clear" w:color="auto" w:fill="FFFAEE" w:themeFill="background2"/>
          </w:tcPr>
          <w:p w14:paraId="7C7673F3" w14:textId="77777777" w:rsidR="00185874" w:rsidRPr="00707725" w:rsidRDefault="00185874" w:rsidP="009A45ED">
            <w:pPr>
              <w:tabs>
                <w:tab w:val="left" w:pos="855"/>
              </w:tabs>
              <w:rPr>
                <w:lang w:val="is-IS"/>
              </w:rPr>
            </w:pPr>
            <w:r w:rsidRPr="00707725">
              <w:rPr>
                <w:lang w:val="is-IS"/>
              </w:rPr>
              <w:t>A2/</w:t>
            </w:r>
            <w:r>
              <w:rPr>
                <w:b/>
                <w:lang w:val="is-IS"/>
              </w:rPr>
              <w:t xml:space="preserve"> PG 160/220</w:t>
            </w:r>
          </w:p>
        </w:tc>
        <w:tc>
          <w:tcPr>
            <w:tcW w:w="1337" w:type="dxa"/>
          </w:tcPr>
          <w:p w14:paraId="674B3839" w14:textId="77777777" w:rsidR="00185874" w:rsidRPr="00707725" w:rsidRDefault="00185874" w:rsidP="009A45ED">
            <w:pPr>
              <w:tabs>
                <w:tab w:val="left" w:pos="855"/>
              </w:tabs>
              <w:jc w:val="center"/>
              <w:rPr>
                <w:lang w:val="is-IS"/>
              </w:rPr>
            </w:pPr>
          </w:p>
        </w:tc>
        <w:tc>
          <w:tcPr>
            <w:tcW w:w="1337" w:type="dxa"/>
          </w:tcPr>
          <w:p w14:paraId="4BB8C1CA" w14:textId="77777777" w:rsidR="00185874" w:rsidRPr="00707725" w:rsidRDefault="00185874" w:rsidP="009A45ED">
            <w:pPr>
              <w:tabs>
                <w:tab w:val="left" w:pos="855"/>
              </w:tabs>
              <w:jc w:val="center"/>
              <w:rPr>
                <w:lang w:val="is-IS"/>
              </w:rPr>
            </w:pPr>
          </w:p>
        </w:tc>
        <w:tc>
          <w:tcPr>
            <w:tcW w:w="1337" w:type="dxa"/>
          </w:tcPr>
          <w:p w14:paraId="09EF4F7B" w14:textId="77777777" w:rsidR="00185874" w:rsidRPr="00707725" w:rsidRDefault="00185874" w:rsidP="009A45ED">
            <w:pPr>
              <w:tabs>
                <w:tab w:val="left" w:pos="855"/>
              </w:tabs>
              <w:jc w:val="center"/>
              <w:rPr>
                <w:lang w:val="is-IS"/>
              </w:rPr>
            </w:pPr>
            <w:r w:rsidRPr="00707725">
              <w:rPr>
                <w:lang w:val="is-IS"/>
              </w:rPr>
              <w:t>41600</w:t>
            </w:r>
          </w:p>
        </w:tc>
        <w:tc>
          <w:tcPr>
            <w:tcW w:w="1338" w:type="dxa"/>
          </w:tcPr>
          <w:p w14:paraId="3CC8E725" w14:textId="77777777" w:rsidR="00185874" w:rsidRPr="00707725" w:rsidRDefault="00185874" w:rsidP="009A45ED">
            <w:pPr>
              <w:tabs>
                <w:tab w:val="left" w:pos="855"/>
              </w:tabs>
              <w:jc w:val="center"/>
              <w:rPr>
                <w:lang w:val="is-IS"/>
              </w:rPr>
            </w:pPr>
            <w:r w:rsidRPr="00707725">
              <w:rPr>
                <w:lang w:val="is-IS"/>
              </w:rPr>
              <w:t>3,13</w:t>
            </w:r>
          </w:p>
        </w:tc>
      </w:tr>
      <w:tr w:rsidR="00185874" w14:paraId="48E79C90" w14:textId="77777777" w:rsidTr="00342322">
        <w:trPr>
          <w:jc w:val="center"/>
        </w:trPr>
        <w:tc>
          <w:tcPr>
            <w:tcW w:w="2345" w:type="dxa"/>
            <w:shd w:val="clear" w:color="auto" w:fill="FFFAEE" w:themeFill="background2"/>
          </w:tcPr>
          <w:p w14:paraId="0D7D74D4" w14:textId="77777777" w:rsidR="00185874" w:rsidRPr="00707725" w:rsidRDefault="00185874" w:rsidP="009A45ED">
            <w:pPr>
              <w:tabs>
                <w:tab w:val="left" w:pos="855"/>
              </w:tabs>
              <w:rPr>
                <w:lang w:val="is-IS"/>
              </w:rPr>
            </w:pPr>
            <w:r w:rsidRPr="00707725">
              <w:rPr>
                <w:lang w:val="is-IS"/>
              </w:rPr>
              <w:t>B1/</w:t>
            </w:r>
            <w:r>
              <w:rPr>
                <w:b/>
                <w:lang w:val="is-IS"/>
              </w:rPr>
              <w:t xml:space="preserve"> PG 160/220</w:t>
            </w:r>
          </w:p>
        </w:tc>
        <w:tc>
          <w:tcPr>
            <w:tcW w:w="1337" w:type="dxa"/>
          </w:tcPr>
          <w:p w14:paraId="20F79E12" w14:textId="77777777" w:rsidR="00185874" w:rsidRPr="00707725" w:rsidRDefault="00185874" w:rsidP="009A45ED">
            <w:pPr>
              <w:tabs>
                <w:tab w:val="left" w:pos="855"/>
              </w:tabs>
              <w:jc w:val="center"/>
              <w:rPr>
                <w:lang w:val="is-IS"/>
              </w:rPr>
            </w:pPr>
            <w:r w:rsidRPr="00707725">
              <w:rPr>
                <w:lang w:val="is-IS"/>
              </w:rPr>
              <w:t>33900</w:t>
            </w:r>
          </w:p>
        </w:tc>
        <w:tc>
          <w:tcPr>
            <w:tcW w:w="1337" w:type="dxa"/>
          </w:tcPr>
          <w:p w14:paraId="5677D3BB" w14:textId="77777777" w:rsidR="00185874" w:rsidRPr="00707725" w:rsidRDefault="00185874" w:rsidP="009A45ED">
            <w:pPr>
              <w:tabs>
                <w:tab w:val="left" w:pos="855"/>
              </w:tabs>
              <w:jc w:val="center"/>
              <w:rPr>
                <w:lang w:val="is-IS"/>
              </w:rPr>
            </w:pPr>
            <w:r w:rsidRPr="00707725">
              <w:rPr>
                <w:lang w:val="is-IS"/>
              </w:rPr>
              <w:t>2,90</w:t>
            </w:r>
          </w:p>
        </w:tc>
        <w:tc>
          <w:tcPr>
            <w:tcW w:w="1337" w:type="dxa"/>
          </w:tcPr>
          <w:p w14:paraId="4E0299CE" w14:textId="77777777" w:rsidR="00185874" w:rsidRPr="00707725" w:rsidRDefault="00185874" w:rsidP="009A45ED">
            <w:pPr>
              <w:tabs>
                <w:tab w:val="left" w:pos="855"/>
              </w:tabs>
              <w:jc w:val="center"/>
              <w:rPr>
                <w:lang w:val="is-IS"/>
              </w:rPr>
            </w:pPr>
          </w:p>
        </w:tc>
        <w:tc>
          <w:tcPr>
            <w:tcW w:w="1338" w:type="dxa"/>
          </w:tcPr>
          <w:p w14:paraId="54D34AC0" w14:textId="77777777" w:rsidR="00185874" w:rsidRPr="00707725" w:rsidRDefault="00185874" w:rsidP="009A45ED">
            <w:pPr>
              <w:tabs>
                <w:tab w:val="left" w:pos="855"/>
              </w:tabs>
              <w:jc w:val="center"/>
              <w:rPr>
                <w:lang w:val="is-IS"/>
              </w:rPr>
            </w:pPr>
          </w:p>
        </w:tc>
      </w:tr>
      <w:tr w:rsidR="00185874" w14:paraId="23A6E7CD" w14:textId="77777777" w:rsidTr="00342322">
        <w:trPr>
          <w:jc w:val="center"/>
        </w:trPr>
        <w:tc>
          <w:tcPr>
            <w:tcW w:w="2345" w:type="dxa"/>
            <w:shd w:val="clear" w:color="auto" w:fill="FFFAEE" w:themeFill="background2"/>
          </w:tcPr>
          <w:p w14:paraId="786E20F8" w14:textId="77777777" w:rsidR="00185874" w:rsidRPr="00707725" w:rsidRDefault="00185874" w:rsidP="009A45ED">
            <w:pPr>
              <w:tabs>
                <w:tab w:val="left" w:pos="855"/>
              </w:tabs>
              <w:rPr>
                <w:lang w:val="is-IS"/>
              </w:rPr>
            </w:pPr>
            <w:r w:rsidRPr="00707725">
              <w:rPr>
                <w:lang w:val="is-IS"/>
              </w:rPr>
              <w:t>B4/</w:t>
            </w:r>
            <w:r>
              <w:rPr>
                <w:b/>
                <w:lang w:val="is-IS"/>
              </w:rPr>
              <w:t xml:space="preserve"> PG 160/220</w:t>
            </w:r>
          </w:p>
        </w:tc>
        <w:tc>
          <w:tcPr>
            <w:tcW w:w="1337" w:type="dxa"/>
          </w:tcPr>
          <w:p w14:paraId="33F3B012" w14:textId="77777777" w:rsidR="00185874" w:rsidRPr="00707725" w:rsidRDefault="00185874" w:rsidP="009A45ED">
            <w:pPr>
              <w:tabs>
                <w:tab w:val="left" w:pos="855"/>
              </w:tabs>
              <w:jc w:val="center"/>
              <w:rPr>
                <w:lang w:val="is-IS"/>
              </w:rPr>
            </w:pPr>
          </w:p>
        </w:tc>
        <w:tc>
          <w:tcPr>
            <w:tcW w:w="1337" w:type="dxa"/>
          </w:tcPr>
          <w:p w14:paraId="26B6849F" w14:textId="77777777" w:rsidR="00185874" w:rsidRPr="00707725" w:rsidRDefault="00185874" w:rsidP="009A45ED">
            <w:pPr>
              <w:tabs>
                <w:tab w:val="left" w:pos="855"/>
              </w:tabs>
              <w:jc w:val="center"/>
              <w:rPr>
                <w:lang w:val="is-IS"/>
              </w:rPr>
            </w:pPr>
          </w:p>
        </w:tc>
        <w:tc>
          <w:tcPr>
            <w:tcW w:w="1337" w:type="dxa"/>
          </w:tcPr>
          <w:p w14:paraId="430A98AF" w14:textId="77777777" w:rsidR="00185874" w:rsidRPr="00707725" w:rsidRDefault="00185874" w:rsidP="009A45ED">
            <w:pPr>
              <w:tabs>
                <w:tab w:val="left" w:pos="855"/>
              </w:tabs>
              <w:jc w:val="center"/>
              <w:rPr>
                <w:lang w:val="is-IS"/>
              </w:rPr>
            </w:pPr>
            <w:r w:rsidRPr="00707725">
              <w:rPr>
                <w:lang w:val="is-IS"/>
              </w:rPr>
              <w:t>48400</w:t>
            </w:r>
          </w:p>
        </w:tc>
        <w:tc>
          <w:tcPr>
            <w:tcW w:w="1338" w:type="dxa"/>
          </w:tcPr>
          <w:p w14:paraId="08905203" w14:textId="77777777" w:rsidR="00185874" w:rsidRPr="00707725" w:rsidRDefault="00185874" w:rsidP="009A45ED">
            <w:pPr>
              <w:tabs>
                <w:tab w:val="left" w:pos="855"/>
              </w:tabs>
              <w:jc w:val="center"/>
              <w:rPr>
                <w:lang w:val="is-IS"/>
              </w:rPr>
            </w:pPr>
            <w:r w:rsidRPr="00707725">
              <w:rPr>
                <w:lang w:val="is-IS"/>
              </w:rPr>
              <w:t>6,19</w:t>
            </w:r>
          </w:p>
        </w:tc>
      </w:tr>
      <w:tr w:rsidR="00185874" w14:paraId="7FB5EE39" w14:textId="77777777" w:rsidTr="00342322">
        <w:trPr>
          <w:jc w:val="center"/>
        </w:trPr>
        <w:tc>
          <w:tcPr>
            <w:tcW w:w="2345" w:type="dxa"/>
            <w:shd w:val="clear" w:color="auto" w:fill="FFFAEE" w:themeFill="background2"/>
          </w:tcPr>
          <w:p w14:paraId="55176B7A" w14:textId="77777777" w:rsidR="00185874" w:rsidRPr="00707725" w:rsidRDefault="00185874" w:rsidP="009A45ED">
            <w:pPr>
              <w:tabs>
                <w:tab w:val="left" w:pos="855"/>
              </w:tabs>
              <w:rPr>
                <w:lang w:val="is-IS"/>
              </w:rPr>
            </w:pPr>
            <w:r w:rsidRPr="00707725">
              <w:rPr>
                <w:lang w:val="is-IS"/>
              </w:rPr>
              <w:t>B5/</w:t>
            </w:r>
            <w:r>
              <w:rPr>
                <w:b/>
                <w:lang w:val="is-IS"/>
              </w:rPr>
              <w:t xml:space="preserve"> PG 160/220</w:t>
            </w:r>
          </w:p>
        </w:tc>
        <w:tc>
          <w:tcPr>
            <w:tcW w:w="1337" w:type="dxa"/>
          </w:tcPr>
          <w:p w14:paraId="7E831683" w14:textId="77777777" w:rsidR="00185874" w:rsidRPr="00707725" w:rsidRDefault="00185874" w:rsidP="009A45ED">
            <w:pPr>
              <w:tabs>
                <w:tab w:val="left" w:pos="855"/>
              </w:tabs>
              <w:jc w:val="center"/>
              <w:rPr>
                <w:lang w:val="is-IS"/>
              </w:rPr>
            </w:pPr>
          </w:p>
        </w:tc>
        <w:tc>
          <w:tcPr>
            <w:tcW w:w="1337" w:type="dxa"/>
          </w:tcPr>
          <w:p w14:paraId="06038EB6" w14:textId="77777777" w:rsidR="00185874" w:rsidRPr="00707725" w:rsidRDefault="00185874" w:rsidP="009A45ED">
            <w:pPr>
              <w:tabs>
                <w:tab w:val="left" w:pos="855"/>
              </w:tabs>
              <w:jc w:val="center"/>
              <w:rPr>
                <w:lang w:val="is-IS"/>
              </w:rPr>
            </w:pPr>
          </w:p>
        </w:tc>
        <w:tc>
          <w:tcPr>
            <w:tcW w:w="1337" w:type="dxa"/>
          </w:tcPr>
          <w:p w14:paraId="51869DFA" w14:textId="77777777" w:rsidR="00185874" w:rsidRPr="00707725" w:rsidRDefault="00185874" w:rsidP="009A45ED">
            <w:pPr>
              <w:tabs>
                <w:tab w:val="left" w:pos="855"/>
              </w:tabs>
              <w:jc w:val="center"/>
              <w:rPr>
                <w:lang w:val="is-IS"/>
              </w:rPr>
            </w:pPr>
            <w:r w:rsidRPr="00707725">
              <w:rPr>
                <w:lang w:val="is-IS"/>
              </w:rPr>
              <w:t>50500</w:t>
            </w:r>
          </w:p>
        </w:tc>
        <w:tc>
          <w:tcPr>
            <w:tcW w:w="1338" w:type="dxa"/>
          </w:tcPr>
          <w:p w14:paraId="34677310" w14:textId="77777777" w:rsidR="00185874" w:rsidRPr="00707725" w:rsidRDefault="00185874" w:rsidP="009A45ED">
            <w:pPr>
              <w:tabs>
                <w:tab w:val="left" w:pos="855"/>
              </w:tabs>
              <w:jc w:val="center"/>
              <w:rPr>
                <w:lang w:val="is-IS"/>
              </w:rPr>
            </w:pPr>
            <w:r w:rsidRPr="00707725">
              <w:rPr>
                <w:lang w:val="is-IS"/>
              </w:rPr>
              <w:t>3,37</w:t>
            </w:r>
          </w:p>
        </w:tc>
      </w:tr>
      <w:tr w:rsidR="00185874" w14:paraId="3E6CF579" w14:textId="77777777" w:rsidTr="00342322">
        <w:trPr>
          <w:jc w:val="center"/>
        </w:trPr>
        <w:tc>
          <w:tcPr>
            <w:tcW w:w="2345" w:type="dxa"/>
            <w:shd w:val="clear" w:color="auto" w:fill="FFFAEE" w:themeFill="background2"/>
          </w:tcPr>
          <w:p w14:paraId="0180F081" w14:textId="77777777" w:rsidR="00185874" w:rsidRPr="00707725" w:rsidRDefault="00185874" w:rsidP="009A45ED">
            <w:pPr>
              <w:tabs>
                <w:tab w:val="left" w:pos="855"/>
              </w:tabs>
              <w:rPr>
                <w:lang w:val="is-IS"/>
              </w:rPr>
            </w:pPr>
            <w:r w:rsidRPr="00707725">
              <w:rPr>
                <w:lang w:val="is-IS"/>
              </w:rPr>
              <w:t>B11/</w:t>
            </w:r>
            <w:r>
              <w:rPr>
                <w:b/>
                <w:lang w:val="is-IS"/>
              </w:rPr>
              <w:t xml:space="preserve"> PG 70/100</w:t>
            </w:r>
          </w:p>
        </w:tc>
        <w:tc>
          <w:tcPr>
            <w:tcW w:w="1337" w:type="dxa"/>
          </w:tcPr>
          <w:p w14:paraId="4A9738A3" w14:textId="77777777" w:rsidR="00185874" w:rsidRPr="00707725" w:rsidRDefault="00185874" w:rsidP="009A45ED">
            <w:pPr>
              <w:tabs>
                <w:tab w:val="left" w:pos="855"/>
              </w:tabs>
              <w:jc w:val="center"/>
              <w:rPr>
                <w:lang w:val="is-IS"/>
              </w:rPr>
            </w:pPr>
            <w:r w:rsidRPr="00707725">
              <w:rPr>
                <w:lang w:val="is-IS"/>
              </w:rPr>
              <w:t>39600</w:t>
            </w:r>
          </w:p>
        </w:tc>
        <w:tc>
          <w:tcPr>
            <w:tcW w:w="1337" w:type="dxa"/>
          </w:tcPr>
          <w:p w14:paraId="2664B2C3" w14:textId="77777777" w:rsidR="00185874" w:rsidRPr="00707725" w:rsidRDefault="00185874" w:rsidP="009A45ED">
            <w:pPr>
              <w:tabs>
                <w:tab w:val="left" w:pos="855"/>
              </w:tabs>
              <w:jc w:val="center"/>
              <w:rPr>
                <w:lang w:val="is-IS"/>
              </w:rPr>
            </w:pPr>
            <w:r w:rsidRPr="00707725">
              <w:rPr>
                <w:lang w:val="is-IS"/>
              </w:rPr>
              <w:t>2,63</w:t>
            </w:r>
          </w:p>
        </w:tc>
        <w:tc>
          <w:tcPr>
            <w:tcW w:w="1337" w:type="dxa"/>
          </w:tcPr>
          <w:p w14:paraId="002AB737" w14:textId="77777777" w:rsidR="00185874" w:rsidRPr="00707725" w:rsidRDefault="00185874" w:rsidP="009A45ED">
            <w:pPr>
              <w:tabs>
                <w:tab w:val="left" w:pos="855"/>
              </w:tabs>
              <w:jc w:val="center"/>
              <w:rPr>
                <w:lang w:val="is-IS"/>
              </w:rPr>
            </w:pPr>
          </w:p>
        </w:tc>
        <w:tc>
          <w:tcPr>
            <w:tcW w:w="1338" w:type="dxa"/>
          </w:tcPr>
          <w:p w14:paraId="01C35A54" w14:textId="77777777" w:rsidR="00185874" w:rsidRPr="00707725" w:rsidRDefault="00185874" w:rsidP="009A45ED">
            <w:pPr>
              <w:tabs>
                <w:tab w:val="left" w:pos="855"/>
              </w:tabs>
              <w:jc w:val="center"/>
              <w:rPr>
                <w:lang w:val="is-IS"/>
              </w:rPr>
            </w:pPr>
          </w:p>
        </w:tc>
      </w:tr>
      <w:tr w:rsidR="00185874" w14:paraId="61B1D571" w14:textId="77777777" w:rsidTr="00342322">
        <w:trPr>
          <w:jc w:val="center"/>
        </w:trPr>
        <w:tc>
          <w:tcPr>
            <w:tcW w:w="2345" w:type="dxa"/>
            <w:shd w:val="clear" w:color="auto" w:fill="FFFAEE" w:themeFill="background2"/>
          </w:tcPr>
          <w:p w14:paraId="75120A91" w14:textId="77777777" w:rsidR="00185874" w:rsidRPr="00707725" w:rsidRDefault="00185874" w:rsidP="009A45ED">
            <w:pPr>
              <w:tabs>
                <w:tab w:val="left" w:pos="855"/>
              </w:tabs>
              <w:rPr>
                <w:lang w:val="is-IS"/>
              </w:rPr>
            </w:pPr>
            <w:r w:rsidRPr="00707725">
              <w:rPr>
                <w:lang w:val="is-IS"/>
              </w:rPr>
              <w:t>S11/</w:t>
            </w:r>
            <w:r>
              <w:rPr>
                <w:b/>
                <w:lang w:val="is-IS"/>
              </w:rPr>
              <w:t xml:space="preserve"> PG 160/220</w:t>
            </w:r>
          </w:p>
        </w:tc>
        <w:tc>
          <w:tcPr>
            <w:tcW w:w="1337" w:type="dxa"/>
          </w:tcPr>
          <w:p w14:paraId="502C64F8" w14:textId="77777777" w:rsidR="00185874" w:rsidRPr="00707725" w:rsidRDefault="00185874" w:rsidP="009A45ED">
            <w:pPr>
              <w:tabs>
                <w:tab w:val="left" w:pos="855"/>
              </w:tabs>
              <w:jc w:val="center"/>
              <w:rPr>
                <w:lang w:val="is-IS"/>
              </w:rPr>
            </w:pPr>
          </w:p>
        </w:tc>
        <w:tc>
          <w:tcPr>
            <w:tcW w:w="1337" w:type="dxa"/>
          </w:tcPr>
          <w:p w14:paraId="522A6784" w14:textId="77777777" w:rsidR="00185874" w:rsidRPr="00707725" w:rsidRDefault="00185874" w:rsidP="009A45ED">
            <w:pPr>
              <w:tabs>
                <w:tab w:val="left" w:pos="855"/>
              </w:tabs>
              <w:jc w:val="center"/>
              <w:rPr>
                <w:lang w:val="is-IS"/>
              </w:rPr>
            </w:pPr>
          </w:p>
        </w:tc>
        <w:tc>
          <w:tcPr>
            <w:tcW w:w="1337" w:type="dxa"/>
          </w:tcPr>
          <w:p w14:paraId="3FD22299" w14:textId="77777777" w:rsidR="00185874" w:rsidRPr="00707725" w:rsidRDefault="00185874" w:rsidP="009A45ED">
            <w:pPr>
              <w:tabs>
                <w:tab w:val="left" w:pos="855"/>
              </w:tabs>
              <w:jc w:val="center"/>
              <w:rPr>
                <w:lang w:val="is-IS"/>
              </w:rPr>
            </w:pPr>
            <w:r w:rsidRPr="00707725">
              <w:rPr>
                <w:lang w:val="is-IS"/>
              </w:rPr>
              <w:t>35800</w:t>
            </w:r>
          </w:p>
        </w:tc>
        <w:tc>
          <w:tcPr>
            <w:tcW w:w="1338" w:type="dxa"/>
          </w:tcPr>
          <w:p w14:paraId="7B8613C8" w14:textId="77777777" w:rsidR="00185874" w:rsidRPr="00707725" w:rsidRDefault="00185874" w:rsidP="009A45ED">
            <w:pPr>
              <w:tabs>
                <w:tab w:val="left" w:pos="855"/>
              </w:tabs>
              <w:jc w:val="center"/>
              <w:rPr>
                <w:lang w:val="is-IS"/>
              </w:rPr>
            </w:pPr>
            <w:r w:rsidRPr="00707725">
              <w:rPr>
                <w:lang w:val="is-IS"/>
              </w:rPr>
              <w:t>2,66</w:t>
            </w:r>
          </w:p>
        </w:tc>
      </w:tr>
      <w:tr w:rsidR="00185874" w14:paraId="0BB4EFAB" w14:textId="77777777" w:rsidTr="00342322">
        <w:trPr>
          <w:jc w:val="center"/>
        </w:trPr>
        <w:tc>
          <w:tcPr>
            <w:tcW w:w="2345" w:type="dxa"/>
            <w:shd w:val="clear" w:color="auto" w:fill="FFFAEE" w:themeFill="background2"/>
          </w:tcPr>
          <w:p w14:paraId="7E563E91" w14:textId="77777777" w:rsidR="00185874" w:rsidRPr="00707725" w:rsidRDefault="00185874" w:rsidP="009A45ED">
            <w:pPr>
              <w:tabs>
                <w:tab w:val="left" w:pos="855"/>
              </w:tabs>
              <w:jc w:val="center"/>
              <w:rPr>
                <w:i/>
                <w:lang w:val="is-IS"/>
              </w:rPr>
            </w:pPr>
            <w:r w:rsidRPr="00707725">
              <w:rPr>
                <w:i/>
                <w:lang w:val="is-IS"/>
              </w:rPr>
              <w:t>Meðaltal</w:t>
            </w:r>
          </w:p>
        </w:tc>
        <w:tc>
          <w:tcPr>
            <w:tcW w:w="1337" w:type="dxa"/>
          </w:tcPr>
          <w:p w14:paraId="4DAB3DCE" w14:textId="77777777" w:rsidR="00185874" w:rsidRPr="00707725" w:rsidRDefault="00185874" w:rsidP="009A45ED">
            <w:pPr>
              <w:tabs>
                <w:tab w:val="left" w:pos="855"/>
              </w:tabs>
              <w:jc w:val="center"/>
              <w:rPr>
                <w:i/>
                <w:lang w:val="is-IS"/>
              </w:rPr>
            </w:pPr>
            <w:r w:rsidRPr="00707725">
              <w:rPr>
                <w:i/>
                <w:lang w:val="is-IS"/>
              </w:rPr>
              <w:t>37725</w:t>
            </w:r>
          </w:p>
        </w:tc>
        <w:tc>
          <w:tcPr>
            <w:tcW w:w="1337" w:type="dxa"/>
          </w:tcPr>
          <w:p w14:paraId="3D6EEEDD" w14:textId="77777777" w:rsidR="00185874" w:rsidRPr="00707725" w:rsidRDefault="00185874" w:rsidP="009A45ED">
            <w:pPr>
              <w:tabs>
                <w:tab w:val="left" w:pos="855"/>
              </w:tabs>
              <w:jc w:val="center"/>
              <w:rPr>
                <w:i/>
                <w:lang w:val="is-IS"/>
              </w:rPr>
            </w:pPr>
            <w:r w:rsidRPr="00707725">
              <w:rPr>
                <w:i/>
                <w:lang w:val="is-IS"/>
              </w:rPr>
              <w:t>4,12</w:t>
            </w:r>
          </w:p>
        </w:tc>
        <w:tc>
          <w:tcPr>
            <w:tcW w:w="1337" w:type="dxa"/>
          </w:tcPr>
          <w:p w14:paraId="63CE64C2" w14:textId="77777777" w:rsidR="00185874" w:rsidRPr="00707725" w:rsidRDefault="00185874" w:rsidP="009A45ED">
            <w:pPr>
              <w:tabs>
                <w:tab w:val="left" w:pos="855"/>
              </w:tabs>
              <w:jc w:val="center"/>
              <w:rPr>
                <w:i/>
                <w:lang w:val="is-IS"/>
              </w:rPr>
            </w:pPr>
            <w:r w:rsidRPr="00707725">
              <w:rPr>
                <w:i/>
                <w:lang w:val="is-IS"/>
              </w:rPr>
              <w:t>44075</w:t>
            </w:r>
          </w:p>
        </w:tc>
        <w:tc>
          <w:tcPr>
            <w:tcW w:w="1338" w:type="dxa"/>
          </w:tcPr>
          <w:p w14:paraId="7FFC4376" w14:textId="77777777" w:rsidR="00185874" w:rsidRPr="00707725" w:rsidRDefault="00185874" w:rsidP="009A45ED">
            <w:pPr>
              <w:tabs>
                <w:tab w:val="left" w:pos="855"/>
              </w:tabs>
              <w:jc w:val="center"/>
              <w:rPr>
                <w:i/>
                <w:lang w:val="is-IS"/>
              </w:rPr>
            </w:pPr>
            <w:r w:rsidRPr="00707725">
              <w:rPr>
                <w:i/>
                <w:lang w:val="is-IS"/>
              </w:rPr>
              <w:t>3,84</w:t>
            </w:r>
          </w:p>
        </w:tc>
      </w:tr>
    </w:tbl>
    <w:p w14:paraId="375B38E1" w14:textId="77777777" w:rsidR="00185874" w:rsidRDefault="00185874" w:rsidP="00185874">
      <w:pPr>
        <w:ind w:left="513"/>
        <w:jc w:val="both"/>
        <w:rPr>
          <w:sz w:val="24"/>
          <w:szCs w:val="24"/>
          <w:lang w:val="is-IS"/>
        </w:rPr>
      </w:pPr>
    </w:p>
    <w:p w14:paraId="41A1EDB3" w14:textId="77777777" w:rsidR="00185874" w:rsidRDefault="00185874" w:rsidP="00185874">
      <w:pPr>
        <w:jc w:val="both"/>
        <w:rPr>
          <w:lang w:val="is-IS"/>
        </w:rPr>
      </w:pPr>
      <w:r w:rsidRPr="002F17AB">
        <w:rPr>
          <w:lang w:val="is-IS"/>
        </w:rPr>
        <w:t xml:space="preserve">Til samanburðar við gildin í töflu 1 má </w:t>
      </w:r>
      <w:r>
        <w:rPr>
          <w:lang w:val="is-IS"/>
        </w:rPr>
        <w:t>taka kröfur um skriðþol í stífmalbiki AC úr sænskum viðhaldsverklýsingum [Vägverket 2000, bls. 9]. Ef umferð þungra bíla</w:t>
      </w:r>
      <w:r>
        <w:rPr>
          <w:rStyle w:val="FootnoteReference"/>
          <w:lang w:val="is-IS"/>
        </w:rPr>
        <w:footnoteReference w:id="3"/>
      </w:r>
      <w:r>
        <w:rPr>
          <w:lang w:val="is-IS"/>
        </w:rPr>
        <w:t xml:space="preserve"> er minni en ≈500 bílar/akrein/dag eru engar kröfur gerðar til skriðþols. Sé hún undir ≈2000 bílar/akrein/dag má skriðið mest vera 30.000 </w:t>
      </w:r>
      <w:r w:rsidRPr="00213EA2">
        <w:rPr>
          <w:lang w:val="is-IS"/>
        </w:rPr>
        <w:t>με</w:t>
      </w:r>
      <w:r>
        <w:rPr>
          <w:lang w:val="is-IS"/>
        </w:rPr>
        <w:t xml:space="preserve"> en fyrir ≈4000 bílar/akrein/dag eða meira er hámarkið 15.000 </w:t>
      </w:r>
      <w:r w:rsidRPr="00213EA2">
        <w:rPr>
          <w:lang w:val="is-IS"/>
        </w:rPr>
        <w:t>με</w:t>
      </w:r>
      <w:r>
        <w:rPr>
          <w:lang w:val="is-IS"/>
        </w:rPr>
        <w:t xml:space="preserve">. </w:t>
      </w:r>
    </w:p>
    <w:p w14:paraId="7C28BD52" w14:textId="77777777" w:rsidR="00185874" w:rsidRDefault="00185874" w:rsidP="00185874">
      <w:pPr>
        <w:ind w:firstLine="342"/>
        <w:jc w:val="both"/>
        <w:rPr>
          <w:lang w:val="is-IS"/>
        </w:rPr>
      </w:pPr>
      <w:r>
        <w:rPr>
          <w:lang w:val="is-IS"/>
        </w:rPr>
        <w:t xml:space="preserve">Niðurstöður skriðmælinganna sem eru tíundaðar hér á undan gefa til kynna mjög breytilegt skriðþol fyrir íslenskt malbik, allt frá því að vera mjög mikið (&lt; 15.000 </w:t>
      </w:r>
      <w:r w:rsidRPr="00213EA2">
        <w:rPr>
          <w:lang w:val="is-IS"/>
        </w:rPr>
        <w:t>με</w:t>
      </w:r>
      <w:r>
        <w:rPr>
          <w:lang w:val="is-IS"/>
        </w:rPr>
        <w:t xml:space="preserve">) niður í mjög lítið (&gt; 40.000 </w:t>
      </w:r>
      <w:r w:rsidRPr="00213EA2">
        <w:rPr>
          <w:lang w:val="is-IS"/>
        </w:rPr>
        <w:t>με</w:t>
      </w:r>
      <w:r>
        <w:rPr>
          <w:lang w:val="is-IS"/>
        </w:rPr>
        <w:t xml:space="preserve">). Á hinn bóginn er ólíklegt að þung umferð fari yfir 500 bíla/akrein/dag nema þá á nokkrum vegarköflum á höfuðborgarsvæðinu.    </w:t>
      </w:r>
    </w:p>
    <w:p w14:paraId="41F3F610" w14:textId="77777777" w:rsidR="00185874" w:rsidRPr="00F01789" w:rsidRDefault="00185874" w:rsidP="00185874">
      <w:pPr>
        <w:pStyle w:val="Heading2"/>
        <w:rPr>
          <w:lang w:val="is-IS"/>
        </w:rPr>
      </w:pPr>
      <w:bookmarkStart w:id="19" w:name="_Toc125970913"/>
      <w:r w:rsidRPr="00F01789">
        <w:rPr>
          <w:lang w:val="is-IS"/>
        </w:rPr>
        <w:t xml:space="preserve">Mælingar á skriði </w:t>
      </w:r>
      <w:r>
        <w:rPr>
          <w:lang w:val="is-IS"/>
        </w:rPr>
        <w:t>í vegi</w:t>
      </w:r>
      <w:bookmarkEnd w:id="19"/>
      <w:r w:rsidRPr="00F01789">
        <w:rPr>
          <w:lang w:val="is-IS"/>
        </w:rPr>
        <w:t xml:space="preserve"> </w:t>
      </w:r>
    </w:p>
    <w:p w14:paraId="4733A6A5" w14:textId="77777777" w:rsidR="00185874" w:rsidRPr="009662F9" w:rsidRDefault="00185874" w:rsidP="00185874">
      <w:pPr>
        <w:jc w:val="both"/>
        <w:rPr>
          <w:lang w:val="is-IS"/>
        </w:rPr>
      </w:pPr>
      <w:r w:rsidRPr="009662F9">
        <w:rPr>
          <w:lang w:val="is-IS"/>
        </w:rPr>
        <w:t xml:space="preserve">Steinefnanefnd lét á sínum tíma mæla aukningu í hjólfaradýpt á einu sumri í fimm tilraunaköflum á Sæbraut [Ásbjörn Jóhannesson 1998, Ásbjörn Jóhannesson 2000]. Allar malbiksgerðirnar voru </w:t>
      </w:r>
      <w:r>
        <w:rPr>
          <w:lang w:val="is-IS"/>
        </w:rPr>
        <w:t>AC</w:t>
      </w:r>
      <w:r w:rsidRPr="009662F9">
        <w:rPr>
          <w:lang w:val="is-IS"/>
        </w:rPr>
        <w:t xml:space="preserve">16 </w:t>
      </w:r>
      <w:r w:rsidRPr="009662F9">
        <w:rPr>
          <w:lang w:val="is-IS"/>
        </w:rPr>
        <w:lastRenderedPageBreak/>
        <w:t>en úr mismunandi steinefni; Björgunarefni, holrýmd 0,6%, festa 11 kN, sig 7,4 mm; Esjubergsefni, holrýmd 0,6%, festa 10 kN, sig 7,2 mm; Leirvogstunguefni (Leirvogsá), holrýmd 0,0%, festa 11 kN, sig 8,2 mm; Seljadalsefni, holrýmd 0,6%, festa 10 kN, sig 6,2 mm og Snasaefni, holrýmd 0,9%, festa 10 kN, sig 6,8 mm, allt skv. rannsóknum á malbiki frá stöð. Holrýmd í borkjörnum var um það bil einu og hálfu prósenti meiri en holrýmd í malbiki frá stöð</w:t>
      </w:r>
      <w:r>
        <w:rPr>
          <w:lang w:val="is-IS"/>
        </w:rPr>
        <w:t xml:space="preserve"> sem var mæld í Marshallprófi</w:t>
      </w:r>
      <w:r w:rsidRPr="009662F9">
        <w:rPr>
          <w:lang w:val="is-IS"/>
        </w:rPr>
        <w:t xml:space="preserve">. </w:t>
      </w:r>
    </w:p>
    <w:p w14:paraId="238CD1D3" w14:textId="77777777" w:rsidR="00185874" w:rsidRPr="009662F9" w:rsidRDefault="00185874" w:rsidP="00185874">
      <w:pPr>
        <w:ind w:firstLine="342"/>
        <w:jc w:val="both"/>
        <w:rPr>
          <w:lang w:val="is-IS"/>
        </w:rPr>
      </w:pPr>
      <w:r w:rsidRPr="009662F9">
        <w:rPr>
          <w:lang w:val="is-IS"/>
        </w:rPr>
        <w:t>Hjólfaradýpt á þessum köflum var mæld í tvígang sumarið 1991 (ári eftir útlögn) og aftur sumarið 1992. Þá kom í ljós að hjólförin dýpkuðu marktækt milli</w:t>
      </w:r>
      <w:r>
        <w:rPr>
          <w:sz w:val="24"/>
          <w:szCs w:val="24"/>
          <w:lang w:val="is-IS"/>
        </w:rPr>
        <w:t xml:space="preserve"> </w:t>
      </w:r>
      <w:r w:rsidRPr="009662F9">
        <w:rPr>
          <w:lang w:val="is-IS"/>
        </w:rPr>
        <w:t>mælinga sumarið 1991 (um 0,7-1,8 mm). Þessi dýpkun var á bilinu 15-35% af aukningu í hjólfaradýpt á sömu stöðum milli sumranna 1991 og 1992 (á einum stað mældist hjólfaraaukningin yfir sumarið meiri en milli sumra, sem fær ekki staðist).</w:t>
      </w:r>
    </w:p>
    <w:p w14:paraId="6C5A42DF" w14:textId="77777777" w:rsidR="00185874" w:rsidRPr="009662F9" w:rsidRDefault="00185874" w:rsidP="00185874">
      <w:pPr>
        <w:ind w:firstLine="342"/>
        <w:jc w:val="both"/>
        <w:rPr>
          <w:lang w:val="is-IS"/>
        </w:rPr>
      </w:pPr>
      <w:r w:rsidRPr="009662F9">
        <w:rPr>
          <w:lang w:val="is-IS"/>
        </w:rPr>
        <w:t xml:space="preserve">Nokkru seinna lét Steinefnanefnd mæla aukningu í hjólfaradýpt á einu sumri í þrem tilraunaköflum í Reykjavík [Ásbjörn Jóhannesson 1998]. Slitlagið á þessum köflum var </w:t>
      </w:r>
      <w:r>
        <w:rPr>
          <w:lang w:val="is-IS"/>
        </w:rPr>
        <w:t xml:space="preserve">steinríkt malbik </w:t>
      </w:r>
      <w:r w:rsidRPr="009662F9">
        <w:rPr>
          <w:lang w:val="is-IS"/>
        </w:rPr>
        <w:t xml:space="preserve">SMA, holrýmd 0,0%, festa 7 kN, sig 5,3 mm; </w:t>
      </w:r>
      <w:r>
        <w:rPr>
          <w:lang w:val="is-IS"/>
        </w:rPr>
        <w:t>AC</w:t>
      </w:r>
      <w:r w:rsidRPr="009662F9">
        <w:rPr>
          <w:lang w:val="is-IS"/>
        </w:rPr>
        <w:t xml:space="preserve">16, holrýmd 0,1%, festa 10 kN, sig 4,3 mm og </w:t>
      </w:r>
      <w:r>
        <w:rPr>
          <w:lang w:val="is-IS"/>
        </w:rPr>
        <w:t>AC</w:t>
      </w:r>
      <w:r w:rsidRPr="009662F9">
        <w:rPr>
          <w:lang w:val="is-IS"/>
        </w:rPr>
        <w:t xml:space="preserve">12, holrýmd 1,3%, festa 9 kN, sig 3,9 mm, allt skv. rannsóknum á malbiki frá stöð. Holrýmd í borkjörnum var aðeins mæld á einum stað, í </w:t>
      </w:r>
      <w:r>
        <w:rPr>
          <w:lang w:val="is-IS"/>
        </w:rPr>
        <w:t>AC</w:t>
      </w:r>
      <w:r w:rsidRPr="009662F9">
        <w:rPr>
          <w:lang w:val="is-IS"/>
        </w:rPr>
        <w:t xml:space="preserve">16 og reyndist vera 1,0%. </w:t>
      </w:r>
    </w:p>
    <w:p w14:paraId="5DC46031" w14:textId="77777777" w:rsidR="00185874" w:rsidRPr="00D14E7C" w:rsidRDefault="00185874" w:rsidP="00185874">
      <w:pPr>
        <w:ind w:firstLine="342"/>
        <w:jc w:val="both"/>
        <w:rPr>
          <w:lang w:val="is-IS"/>
        </w:rPr>
      </w:pPr>
      <w:r w:rsidRPr="009662F9">
        <w:rPr>
          <w:lang w:val="is-IS"/>
        </w:rPr>
        <w:t xml:space="preserve">Niðurstöður mælinga á hjólfaradýpt á þessum köflum benda eindregið til að skrið hafi átt sér stað. Sumarið 1997 jukust hjólförin um 0,6 - 1,0 mm, mest í SMA, minnst í </w:t>
      </w:r>
      <w:r>
        <w:rPr>
          <w:lang w:val="is-IS"/>
        </w:rPr>
        <w:t>AC</w:t>
      </w:r>
      <w:r w:rsidRPr="009662F9">
        <w:rPr>
          <w:lang w:val="is-IS"/>
        </w:rPr>
        <w:t>16. Hlutur skriðs í hjólfaramyndun var áætlað 10-15% út frá sliti á samskonar slitlagsgerðum, en þessar tölur eru ónákvæmar.</w:t>
      </w:r>
    </w:p>
    <w:p w14:paraId="51AB2951" w14:textId="77777777" w:rsidR="00185874" w:rsidRPr="00F01789" w:rsidRDefault="00185874" w:rsidP="00185874">
      <w:pPr>
        <w:pStyle w:val="Heading2"/>
        <w:rPr>
          <w:lang w:val="is-IS"/>
        </w:rPr>
      </w:pPr>
      <w:bookmarkStart w:id="20" w:name="_Toc125970914"/>
      <w:r w:rsidRPr="00F01789">
        <w:rPr>
          <w:lang w:val="is-IS"/>
        </w:rPr>
        <w:t>Aðrar vísbendingar með og á móti skriði</w:t>
      </w:r>
      <w:bookmarkEnd w:id="20"/>
      <w:r w:rsidRPr="00F01789">
        <w:rPr>
          <w:lang w:val="is-IS"/>
        </w:rPr>
        <w:t xml:space="preserve"> </w:t>
      </w:r>
    </w:p>
    <w:p w14:paraId="2E5CE962" w14:textId="77777777" w:rsidR="00185874" w:rsidRPr="009662F9" w:rsidRDefault="00185874" w:rsidP="00185874">
      <w:pPr>
        <w:jc w:val="both"/>
        <w:rPr>
          <w:lang w:val="is-IS"/>
        </w:rPr>
      </w:pPr>
      <w:r w:rsidRPr="009662F9">
        <w:rPr>
          <w:lang w:val="is-IS"/>
        </w:rPr>
        <w:t>Vísbendingar um skrið má fá með því að skoða hjólför [Wiman 2000]. Ef vinstra hjólfarið er staðbundið</w:t>
      </w:r>
      <w:r>
        <w:rPr>
          <w:lang w:val="is-IS"/>
        </w:rPr>
        <w:t>,</w:t>
      </w:r>
      <w:r w:rsidRPr="009662F9">
        <w:rPr>
          <w:lang w:val="is-IS"/>
        </w:rPr>
        <w:t xml:space="preserve"> en það hægra dreifðara er líklegt að hjólförin megi bæði rekja til slits og skriðs. Ástæðan er sú að bílar sækja í að aka í sama hjólfari vinstra megin, en þar sem þungir bílar eru breiðari en léttir (og yfirleitt ekki á negldum hjólbörðum) falla áhrifin af sliti og skriði ekki saman í hægra hjólfari. Séu bæði hjólför álíka breið og álíka kröpp er líklegt að þau stafi af sliti, sérstaklega ef bilið á milli þeirra er í samræmi við bil á milli hjóla á fólksbílum. Wiman telur ennfremur að nánast allt skrið megi rekja til þungra bíla.   </w:t>
      </w:r>
    </w:p>
    <w:p w14:paraId="3D723017" w14:textId="77777777" w:rsidR="00185874" w:rsidRDefault="00185874" w:rsidP="00185874">
      <w:pPr>
        <w:ind w:firstLine="342"/>
        <w:jc w:val="both"/>
        <w:rPr>
          <w:lang w:val="is-IS"/>
        </w:rPr>
      </w:pPr>
      <w:r w:rsidRPr="009662F9">
        <w:rPr>
          <w:lang w:val="is-IS"/>
        </w:rPr>
        <w:t xml:space="preserve">För eftir tvö hjól hlið við hlið í sama hjólfari eru merki um skrið. Hjólfarið lítur þá út eins og mót af tvöföldum afturhjólum á þungaflutningabíl. Stundum má sjá að malbikið </w:t>
      </w:r>
      <w:r>
        <w:rPr>
          <w:lang w:val="is-IS"/>
        </w:rPr>
        <w:t xml:space="preserve">hefur </w:t>
      </w:r>
      <w:r w:rsidRPr="009662F9">
        <w:rPr>
          <w:lang w:val="is-IS"/>
        </w:rPr>
        <w:t xml:space="preserve">pressast upp í hrygg milli hjólanna. Ef malbik hefur ýtst eða dregist til í akstursstefnuna er það sömuleiðis merki um skrið; þetta sést frekast þar sem þungir bílar stansa á ljósastýrðum gatnamótum. </w:t>
      </w:r>
    </w:p>
    <w:p w14:paraId="60ABB3E0" w14:textId="77777777" w:rsidR="00185874" w:rsidRPr="00F01789" w:rsidRDefault="00185874" w:rsidP="00185874">
      <w:pPr>
        <w:pStyle w:val="Heading2"/>
        <w:rPr>
          <w:lang w:val="is-IS"/>
        </w:rPr>
      </w:pPr>
      <w:bookmarkStart w:id="21" w:name="_Toc125970915"/>
      <w:r w:rsidRPr="00F01789">
        <w:rPr>
          <w:lang w:val="is-IS"/>
        </w:rPr>
        <w:t>Merki um skrið í Reykjavík eftir sumarið 2007</w:t>
      </w:r>
      <w:bookmarkEnd w:id="21"/>
      <w:r w:rsidRPr="00F01789">
        <w:rPr>
          <w:lang w:val="is-IS"/>
        </w:rPr>
        <w:t xml:space="preserve"> </w:t>
      </w:r>
    </w:p>
    <w:p w14:paraId="36208A31" w14:textId="77777777" w:rsidR="00185874" w:rsidRDefault="00185874" w:rsidP="00185874">
      <w:pPr>
        <w:jc w:val="both"/>
        <w:rPr>
          <w:lang w:val="is-IS"/>
        </w:rPr>
      </w:pPr>
      <w:r>
        <w:rPr>
          <w:lang w:val="is-IS"/>
        </w:rPr>
        <w:t>Júlímánuður 2007 var óvenju hlýr, þurr, lygn og sólríkur í Reykjavík, þótt engin veðurmet væru slegin. Þessi skilyrði ýta undir skrið í malbiki, þar sem yfirborð malbiks getur hitnað langt umfram lofthita þegar sól er hátt á lofti. Í þessum mánuði mældist hæsta hitastig á yfirborði malbiks hartnær 40°C á tveim veðurstöðvum Vegagerðarinnar í nágrenni Reykjavíkur (Sandskeið og Reykjanesbraut) og 33°C á einum stað innanbæjar (Garðabær) á sama tímabili. Hitastig 20 mm undir yfirborði slitlags (viðmiðunardýpt SHRP fyrir hitastig í slitlagi) má reikna út frá yfirborðshita samkvæmt formúlu sem er tilgreind í skýringum við forrit frá Strategic Highway Research Program [SHRP 1995] sem var gert til að spá um hitastig í malbiki við ýmsar aðstæður. Ef þessi formúla er lögð til grundvallar kemur í ljós að hitastig 20 mm undir yfirborði slitlagsins hefur að líkindum komist í 37°C á Sandskeiði og á Reykjanesbraut, en í 31°C í Garðabæ í júlí 2007.</w:t>
      </w:r>
    </w:p>
    <w:p w14:paraId="19625045" w14:textId="77777777" w:rsidR="00185874" w:rsidRDefault="00185874" w:rsidP="00185874">
      <w:pPr>
        <w:ind w:firstLine="342"/>
        <w:jc w:val="both"/>
        <w:rPr>
          <w:lang w:val="is-IS"/>
        </w:rPr>
      </w:pPr>
      <w:r>
        <w:rPr>
          <w:lang w:val="is-IS"/>
        </w:rPr>
        <w:t xml:space="preserve">Þessar mælingar sýna að hitastig í slitlagi getur orðið talsvert hærra en spá sú sem líkan Superpave gerir út frá hnattstöðu og veðurfari, sem er 30°C fyrir Reykjavík [Ásbjörn Jóhannesson 2005, bls. 26]. Engu að síður er þetta hitastig miklu lægra en svo að hætta sé á skriði vegna bindiefnisgerðanna sem eru notaðar hér, þ.e.a.s. samkvæmt ákveðnum forsendum og útreikningum </w:t>
      </w:r>
      <w:r>
        <w:rPr>
          <w:lang w:val="is-IS"/>
        </w:rPr>
        <w:lastRenderedPageBreak/>
        <w:t>byggðum á Superpave. Prófanir (reyndar aðeins á tveim sýnum) gáfu til kynna að hart bindiefni (70/100) muni þola allt að 66°C í slitlagi og mjúkt (160/220) allt að 58°C (sama heimild bls. 26).</w:t>
      </w:r>
    </w:p>
    <w:p w14:paraId="6BAE3211" w14:textId="77777777" w:rsidR="00185874" w:rsidRPr="007D5AF1" w:rsidRDefault="00185874" w:rsidP="00185874">
      <w:pPr>
        <w:ind w:firstLine="342"/>
        <w:jc w:val="both"/>
        <w:rPr>
          <w:lang w:val="is-IS"/>
        </w:rPr>
      </w:pPr>
      <w:r>
        <w:rPr>
          <w:lang w:val="is-IS"/>
        </w:rPr>
        <w:t xml:space="preserve">Samt sem áður má sjá merki um skrið á gatnamótum í Reykjavík sem líklega hefur orðið á áðurnefndu tímabili. Þau eru mest áberandi við ljósastýrð gatnamót á miklum umferðargötum, og sjást best framan við ljósin, þar sem bílar stansa og taka af stað. Einkennin eru óreglulegar ójöfnur, líkt og malbikið hafi ekist til í umferðarstefnuna. Á milli gatnamóta eru þessi ummerki ekki eins áberandi. </w:t>
      </w:r>
    </w:p>
    <w:p w14:paraId="14C3AF90" w14:textId="77777777" w:rsidR="00185874" w:rsidRDefault="00185874" w:rsidP="00185874">
      <w:pPr>
        <w:pStyle w:val="Heading2"/>
        <w:rPr>
          <w:lang w:val="is-IS"/>
        </w:rPr>
      </w:pPr>
      <w:bookmarkStart w:id="22" w:name="_Toc125970916"/>
      <w:r w:rsidRPr="00F01789">
        <w:rPr>
          <w:lang w:val="is-IS"/>
        </w:rPr>
        <w:t>Er íslenskum slitlögum hætt við skriði?</w:t>
      </w:r>
      <w:bookmarkEnd w:id="22"/>
      <w:r w:rsidRPr="00F01789">
        <w:rPr>
          <w:lang w:val="is-IS"/>
        </w:rPr>
        <w:t xml:space="preserve"> </w:t>
      </w:r>
    </w:p>
    <w:p w14:paraId="3232E4AE" w14:textId="129CDF47" w:rsidR="00185874" w:rsidRPr="00C76605" w:rsidRDefault="00185874" w:rsidP="00185874">
      <w:pPr>
        <w:rPr>
          <w:lang w:val="is-IS"/>
        </w:rPr>
      </w:pPr>
      <w:r>
        <w:rPr>
          <w:lang w:val="is-IS"/>
        </w:rPr>
        <w:t>Samkvæmt rannsóknum á skriði í íslensku malbiki á árum</w:t>
      </w:r>
      <w:r w:rsidR="00E20DBD">
        <w:rPr>
          <w:lang w:val="is-IS"/>
        </w:rPr>
        <w:t xml:space="preserve"> áður</w:t>
      </w:r>
      <w:r>
        <w:rPr>
          <w:lang w:val="is-IS"/>
        </w:rPr>
        <w:t xml:space="preserve"> er talið að skrið geti verið á bilinu 25-35% af heildarhjólfaramyndun þar sem umferð er mikil og þung.</w:t>
      </w:r>
    </w:p>
    <w:p w14:paraId="657BB7FB" w14:textId="77777777" w:rsidR="00185874" w:rsidRPr="00F01789" w:rsidRDefault="00185874" w:rsidP="00185874">
      <w:pPr>
        <w:pStyle w:val="Heading2"/>
        <w:rPr>
          <w:lang w:val="is-IS"/>
        </w:rPr>
      </w:pPr>
      <w:bookmarkStart w:id="23" w:name="_Toc125970917"/>
      <w:r w:rsidRPr="00F01789">
        <w:rPr>
          <w:lang w:val="is-IS"/>
        </w:rPr>
        <w:t>Ráðstafanir til að minnka skrið</w:t>
      </w:r>
      <w:bookmarkEnd w:id="23"/>
      <w:r w:rsidRPr="00F01789">
        <w:rPr>
          <w:lang w:val="is-IS"/>
        </w:rPr>
        <w:t xml:space="preserve"> </w:t>
      </w:r>
    </w:p>
    <w:p w14:paraId="564E110B" w14:textId="77777777" w:rsidR="00185874" w:rsidRPr="002F51FB" w:rsidRDefault="00185874" w:rsidP="00185874">
      <w:pPr>
        <w:jc w:val="both"/>
        <w:rPr>
          <w:lang w:val="is-IS"/>
        </w:rPr>
      </w:pPr>
      <w:r w:rsidRPr="002F51FB">
        <w:rPr>
          <w:lang w:val="is-IS"/>
        </w:rPr>
        <w:t xml:space="preserve">Fyrst af öllu þarf að gera mælingar til að ganga úr skugga um hvort skrið á sér stað í íslenskum slitlögum og, ef svo er, hvort það er svo mikið að það skipti máli fyrir endingu þeirra. Í þessu sambandi þarf einnig að hafa í huga að ráðstafanir sem eiga að draga úr skriði geta haft aðra fylgifiska sem eru neikvæðir fyrir endingu malbiksins. </w:t>
      </w:r>
    </w:p>
    <w:p w14:paraId="0BF0AC50" w14:textId="77777777" w:rsidR="00185874" w:rsidRPr="002F51FB" w:rsidRDefault="00185874" w:rsidP="00185874">
      <w:pPr>
        <w:ind w:firstLine="342"/>
        <w:jc w:val="both"/>
        <w:rPr>
          <w:lang w:val="is-IS"/>
        </w:rPr>
      </w:pPr>
      <w:r w:rsidRPr="002F51FB">
        <w:rPr>
          <w:lang w:val="is-IS"/>
        </w:rPr>
        <w:t>Aukin holrýmd í malbiki dregur úr líkum á skriði, þó aðeins upp að vissu marki. Hérlendis hefur tíðkast að halda holrýmd niðri eins og kostur er</w:t>
      </w:r>
      <w:r>
        <w:rPr>
          <w:lang w:val="is-IS"/>
        </w:rPr>
        <w:t>, en þó innan marka sem gefin eru upp í Efnisgæðaritinu. Lág holrýmd getur</w:t>
      </w:r>
      <w:r w:rsidRPr="002F51FB">
        <w:rPr>
          <w:lang w:val="is-IS"/>
        </w:rPr>
        <w:t xml:space="preserve"> aukið hættu á skriði, en hversu mikið er óvíst.  </w:t>
      </w:r>
    </w:p>
    <w:p w14:paraId="2B0F4052" w14:textId="77777777" w:rsidR="00185874" w:rsidRPr="002F51FB" w:rsidRDefault="00185874" w:rsidP="00185874">
      <w:pPr>
        <w:ind w:firstLine="342"/>
        <w:jc w:val="both"/>
        <w:rPr>
          <w:lang w:val="is-IS"/>
        </w:rPr>
      </w:pPr>
      <w:r w:rsidRPr="002F51FB">
        <w:rPr>
          <w:lang w:val="is-IS"/>
        </w:rPr>
        <w:t>Har</w:t>
      </w:r>
      <w:r>
        <w:rPr>
          <w:lang w:val="is-IS"/>
        </w:rPr>
        <w:t>t</w:t>
      </w:r>
      <w:r w:rsidRPr="002F51FB">
        <w:rPr>
          <w:lang w:val="is-IS"/>
        </w:rPr>
        <w:t xml:space="preserve"> bindiefni dregur einnig úr líkum á skriði, því harðara sem bindiefnið er</w:t>
      </w:r>
      <w:r>
        <w:rPr>
          <w:lang w:val="is-IS"/>
        </w:rPr>
        <w:t>,</w:t>
      </w:r>
      <w:r w:rsidRPr="002F51FB">
        <w:rPr>
          <w:lang w:val="is-IS"/>
        </w:rPr>
        <w:t xml:space="preserve"> þeim mun meiri sumarhita þolir malbikið án þess að skríða. Hérlendis </w:t>
      </w:r>
      <w:r>
        <w:rPr>
          <w:lang w:val="is-IS"/>
        </w:rPr>
        <w:t>var</w:t>
      </w:r>
      <w:r w:rsidRPr="002F51FB">
        <w:rPr>
          <w:lang w:val="is-IS"/>
        </w:rPr>
        <w:t xml:space="preserve"> yfirleitt notað fremur mjúkt </w:t>
      </w:r>
      <w:r>
        <w:rPr>
          <w:lang w:val="is-IS"/>
        </w:rPr>
        <w:t>bik</w:t>
      </w:r>
      <w:r w:rsidRPr="002F51FB">
        <w:rPr>
          <w:lang w:val="is-IS"/>
        </w:rPr>
        <w:t xml:space="preserve"> (</w:t>
      </w:r>
      <w:r>
        <w:rPr>
          <w:lang w:val="is-IS"/>
        </w:rPr>
        <w:t xml:space="preserve">PG </w:t>
      </w:r>
      <w:r w:rsidRPr="002F51FB">
        <w:rPr>
          <w:lang w:val="is-IS"/>
        </w:rPr>
        <w:t>1</w:t>
      </w:r>
      <w:r>
        <w:rPr>
          <w:lang w:val="is-IS"/>
        </w:rPr>
        <w:t>6</w:t>
      </w:r>
      <w:r w:rsidRPr="002F51FB">
        <w:rPr>
          <w:lang w:val="is-IS"/>
        </w:rPr>
        <w:t>0/220) í malbik</w:t>
      </w:r>
      <w:r>
        <w:rPr>
          <w:lang w:val="is-IS"/>
        </w:rPr>
        <w:t xml:space="preserve"> á árum áður, en notkun á harðara biki (PG 70/100) hefur aukist mikið þar sem umferð er mikil og þung til að sporna gegn skriði</w:t>
      </w:r>
      <w:r w:rsidRPr="002F51FB">
        <w:rPr>
          <w:lang w:val="is-IS"/>
        </w:rPr>
        <w:t xml:space="preserve">. </w:t>
      </w:r>
      <w:r>
        <w:rPr>
          <w:lang w:val="is-IS"/>
        </w:rPr>
        <w:t>Breytt bindiefni (e. modified bitumen) hefur svipuð áhrif eins og að nota harðara bindiefni.</w:t>
      </w:r>
    </w:p>
    <w:p w14:paraId="032359AB" w14:textId="77777777" w:rsidR="00185874" w:rsidRDefault="00185874" w:rsidP="00185874">
      <w:pPr>
        <w:ind w:firstLine="342"/>
        <w:jc w:val="both"/>
        <w:rPr>
          <w:lang w:val="is-IS"/>
        </w:rPr>
      </w:pPr>
      <w:r w:rsidRPr="002F51FB">
        <w:rPr>
          <w:lang w:val="is-IS"/>
        </w:rPr>
        <w:t xml:space="preserve">Kornalögun og yfirborðsáferð steinefnis hefur áhrif á skrið. </w:t>
      </w:r>
      <w:r>
        <w:rPr>
          <w:lang w:val="is-IS"/>
        </w:rPr>
        <w:t xml:space="preserve">„Angularity“ er jákvæður eiginleiki. </w:t>
      </w:r>
      <w:r w:rsidRPr="002F51FB">
        <w:rPr>
          <w:lang w:val="is-IS"/>
        </w:rPr>
        <w:t>Hátt brothlutfall (hlutfall</w:t>
      </w:r>
      <w:r>
        <w:rPr>
          <w:lang w:val="is-IS"/>
        </w:rPr>
        <w:t xml:space="preserve"> brotflata af heildaryfirborði steinefnis) </w:t>
      </w:r>
      <w:r w:rsidRPr="002F51FB">
        <w:rPr>
          <w:lang w:val="is-IS"/>
        </w:rPr>
        <w:t>dregur úr líkum á skriði</w:t>
      </w:r>
      <w:r>
        <w:rPr>
          <w:lang w:val="is-IS"/>
        </w:rPr>
        <w:t>;</w:t>
      </w:r>
      <w:r w:rsidRPr="002F51FB">
        <w:rPr>
          <w:lang w:val="is-IS"/>
        </w:rPr>
        <w:t xml:space="preserve"> núið efni hefur öfug áhrif.</w:t>
      </w:r>
      <w:r>
        <w:rPr>
          <w:lang w:val="is-IS"/>
        </w:rPr>
        <w:t xml:space="preserve"> </w:t>
      </w:r>
    </w:p>
    <w:p w14:paraId="7E339A5B" w14:textId="77777777" w:rsidR="00185874" w:rsidRPr="002F51FB" w:rsidRDefault="00185874" w:rsidP="00185874">
      <w:pPr>
        <w:ind w:firstLine="342"/>
        <w:jc w:val="both"/>
        <w:rPr>
          <w:lang w:val="is-IS"/>
        </w:rPr>
      </w:pPr>
      <w:r>
        <w:rPr>
          <w:lang w:val="is-IS"/>
        </w:rPr>
        <w:t>Ef umferð er mikil og þung er heppilegra að sáldurferill malbiksins sé nær neðri hönnunar</w:t>
      </w:r>
      <w:r>
        <w:rPr>
          <w:lang w:val="is-IS"/>
        </w:rPr>
        <w:softHyphen/>
        <w:t xml:space="preserve">mörkum en þeim efri, því gróft steinefni hefur að öðru jöfnu meiri mótstöðu gegn skriði en fíngert. </w:t>
      </w:r>
    </w:p>
    <w:p w14:paraId="1CB59FD5" w14:textId="77777777" w:rsidR="00185874" w:rsidRDefault="00185874" w:rsidP="00185874">
      <w:pPr>
        <w:ind w:firstLine="342"/>
        <w:jc w:val="both"/>
        <w:rPr>
          <w:lang w:val="is-IS"/>
        </w:rPr>
      </w:pPr>
      <w:r w:rsidRPr="002F51FB">
        <w:rPr>
          <w:lang w:val="is-IS"/>
        </w:rPr>
        <w:t>Hátt hlutfall mélu dregur úr líkum á skriði, því malbikið verður stífara með auknu méluinnihaldi. Háu méluinnihaldi eru þó settar skorður, oft með því að tiltaka hámarkshlutfall mélu og bindiefnis. Annars er hætta á að malbikið þjappist illa og þoli síður hreyfingar í undirbyggingu án þess að springa (verði stökkt).</w:t>
      </w:r>
    </w:p>
    <w:p w14:paraId="7EC161DA" w14:textId="77777777" w:rsidR="00185874" w:rsidRDefault="00185874" w:rsidP="00185874">
      <w:pPr>
        <w:ind w:firstLine="342"/>
        <w:jc w:val="both"/>
        <w:rPr>
          <w:lang w:val="is-IS"/>
        </w:rPr>
      </w:pPr>
      <w:r>
        <w:rPr>
          <w:lang w:val="is-IS"/>
        </w:rPr>
        <w:t xml:space="preserve">Líkur á skriði og/eða eftirþjöppun eru taldar minnka með aukinni þjöppun, að öðru óbreyttu. </w:t>
      </w:r>
    </w:p>
    <w:p w14:paraId="5BD3E03B" w14:textId="77777777" w:rsidR="00185874" w:rsidRPr="002F51FB" w:rsidRDefault="00185874" w:rsidP="00185874">
      <w:pPr>
        <w:ind w:firstLine="342"/>
        <w:jc w:val="both"/>
        <w:rPr>
          <w:lang w:val="is-IS"/>
        </w:rPr>
      </w:pPr>
      <w:r>
        <w:rPr>
          <w:lang w:val="is-IS"/>
        </w:rPr>
        <w:t>Malbik með of</w:t>
      </w:r>
      <w:r w:rsidRPr="00880EE3">
        <w:rPr>
          <w:lang w:val="is-IS"/>
        </w:rPr>
        <w:t xml:space="preserve"> </w:t>
      </w:r>
      <w:r>
        <w:rPr>
          <w:lang w:val="is-IS"/>
        </w:rPr>
        <w:t>miklu bindiefni hættir til að skríða. Á hinn bóginn hættir malbiki með of litlu bindiefni til að skemmast af völdum vatns og veðurs, svo þarna þarf að fara bil beggja. Reyndur ráðgjafi, Charles Foster, orðar ráðleggingu sína þannig: „...put in all the asphalt the traffic will bear but not too much“ [Foster 1985, bls. 305].</w:t>
      </w:r>
    </w:p>
    <w:p w14:paraId="6A4E10F8" w14:textId="77777777" w:rsidR="00185874" w:rsidRDefault="00185874" w:rsidP="00185874">
      <w:pPr>
        <w:ind w:firstLine="342"/>
        <w:jc w:val="both"/>
        <w:rPr>
          <w:lang w:val="is-IS"/>
        </w:rPr>
      </w:pPr>
      <w:r>
        <w:rPr>
          <w:lang w:val="is-IS"/>
        </w:rPr>
        <w:t xml:space="preserve">Festa í Marshallprófi er talin vera mælikvarði á það sem kallað er styrkleiki malbiksins, sem væntanlega má túlka sem mótstöðu gegn skriði og </w:t>
      </w:r>
      <w:r w:rsidRPr="002F51FB">
        <w:rPr>
          <w:lang w:val="is-IS"/>
        </w:rPr>
        <w:t xml:space="preserve">sig </w:t>
      </w:r>
      <w:r>
        <w:rPr>
          <w:lang w:val="is-IS"/>
        </w:rPr>
        <w:t xml:space="preserve">í sama prófi </w:t>
      </w:r>
      <w:r w:rsidRPr="002F51FB">
        <w:rPr>
          <w:lang w:val="is-IS"/>
        </w:rPr>
        <w:t>er tengt við hættu á skriði</w:t>
      </w:r>
      <w:r>
        <w:rPr>
          <w:lang w:val="is-IS"/>
        </w:rPr>
        <w:t xml:space="preserve"> [White 1985, bls. 278-279].</w:t>
      </w:r>
      <w:r w:rsidRPr="002F51FB">
        <w:rPr>
          <w:lang w:val="is-IS"/>
        </w:rPr>
        <w:t xml:space="preserve"> </w:t>
      </w:r>
      <w:r>
        <w:rPr>
          <w:lang w:val="is-IS"/>
        </w:rPr>
        <w:t xml:space="preserve">Í handbók um hönnun malbiks með Marshallaðferðinni er lögð áhersla á að uppfylla kröfur um festu og sig [Asphalt Institute 1989, bls. 146] nema því aðeins að tryggt sé að frávikin séu saklaus. Þetta bendir til að skriði megi halda í skefjum með því að uppfylla viðhlítandi kröfur um festu og sig. </w:t>
      </w:r>
      <w:r w:rsidRPr="002F51FB">
        <w:rPr>
          <w:lang w:val="is-IS"/>
        </w:rPr>
        <w:t xml:space="preserve">Um </w:t>
      </w:r>
      <w:r>
        <w:rPr>
          <w:lang w:val="is-IS"/>
        </w:rPr>
        <w:t xml:space="preserve">gildi Marshallsprófs til að meta líkur á skriði </w:t>
      </w:r>
      <w:r w:rsidRPr="002F51FB">
        <w:rPr>
          <w:lang w:val="is-IS"/>
        </w:rPr>
        <w:t>er þó ágreiningur og hefur lengi verið</w:t>
      </w:r>
      <w:r>
        <w:rPr>
          <w:lang w:val="is-IS"/>
        </w:rPr>
        <w:t xml:space="preserve"> og aðrar hönnunaraðferðir (m.a. Superpave) hafa verið teknar í notkun í sumum löndum.</w:t>
      </w:r>
    </w:p>
    <w:p w14:paraId="4FEDFC9E" w14:textId="77777777" w:rsidR="00185874" w:rsidRPr="00F01789" w:rsidRDefault="00185874" w:rsidP="00185874">
      <w:pPr>
        <w:pStyle w:val="Heading2"/>
        <w:rPr>
          <w:lang w:val="is-IS"/>
        </w:rPr>
      </w:pPr>
      <w:bookmarkStart w:id="24" w:name="_Toc125970918"/>
      <w:r w:rsidRPr="00F01789">
        <w:rPr>
          <w:lang w:val="is-IS"/>
        </w:rPr>
        <w:lastRenderedPageBreak/>
        <w:t>Ályktanir</w:t>
      </w:r>
      <w:bookmarkEnd w:id="24"/>
      <w:r w:rsidRPr="00F01789">
        <w:rPr>
          <w:lang w:val="is-IS"/>
        </w:rPr>
        <w:t xml:space="preserve"> </w:t>
      </w:r>
    </w:p>
    <w:p w14:paraId="78012345" w14:textId="2C0FAA68" w:rsidR="00185874" w:rsidRDefault="00185874" w:rsidP="00185874">
      <w:pPr>
        <w:jc w:val="both"/>
        <w:rPr>
          <w:lang w:val="is-IS"/>
        </w:rPr>
      </w:pPr>
      <w:r>
        <w:rPr>
          <w:lang w:val="is-IS"/>
        </w:rPr>
        <w:t xml:space="preserve">Af þeim upplýsingum sem liggja fyrir er engan veginn á hreinu </w:t>
      </w:r>
      <w:r w:rsidRPr="007143C1">
        <w:rPr>
          <w:lang w:val="is-IS"/>
        </w:rPr>
        <w:t>hvort og hversu mikið skrið er í íslensku malbiki</w:t>
      </w:r>
      <w:r>
        <w:rPr>
          <w:lang w:val="is-IS"/>
        </w:rPr>
        <w:t>, þótt líkur bendi miklu fremur til að það sé lítið en mikið. T</w:t>
      </w:r>
      <w:r w:rsidRPr="007143C1">
        <w:rPr>
          <w:lang w:val="is-IS"/>
        </w:rPr>
        <w:t xml:space="preserve">il að komast </w:t>
      </w:r>
      <w:r>
        <w:rPr>
          <w:lang w:val="is-IS"/>
        </w:rPr>
        <w:t>að hinu sanna</w:t>
      </w:r>
      <w:r w:rsidRPr="007143C1">
        <w:rPr>
          <w:lang w:val="is-IS"/>
        </w:rPr>
        <w:t xml:space="preserve"> þarf kerfisbundnar mælingar á skriði</w:t>
      </w:r>
      <w:r>
        <w:rPr>
          <w:lang w:val="is-IS"/>
        </w:rPr>
        <w:t>, líklega</w:t>
      </w:r>
      <w:r w:rsidRPr="007143C1">
        <w:rPr>
          <w:lang w:val="is-IS"/>
        </w:rPr>
        <w:t xml:space="preserve"> um nokkurra ára skeið. </w:t>
      </w:r>
      <w:r>
        <w:rPr>
          <w:lang w:val="is-IS"/>
        </w:rPr>
        <w:t xml:space="preserve">Þá fyrst er tímabært að meta hvort einhverjar gagnráðstafanir eru nauðsynlegar og hverjar henti best. Óraunhæfar kröfur um lágt sig eða hækkaða holrýmd til að draga úr skriði geta haft eftirköst sem koma niður á endingu malbiksins, sérstaklega í slitlögum, og verði kröfunum breytt frá því sem nú er, verður að gæta þess að </w:t>
      </w:r>
      <w:r w:rsidRPr="007143C1">
        <w:rPr>
          <w:lang w:val="is-IS"/>
        </w:rPr>
        <w:t xml:space="preserve">fórna </w:t>
      </w:r>
      <w:r>
        <w:rPr>
          <w:lang w:val="is-IS"/>
        </w:rPr>
        <w:t xml:space="preserve">ekki </w:t>
      </w:r>
      <w:r w:rsidRPr="007143C1">
        <w:rPr>
          <w:lang w:val="is-IS"/>
        </w:rPr>
        <w:t>minni hagsmunum fyrir meiri</w:t>
      </w:r>
      <w:r>
        <w:rPr>
          <w:lang w:val="is-IS"/>
        </w:rPr>
        <w:t>.</w:t>
      </w:r>
      <w:r w:rsidRPr="007143C1">
        <w:rPr>
          <w:lang w:val="is-IS"/>
        </w:rPr>
        <w:t xml:space="preserve"> </w:t>
      </w:r>
    </w:p>
    <w:p w14:paraId="2B7C758A" w14:textId="67B07D40" w:rsidR="00246EC8" w:rsidRPr="009E4ED9" w:rsidRDefault="00246EC8" w:rsidP="00246EC8">
      <w:pPr>
        <w:pStyle w:val="Heading2"/>
        <w:numPr>
          <w:ilvl w:val="0"/>
          <w:numId w:val="0"/>
        </w:numPr>
        <w:ind w:firstLine="340"/>
        <w:rPr>
          <w:color w:val="auto"/>
          <w:lang w:val="is-IS"/>
        </w:rPr>
      </w:pPr>
      <w:bookmarkStart w:id="25" w:name="_Toc125970919"/>
      <w:r w:rsidRPr="009E4ED9">
        <w:rPr>
          <w:color w:val="auto"/>
          <w:lang w:val="is-IS"/>
        </w:rPr>
        <w:t>ATHUGASEMD RITSTJÓR</w:t>
      </w:r>
      <w:r w:rsidR="009E4ED9" w:rsidRPr="009E4ED9">
        <w:rPr>
          <w:color w:val="auto"/>
          <w:lang w:val="is-IS"/>
        </w:rPr>
        <w:t>A</w:t>
      </w:r>
      <w:r w:rsidRPr="009E4ED9">
        <w:rPr>
          <w:color w:val="auto"/>
          <w:lang w:val="is-IS"/>
        </w:rPr>
        <w:t xml:space="preserve"> VIÐ KAFLA 6 202</w:t>
      </w:r>
      <w:r w:rsidR="004B483C">
        <w:rPr>
          <w:color w:val="auto"/>
          <w:lang w:val="is-IS"/>
        </w:rPr>
        <w:t>5</w:t>
      </w:r>
      <w:bookmarkEnd w:id="25"/>
    </w:p>
    <w:p w14:paraId="70092FD2" w14:textId="2746DFFA" w:rsidR="00246EC8" w:rsidRPr="009E4ED9" w:rsidRDefault="00246EC8" w:rsidP="00246EC8">
      <w:pPr>
        <w:jc w:val="both"/>
        <w:rPr>
          <w:lang w:val="is-IS"/>
        </w:rPr>
      </w:pPr>
      <w:r w:rsidRPr="009E4ED9">
        <w:rPr>
          <w:lang w:val="is-IS"/>
        </w:rPr>
        <w:t xml:space="preserve">Ritstjórn Efnisgæðaritsins vill taka fram að allt það sem sett er fram í </w:t>
      </w:r>
      <w:r w:rsidR="00857BE7">
        <w:rPr>
          <w:lang w:val="is-IS"/>
        </w:rPr>
        <w:t>viðauka</w:t>
      </w:r>
      <w:r w:rsidR="00857BE7" w:rsidRPr="009E4ED9">
        <w:rPr>
          <w:lang w:val="is-IS"/>
        </w:rPr>
        <w:t xml:space="preserve"> </w:t>
      </w:r>
      <w:r w:rsidR="008944F3">
        <w:rPr>
          <w:lang w:val="is-IS"/>
        </w:rPr>
        <w:t>8</w:t>
      </w:r>
      <w:r w:rsidRPr="009E4ED9">
        <w:rPr>
          <w:lang w:val="is-IS"/>
        </w:rPr>
        <w:t xml:space="preserve">, þó með lítilsháttar breytingum nú, er í fullu gildi. Hins vegar má benda á að síðan þessi skrif voru sett fram hafa farið fram ýtarlegar rannsóknir og prófanir á skriðeiginleikum malbiks sem notað er hérlendis, meðal annars í hjólfaratæki (e. </w:t>
      </w:r>
      <w:r w:rsidRPr="009E4ED9">
        <w:rPr>
          <w:i/>
          <w:iCs/>
          <w:lang w:val="is-IS"/>
        </w:rPr>
        <w:t>wheel tracking test</w:t>
      </w:r>
      <w:r w:rsidRPr="009E4ED9">
        <w:rPr>
          <w:lang w:val="is-IS"/>
        </w:rPr>
        <w:t>), skv. ÍST EN 12697-22. Það tæki kom til landsins árið 2007 og hefur verið markvisst notað til rannsókna og þjónustu við malbiksframleiðendur allar götur síðan. Flestar rannsóknir í hjólfaratækinu hafa verið styrktar af rannsóknasjóði Vegagerðarinnar og má því finna skýrslur um þær á vef Vegagerðarinnar</w:t>
      </w:r>
      <w:r w:rsidR="00C41DBE" w:rsidRPr="009E4ED9">
        <w:rPr>
          <w:lang w:val="is-IS"/>
        </w:rPr>
        <w:t xml:space="preserve"> (Pétur Pétursson)</w:t>
      </w:r>
      <w:r w:rsidRPr="009E4ED9">
        <w:rPr>
          <w:lang w:val="is-IS"/>
        </w:rPr>
        <w:t>. Um svipað leiti var fengið Prall tæki til landsins til að mæla slit af völdum nagladekkja og má finna niðurstöður þeirra mælinga í sömu skýrslum og vísað er til hér að ofan. Einnig má benda á að frá því að kafli 6 var skrifaður hefur umferð aukist verulega, ekki síst umferð þungra bíla, en það á einnig við um vetrarumferð og aukna nagladekkjanotkun með auknum fjölda ferðamanna. Því má ætla að hjólfaramyndun sé enn að verulegu leyti slit af völdum nagladekkja, en þar sem umferð er mikil og þung er áætlað að hjólför af völdum skriðs að sumarlagi geti verið að á bilinu fjórðungur til þriðjungur af heildarhjólförum í malbiki. Reyndar bendir sænskt spálíkan til þess að deigar formbreytingar (skrið) geti verið allt að 40% hjólfaramyndunar</w:t>
      </w:r>
      <w:r w:rsidR="00C41DBE" w:rsidRPr="009E4ED9">
        <w:rPr>
          <w:lang w:val="is-IS"/>
        </w:rPr>
        <w:t xml:space="preserve"> (Birkir Hrafn Jóakimsson)</w:t>
      </w:r>
      <w:r w:rsidRPr="009E4ED9">
        <w:rPr>
          <w:lang w:val="is-IS"/>
        </w:rPr>
        <w:t>. Það þarf þó ætíð að hafa í huga að malbiksgerðin, verklag við lagningu og þjöppun, ytri aðstæður, svo og umferðarsamsetningin hefur afgerandi áhrif á hjólfaramyndun í malbiki hverju sinni. Vegagerðin hefur á undanförnum árum notað hart bik (PG 70/100) og innflutt, slitsterkt steinefni til að verjast hjólfaramyndun, bæði af völdum skriðs og slits</w:t>
      </w:r>
      <w:r w:rsidR="00891A00" w:rsidRPr="009E4ED9">
        <w:rPr>
          <w:lang w:val="is-IS"/>
        </w:rPr>
        <w:t>. E</w:t>
      </w:r>
      <w:r w:rsidR="000E5FA9" w:rsidRPr="009E4ED9">
        <w:rPr>
          <w:lang w:val="is-IS"/>
        </w:rPr>
        <w:t>innig</w:t>
      </w:r>
      <w:r w:rsidR="00891A00" w:rsidRPr="009E4ED9">
        <w:rPr>
          <w:lang w:val="is-IS"/>
        </w:rPr>
        <w:t xml:space="preserve"> hefur færst mjög í vöxt að nota</w:t>
      </w:r>
      <w:r w:rsidR="000E5FA9" w:rsidRPr="009E4ED9">
        <w:rPr>
          <w:lang w:val="is-IS"/>
        </w:rPr>
        <w:t xml:space="preserve"> </w:t>
      </w:r>
      <w:r w:rsidR="00891A00" w:rsidRPr="009E4ED9">
        <w:rPr>
          <w:lang w:val="is-IS"/>
        </w:rPr>
        <w:t xml:space="preserve">fjölliðu af gerðinni SBS </w:t>
      </w:r>
      <w:r w:rsidR="003320CB" w:rsidRPr="009E4ED9">
        <w:rPr>
          <w:lang w:val="is-IS"/>
        </w:rPr>
        <w:t>í íslenskt malbik, en það hefur sýnt sig að minnka hættu á skriði verulega</w:t>
      </w:r>
      <w:r w:rsidRPr="009E4ED9">
        <w:rPr>
          <w:lang w:val="is-IS"/>
        </w:rPr>
        <w:t>.</w:t>
      </w:r>
    </w:p>
    <w:p w14:paraId="5EB30128" w14:textId="77777777" w:rsidR="00185874" w:rsidRDefault="00185874" w:rsidP="00185874">
      <w:pPr>
        <w:jc w:val="center"/>
        <w:rPr>
          <w:lang w:val="is-IS"/>
        </w:rPr>
      </w:pPr>
    </w:p>
    <w:p w14:paraId="14403560" w14:textId="77777777" w:rsidR="00185874" w:rsidRPr="00A57EF7" w:rsidRDefault="00185874" w:rsidP="00185874">
      <w:pPr>
        <w:spacing w:after="60"/>
        <w:rPr>
          <w:b/>
          <w:sz w:val="24"/>
          <w:szCs w:val="24"/>
          <w:lang w:val="is-IS"/>
        </w:rPr>
      </w:pPr>
      <w:r w:rsidRPr="00A57EF7">
        <w:rPr>
          <w:b/>
          <w:sz w:val="24"/>
          <w:szCs w:val="24"/>
          <w:lang w:val="is-IS"/>
        </w:rPr>
        <w:t>HEIMILDIR</w:t>
      </w:r>
    </w:p>
    <w:p w14:paraId="7E4C4F2E" w14:textId="77777777" w:rsidR="00185874" w:rsidRDefault="00185874" w:rsidP="00185874">
      <w:pPr>
        <w:ind w:left="340" w:hanging="340"/>
        <w:jc w:val="both"/>
        <w:rPr>
          <w:lang w:val="is-IS"/>
        </w:rPr>
      </w:pPr>
      <w:r>
        <w:rPr>
          <w:lang w:val="is-IS"/>
        </w:rPr>
        <w:t xml:space="preserve">Asphalt Institute. 1989. </w:t>
      </w:r>
      <w:r>
        <w:rPr>
          <w:i/>
          <w:lang w:val="is-IS"/>
        </w:rPr>
        <w:t xml:space="preserve">The Asphalt Handbook. </w:t>
      </w:r>
      <w:r w:rsidRPr="00F91D79">
        <w:rPr>
          <w:lang w:val="is-IS"/>
        </w:rPr>
        <w:t>Manual</w:t>
      </w:r>
      <w:r>
        <w:rPr>
          <w:lang w:val="is-IS"/>
        </w:rPr>
        <w:t xml:space="preserve"> Series No. 4 (MS-4). 1989 Edition, Asphalt Institute, Lexington.</w:t>
      </w:r>
    </w:p>
    <w:p w14:paraId="50869777" w14:textId="77777777" w:rsidR="00185874" w:rsidRDefault="00185874" w:rsidP="00185874">
      <w:pPr>
        <w:ind w:left="340" w:hanging="340"/>
        <w:jc w:val="both"/>
        <w:rPr>
          <w:lang w:val="is-IS"/>
        </w:rPr>
      </w:pPr>
      <w:r>
        <w:rPr>
          <w:lang w:val="is-IS"/>
        </w:rPr>
        <w:t xml:space="preserve">Ásbjörn Jóhannesson, Sigursteinn Hjartarson, Valur Guðmundsson. 1998. </w:t>
      </w:r>
      <w:r w:rsidRPr="00817806">
        <w:rPr>
          <w:i/>
          <w:lang w:val="is-IS"/>
        </w:rPr>
        <w:t>Hjólfara</w:t>
      </w:r>
      <w:r w:rsidRPr="00817806">
        <w:rPr>
          <w:i/>
          <w:lang w:val="is-IS"/>
        </w:rPr>
        <w:softHyphen/>
        <w:t>myndun í malbiki að sumarlagi – lokaskýrsla.</w:t>
      </w:r>
      <w:r>
        <w:rPr>
          <w:lang w:val="is-IS"/>
        </w:rPr>
        <w:t xml:space="preserve"> BUSL – Slitlaganefnd. Skýrsla S-5, Reykjavík.</w:t>
      </w:r>
    </w:p>
    <w:p w14:paraId="566D7E88" w14:textId="77777777" w:rsidR="00185874" w:rsidRDefault="00185874" w:rsidP="00185874">
      <w:pPr>
        <w:ind w:left="340" w:hanging="340"/>
        <w:jc w:val="both"/>
        <w:rPr>
          <w:lang w:val="is-IS"/>
        </w:rPr>
      </w:pPr>
      <w:r>
        <w:rPr>
          <w:lang w:val="is-IS"/>
        </w:rPr>
        <w:t xml:space="preserve">Ásbjörn Jóhannesson, Sigursteinn Hjartarson, Valur Guðmundsson. 2000. </w:t>
      </w:r>
      <w:r w:rsidRPr="00817806">
        <w:rPr>
          <w:i/>
          <w:lang w:val="is-IS"/>
        </w:rPr>
        <w:t>Tilraunakaflar Steinefnanefndar á Sæbraut – lokaskýrsla.</w:t>
      </w:r>
      <w:r>
        <w:rPr>
          <w:lang w:val="is-IS"/>
        </w:rPr>
        <w:t xml:space="preserve"> BUSL – Slitlaganefnd. Skýrsla S-15, Reykjavík.</w:t>
      </w:r>
    </w:p>
    <w:p w14:paraId="419BFA21" w14:textId="77777777" w:rsidR="00185874" w:rsidRDefault="00185874" w:rsidP="00185874">
      <w:pPr>
        <w:ind w:left="340" w:hanging="340"/>
        <w:jc w:val="both"/>
        <w:rPr>
          <w:lang w:val="is-IS"/>
        </w:rPr>
      </w:pPr>
      <w:r>
        <w:rPr>
          <w:lang w:val="is-IS"/>
        </w:rPr>
        <w:t xml:space="preserve">Ásbjörn Jóhannesson. 2005. </w:t>
      </w:r>
      <w:r w:rsidRPr="005F70B2">
        <w:rPr>
          <w:i/>
          <w:lang w:val="is-IS"/>
        </w:rPr>
        <w:t>Superpave.</w:t>
      </w:r>
      <w:r>
        <w:rPr>
          <w:lang w:val="is-IS"/>
        </w:rPr>
        <w:t xml:space="preserve"> Unnið fyrir Rannsókna- og þróunarsjóð Vegagerðar</w:t>
      </w:r>
      <w:r>
        <w:rPr>
          <w:lang w:val="is-IS"/>
        </w:rPr>
        <w:softHyphen/>
        <w:t>innar. Rannsóknastofnun byggingariðnaðarins, skýrsla nr. 05-04. Reykjavík.</w:t>
      </w:r>
    </w:p>
    <w:p w14:paraId="17D78BD9" w14:textId="77777777" w:rsidR="00185874" w:rsidRDefault="00185874" w:rsidP="00185874">
      <w:pPr>
        <w:ind w:left="340" w:hanging="340"/>
        <w:jc w:val="both"/>
        <w:rPr>
          <w:lang w:val="is-IS"/>
        </w:rPr>
      </w:pPr>
      <w:r>
        <w:rPr>
          <w:lang w:val="is-IS"/>
        </w:rPr>
        <w:t xml:space="preserve">Bergþóra Kristinsdóttir. 1999. </w:t>
      </w:r>
      <w:r w:rsidRPr="00817806">
        <w:rPr>
          <w:i/>
          <w:lang w:val="is-IS"/>
        </w:rPr>
        <w:t>Íslenskt malbik – ákvörðun aflfræðilegra eiginleika.</w:t>
      </w:r>
      <w:r>
        <w:rPr>
          <w:lang w:val="is-IS"/>
        </w:rPr>
        <w:t xml:space="preserve"> Meistaraverkefni. Umhverfis- og byggingaverkfræðiskor. Verkfræðideild Háskóla Íslands, Reykjavík.</w:t>
      </w:r>
    </w:p>
    <w:p w14:paraId="431CBEBA" w14:textId="77777777" w:rsidR="00185874" w:rsidRDefault="00185874" w:rsidP="00185874">
      <w:pPr>
        <w:ind w:left="340" w:hanging="340"/>
        <w:jc w:val="both"/>
        <w:rPr>
          <w:lang w:val="is-IS"/>
        </w:rPr>
      </w:pPr>
      <w:r>
        <w:rPr>
          <w:lang w:val="is-IS"/>
        </w:rPr>
        <w:t xml:space="preserve">Elísabet S. Urbancic. 1998. </w:t>
      </w:r>
      <w:r w:rsidRPr="00817806">
        <w:rPr>
          <w:i/>
          <w:lang w:val="is-IS"/>
        </w:rPr>
        <w:t>Aflfræðilegir eiginleikar íslensks slitlags – ákvörðun í tilraunastofu. MS – verkefni.</w:t>
      </w:r>
      <w:r>
        <w:rPr>
          <w:lang w:val="is-IS"/>
        </w:rPr>
        <w:t xml:space="preserve"> Háskóli Íslands, verkfræðideild, Reykjavík.</w:t>
      </w:r>
    </w:p>
    <w:p w14:paraId="40CDB691" w14:textId="77777777" w:rsidR="00185874" w:rsidRDefault="00185874" w:rsidP="00185874">
      <w:pPr>
        <w:ind w:left="340" w:hanging="340"/>
        <w:jc w:val="both"/>
        <w:rPr>
          <w:lang w:val="is-IS"/>
        </w:rPr>
      </w:pPr>
      <w:r>
        <w:rPr>
          <w:lang w:val="is-IS"/>
        </w:rPr>
        <w:t xml:space="preserve">FAS. Án ártals. </w:t>
      </w:r>
      <w:r w:rsidRPr="00817806">
        <w:rPr>
          <w:i/>
          <w:lang w:val="is-IS"/>
        </w:rPr>
        <w:t xml:space="preserve">Asfaltbeläggning och –massa. Bestämning </w:t>
      </w:r>
      <w:r>
        <w:rPr>
          <w:i/>
          <w:lang w:val="is-IS"/>
        </w:rPr>
        <w:t xml:space="preserve">av </w:t>
      </w:r>
      <w:r w:rsidRPr="00817806">
        <w:rPr>
          <w:i/>
          <w:lang w:val="is-IS"/>
        </w:rPr>
        <w:t>deformationsresistens med dynamisk kryptest.</w:t>
      </w:r>
      <w:r>
        <w:rPr>
          <w:lang w:val="is-IS"/>
        </w:rPr>
        <w:t xml:space="preserve"> FAS Metod 468-00. Föreningen för Asfaltbeläggningar i Sverige, Stockholm. </w:t>
      </w:r>
    </w:p>
    <w:p w14:paraId="2EE1C014" w14:textId="77777777" w:rsidR="00185874" w:rsidRDefault="00185874" w:rsidP="00185874">
      <w:pPr>
        <w:ind w:left="340" w:hanging="340"/>
        <w:jc w:val="both"/>
        <w:rPr>
          <w:lang w:val="is-IS"/>
        </w:rPr>
      </w:pPr>
      <w:r>
        <w:rPr>
          <w:lang w:val="is-IS"/>
        </w:rPr>
        <w:lastRenderedPageBreak/>
        <w:t xml:space="preserve">Foster, Charles R. 1985. </w:t>
      </w:r>
      <w:r>
        <w:rPr>
          <w:i/>
          <w:lang w:val="is-IS"/>
        </w:rPr>
        <w:t>The Strength</w:t>
      </w:r>
      <w:r w:rsidRPr="00FD71D3">
        <w:rPr>
          <w:i/>
          <w:lang w:val="is-IS"/>
        </w:rPr>
        <w:t xml:space="preserve"> of Asphalt </w:t>
      </w:r>
      <w:r>
        <w:rPr>
          <w:i/>
          <w:lang w:val="is-IS"/>
        </w:rPr>
        <w:t>Pavements</w:t>
      </w:r>
      <w:r w:rsidRPr="00FD71D3">
        <w:rPr>
          <w:i/>
          <w:lang w:val="is-IS"/>
        </w:rPr>
        <w:t>.</w:t>
      </w:r>
      <w:r>
        <w:rPr>
          <w:lang w:val="is-IS"/>
        </w:rPr>
        <w:t xml:space="preserve"> Asphalt Paving Technology 1985. Proceedings. The Association of Asphalt Paving Technologists, Minneapolis.</w:t>
      </w:r>
    </w:p>
    <w:p w14:paraId="25928C38" w14:textId="77777777" w:rsidR="00185874" w:rsidRPr="00D230C0" w:rsidRDefault="00185874" w:rsidP="00185874">
      <w:pPr>
        <w:ind w:left="340" w:hanging="340"/>
        <w:jc w:val="both"/>
        <w:rPr>
          <w:lang w:val="is-IS"/>
        </w:rPr>
      </w:pPr>
      <w:r>
        <w:rPr>
          <w:lang w:val="is-IS"/>
        </w:rPr>
        <w:t xml:space="preserve">SHRP. 1995. </w:t>
      </w:r>
      <w:r w:rsidRPr="00D230C0">
        <w:rPr>
          <w:i/>
          <w:lang w:val="is-IS"/>
        </w:rPr>
        <w:t>SHRP Superpave Binder Selection Program: SHRPBIND, Version 2.1.</w:t>
      </w:r>
      <w:r>
        <w:rPr>
          <w:i/>
          <w:lang w:val="is-IS"/>
        </w:rPr>
        <w:t xml:space="preserve"> </w:t>
      </w:r>
      <w:r>
        <w:rPr>
          <w:lang w:val="is-IS"/>
        </w:rPr>
        <w:t>Developed for Federal Highway Administration, Pavement Performance Division, Virginia, USA.</w:t>
      </w:r>
    </w:p>
    <w:p w14:paraId="021A08BB" w14:textId="77777777" w:rsidR="00185874" w:rsidRDefault="00185874" w:rsidP="00185874">
      <w:pPr>
        <w:ind w:left="340" w:hanging="340"/>
        <w:jc w:val="both"/>
        <w:rPr>
          <w:lang w:val="is-IS"/>
        </w:rPr>
      </w:pPr>
      <w:r>
        <w:rPr>
          <w:lang w:val="is-IS"/>
        </w:rPr>
        <w:t xml:space="preserve">Sigurður Erlingsson. 2001. </w:t>
      </w:r>
      <w:r w:rsidRPr="00817806">
        <w:rPr>
          <w:i/>
          <w:lang w:val="is-IS"/>
        </w:rPr>
        <w:t xml:space="preserve">Skoðun á hegðun slitlaga, lagfærðum með „Repave“ aðferð. </w:t>
      </w:r>
      <w:r>
        <w:rPr>
          <w:lang w:val="is-IS"/>
        </w:rPr>
        <w:t>Verkfræðistofnun Háskóla Íslands, Reykjavík.</w:t>
      </w:r>
    </w:p>
    <w:p w14:paraId="3BCD8CE1" w14:textId="77777777" w:rsidR="00185874" w:rsidRDefault="00185874" w:rsidP="00185874">
      <w:pPr>
        <w:ind w:left="340" w:hanging="340"/>
        <w:jc w:val="both"/>
        <w:rPr>
          <w:lang w:val="is-IS"/>
        </w:rPr>
      </w:pPr>
      <w:r>
        <w:rPr>
          <w:lang w:val="is-IS"/>
        </w:rPr>
        <w:t xml:space="preserve">Tayebali, Akhtarhusein A., Huang, Y. 2004. </w:t>
      </w:r>
      <w:r w:rsidRPr="00FE1623">
        <w:rPr>
          <w:i/>
          <w:lang w:val="is-IS"/>
        </w:rPr>
        <w:t>Performance Grading of Bitumen B-180 and B-85 Used in Iceland.</w:t>
      </w:r>
      <w:r>
        <w:rPr>
          <w:lang w:val="is-IS"/>
        </w:rPr>
        <w:t xml:space="preserve"> Final Report. Department of Civil Engineering, North Carolina State University, Raleigh.</w:t>
      </w:r>
    </w:p>
    <w:p w14:paraId="57A26E41" w14:textId="77777777" w:rsidR="00185874" w:rsidRDefault="00185874" w:rsidP="00185874">
      <w:pPr>
        <w:ind w:left="340" w:hanging="340"/>
        <w:jc w:val="both"/>
        <w:rPr>
          <w:lang w:val="is-IS"/>
        </w:rPr>
      </w:pPr>
      <w:r w:rsidRPr="007550EE">
        <w:rPr>
          <w:lang w:val="is-IS"/>
        </w:rPr>
        <w:t>Vägverket. 2000.</w:t>
      </w:r>
      <w:r>
        <w:rPr>
          <w:lang w:val="is-IS"/>
        </w:rPr>
        <w:t xml:space="preserve"> </w:t>
      </w:r>
      <w:r w:rsidRPr="00832BFB">
        <w:rPr>
          <w:i/>
          <w:lang w:val="is-IS"/>
        </w:rPr>
        <w:t>Vägunderhåll 2000.</w:t>
      </w:r>
      <w:r>
        <w:rPr>
          <w:lang w:val="is-IS"/>
        </w:rPr>
        <w:t xml:space="preserve"> Kapitel 6 Bitumenbundna lager. VV Publ 2000:72. Vägverket, Borlänge. </w:t>
      </w:r>
    </w:p>
    <w:p w14:paraId="0D6C8E48" w14:textId="77777777" w:rsidR="00185874" w:rsidRDefault="00185874" w:rsidP="00185874">
      <w:pPr>
        <w:ind w:left="340" w:hanging="340"/>
        <w:jc w:val="both"/>
        <w:rPr>
          <w:lang w:val="is-IS"/>
        </w:rPr>
      </w:pPr>
      <w:r>
        <w:rPr>
          <w:lang w:val="is-IS"/>
        </w:rPr>
        <w:t xml:space="preserve">White, Thomas D. 1985. </w:t>
      </w:r>
      <w:r w:rsidRPr="00FD71D3">
        <w:rPr>
          <w:i/>
          <w:lang w:val="is-IS"/>
        </w:rPr>
        <w:t>Marshall Procedures for Design and Quality Control of Asphalt Mixtures.</w:t>
      </w:r>
      <w:r>
        <w:rPr>
          <w:lang w:val="is-IS"/>
        </w:rPr>
        <w:t xml:space="preserve"> Asphalt Paving Technology 1985. Proceedings. The Association of Asphalt Paving Technologists, Minneapolis.</w:t>
      </w:r>
    </w:p>
    <w:p w14:paraId="189B0B65" w14:textId="77777777" w:rsidR="00185874" w:rsidRDefault="00185874" w:rsidP="00185874">
      <w:pPr>
        <w:ind w:left="340" w:hanging="340"/>
        <w:jc w:val="both"/>
        <w:rPr>
          <w:lang w:val="is-IS"/>
        </w:rPr>
      </w:pPr>
      <w:r>
        <w:rPr>
          <w:lang w:val="is-IS"/>
        </w:rPr>
        <w:t xml:space="preserve">Wiman, Leif G. 2000. Upplýsingar í tölvupósti frá Þóri Ingasyni, fengnar hjá Leif G. Wiman, Väg och transportforskningsinstitutet, Linköping. Tölvupóstur dagsettur 2. febrúar 2000. </w:t>
      </w:r>
    </w:p>
    <w:p w14:paraId="0F10CDC1" w14:textId="77777777" w:rsidR="00185874" w:rsidRDefault="00185874" w:rsidP="00185874">
      <w:pPr>
        <w:ind w:left="340" w:hanging="340"/>
        <w:jc w:val="both"/>
        <w:rPr>
          <w:lang w:val="is-IS"/>
        </w:rPr>
      </w:pPr>
    </w:p>
    <w:p w14:paraId="5446B775" w14:textId="3F13E182" w:rsidR="00185874" w:rsidRPr="00AE5309" w:rsidRDefault="00185874" w:rsidP="00185874">
      <w:pPr>
        <w:jc w:val="both"/>
        <w:rPr>
          <w:color w:val="FF0000"/>
          <w:lang w:val="is-IS"/>
        </w:rPr>
      </w:pPr>
    </w:p>
    <w:p w14:paraId="37F8F95E" w14:textId="77777777" w:rsidR="00185874" w:rsidRDefault="00185874" w:rsidP="00185874">
      <w:pPr>
        <w:jc w:val="both"/>
        <w:rPr>
          <w:lang w:val="is-IS"/>
        </w:rPr>
      </w:pPr>
    </w:p>
    <w:p w14:paraId="65835A45" w14:textId="77777777" w:rsidR="00185874" w:rsidRPr="00D14E7C" w:rsidRDefault="00185874" w:rsidP="00185874">
      <w:pPr>
        <w:pStyle w:val="Heading1"/>
      </w:pPr>
      <w:bookmarkStart w:id="26" w:name="_Toc125970920"/>
      <w:r w:rsidRPr="00D15FAD">
        <w:lastRenderedPageBreak/>
        <w:t>FRÓÐLEIKUR UM FESTU OG SIG</w:t>
      </w:r>
      <w:bookmarkEnd w:id="26"/>
    </w:p>
    <w:p w14:paraId="7B2B0213" w14:textId="77777777" w:rsidR="00185874" w:rsidRDefault="00185874" w:rsidP="00185874">
      <w:pPr>
        <w:jc w:val="both"/>
        <w:rPr>
          <w:lang w:val="is-IS"/>
        </w:rPr>
      </w:pPr>
      <w:r>
        <w:rPr>
          <w:lang w:val="is-IS"/>
        </w:rPr>
        <w:t xml:space="preserve">Mælingar á festu og sigi eru hluti af einni af mörgum hönnunaraðferðum fyrir malbik, Marshallaðferðinni. Festan er mælikvarði á nokkurs konar brotþol malbikssívalnings, sem liggur á hliðinni í sívalningslaga móti sem er opið til endanna en skorið sundur á hliðunum. Sigið er mælikvarði á aflögun malbikssívalningsins þegar álagið nær hámarki í brotþolsprófinu. Aðferðin var þróuð um 1940 og er af mörgum talin úrelt, en er samt sem áður algengasta aðferðin til að ákvarða heppilega samsetningu malbiks, meðal annars vegna þess að með tímanum hefur safnast upp geysimikil reynsla af notkun hennar. Hún er fremur einföld, fljótleg og tiltölulega ódýr og hana er hægt að nota á öllum ferlinum, frá hönnun til eftirlits með framkvæmd. Aðferðin er fyrst og fremst ætluð fyrir heitblandað malbik með hámarks kornastærð 25 mm og tiltölulega þéttan sáldurferil. Síðastnefnda ákvæðið gerir að álitamáli hvort Marshallaðferðin er heppileg til að hanna steinríkt malbik, SMA. </w:t>
      </w:r>
    </w:p>
    <w:p w14:paraId="3BFB7A27" w14:textId="77777777" w:rsidR="00185874" w:rsidRDefault="00185874" w:rsidP="00185874">
      <w:pPr>
        <w:ind w:firstLine="340"/>
        <w:jc w:val="both"/>
        <w:rPr>
          <w:lang w:val="is-IS"/>
        </w:rPr>
      </w:pPr>
      <w:r>
        <w:rPr>
          <w:lang w:val="is-IS"/>
        </w:rPr>
        <w:t xml:space="preserve">Megintilgangurinn með hönnun eftir Marshallaðferðinni er að ákvarða hæfilegt bindiefnismagn í malbiksblöndu, meðal annars með tilliti til skriðeiginleika og holrýmdar. Á síðari árum hefur „Superpave“-aðferðin veitt henni nokkra samkeppni, en nánast eingöngu vestanhafs. </w:t>
      </w:r>
    </w:p>
    <w:p w14:paraId="398A0FB2" w14:textId="77777777" w:rsidR="00185874" w:rsidRDefault="00185874" w:rsidP="00185874">
      <w:pPr>
        <w:ind w:firstLine="340"/>
        <w:jc w:val="both"/>
        <w:rPr>
          <w:lang w:val="is-IS"/>
        </w:rPr>
      </w:pPr>
      <w:r>
        <w:rPr>
          <w:lang w:val="is-IS"/>
        </w:rPr>
        <w:t xml:space="preserve">Tilgangurinn með mælingum á festu og sigi í Marshallprófi er að meta mótstöðu malbiksins gegn skriði [Asphalt Institute 1983, bls. 75] en aðferðin hefur sætt mikilli gagnrýni. Meðal annars er þjöppunin ólík því sem gerist við útlögn, Marshallþjöppunin er eingöngu lóðrétt höggálag en þjöppun með valta er sambland af lóðréttu höggálagi og hnoði. Að þessu leyti er snúðþjöppun raunhæfari (e. </w:t>
      </w:r>
      <w:r w:rsidRPr="00D34E56">
        <w:rPr>
          <w:i/>
          <w:iCs/>
          <w:lang w:val="is-IS"/>
        </w:rPr>
        <w:t>gyratory compaction</w:t>
      </w:r>
      <w:r>
        <w:rPr>
          <w:lang w:val="is-IS"/>
        </w:rPr>
        <w:t>). Í annan stað er sjálf prófunin óraunhæf; bæði er prófunarhitastigið (60°C) hærra en gerist í slitlagi í norrænum löndum og álagið í prófuninni er ekkert líkt því sem gerist í slitlagi undir umferð [NVF-33 1985, bls. 18-19].</w:t>
      </w:r>
      <w:r w:rsidRPr="00D81FBD">
        <w:rPr>
          <w:lang w:val="is-IS"/>
        </w:rPr>
        <w:t xml:space="preserve"> </w:t>
      </w:r>
      <w:r>
        <w:rPr>
          <w:lang w:val="is-IS"/>
        </w:rPr>
        <w:t xml:space="preserve">Aðrar aðferðir til að meta hættu á skriði eru raunhæfari svo sem hjólfarapróf (e. </w:t>
      </w:r>
      <w:r w:rsidRPr="00D34E56">
        <w:rPr>
          <w:i/>
          <w:iCs/>
          <w:lang w:val="is-IS"/>
        </w:rPr>
        <w:t>wheel tracking test</w:t>
      </w:r>
      <w:r>
        <w:rPr>
          <w:lang w:val="is-IS"/>
        </w:rPr>
        <w:t xml:space="preserve">), sigpróf (e. </w:t>
      </w:r>
      <w:r w:rsidRPr="00D34E56">
        <w:rPr>
          <w:i/>
          <w:iCs/>
          <w:lang w:val="is-IS"/>
        </w:rPr>
        <w:t>creep test</w:t>
      </w:r>
      <w:r>
        <w:rPr>
          <w:lang w:val="is-IS"/>
        </w:rPr>
        <w:t xml:space="preserve">) og sveiflandi ein- eða þríásapróf svo nokkrar séu nefndar. </w:t>
      </w:r>
    </w:p>
    <w:p w14:paraId="0088FE3A" w14:textId="77777777" w:rsidR="00185874" w:rsidRDefault="00185874" w:rsidP="00185874">
      <w:pPr>
        <w:ind w:firstLine="340"/>
        <w:jc w:val="both"/>
        <w:rPr>
          <w:lang w:val="is-IS"/>
        </w:rPr>
      </w:pPr>
      <w:r>
        <w:rPr>
          <w:lang w:val="is-IS"/>
        </w:rPr>
        <w:t xml:space="preserve">Kröfur um lágmarks festu eru gerðar til að takmarka líkur á skriði. Þar með er ekki sagt að mjög há festa sé eftirsóknarverð, hún getur komið niður á endingu malbiksins [Asphalt Institute 1983, bls. 77]. Sveigjanleiki slitlagsins og sig í Marshallprófi eru talin fylgjast að </w:t>
      </w:r>
      <w:r w:rsidRPr="008D5B70">
        <w:rPr>
          <w:lang w:val="is-IS"/>
        </w:rPr>
        <w:t xml:space="preserve">og minna sig en </w:t>
      </w:r>
      <w:r>
        <w:rPr>
          <w:lang w:val="is-IS"/>
        </w:rPr>
        <w:t>tveir</w:t>
      </w:r>
      <w:r w:rsidRPr="008D5B70">
        <w:rPr>
          <w:lang w:val="is-IS"/>
        </w:rPr>
        <w:t xml:space="preserve"> mm er talið óheppilegt</w:t>
      </w:r>
      <w:r>
        <w:rPr>
          <w:lang w:val="is-IS"/>
        </w:rPr>
        <w:t>, þá verði slitlagið fremur stíft og stökkt og líklegt til að springa. Á hinn bóginn er talið óheppilegt að sig fari yfir 4,5 mm, en það er oft fylgifiskur lágrar festu [Krebs 1971, bls. 399]. Malbik með óeðlilega hárri festu og lágu sigi samtímis er talið óheppilegt á veikburða undirbyggingu vegna skorts á sveigjanleika og hættu á sprungum [Sargious 1975, bls. 218]. Um 1970 lögðu hollenskir vísindamenn til að stífni</w:t>
      </w:r>
      <w:r>
        <w:rPr>
          <w:rStyle w:val="FootnoteReference"/>
          <w:lang w:val="is-IS"/>
        </w:rPr>
        <w:footnoteReference w:id="4"/>
      </w:r>
      <w:r>
        <w:rPr>
          <w:lang w:val="is-IS"/>
        </w:rPr>
        <w:t xml:space="preserve"> (hlutfallið milli festu og sigs) yrði notað sem mælikvarði á mótstöðu gegn skriði [Foster 1985, bls. 315]. Þetta hlutfall hefur víða verið tekið upp í kröfur. </w:t>
      </w:r>
    </w:p>
    <w:p w14:paraId="74A2CCC6" w14:textId="77777777" w:rsidR="000A7E12" w:rsidRDefault="000A7E12">
      <w:pPr>
        <w:tabs>
          <w:tab w:val="clear" w:pos="454"/>
          <w:tab w:val="clear" w:pos="1077"/>
          <w:tab w:val="clear" w:pos="2155"/>
        </w:tabs>
        <w:snapToGrid/>
        <w:spacing w:after="160" w:line="259" w:lineRule="auto"/>
        <w:rPr>
          <w:b/>
          <w:sz w:val="16"/>
          <w:szCs w:val="16"/>
          <w:lang w:val="is-IS"/>
        </w:rPr>
      </w:pPr>
      <w:r>
        <w:rPr>
          <w:b/>
        </w:rPr>
        <w:br w:type="page"/>
      </w:r>
    </w:p>
    <w:p w14:paraId="5CE1AB65" w14:textId="5E33647C" w:rsidR="00185874" w:rsidRPr="00707725" w:rsidRDefault="00185874" w:rsidP="001F64D1">
      <w:pPr>
        <w:pStyle w:val="MYND"/>
      </w:pPr>
      <w:r w:rsidRPr="00C70E49">
        <w:rPr>
          <w:b/>
        </w:rPr>
        <w:lastRenderedPageBreak/>
        <w:t xml:space="preserve">Tafla 1. </w:t>
      </w:r>
      <w:r w:rsidR="001F64D1">
        <w:rPr>
          <w:b/>
        </w:rPr>
        <w:br/>
      </w:r>
      <w:r>
        <w:t xml:space="preserve">Marshallkröfur </w:t>
      </w:r>
      <w:r w:rsidRPr="00707725">
        <w:t xml:space="preserve">í </w:t>
      </w:r>
      <w:r>
        <w:t xml:space="preserve">eldri </w:t>
      </w:r>
      <w:r w:rsidRPr="00707725">
        <w:t xml:space="preserve">norskum verklýsingum. Ab svarar til </w:t>
      </w:r>
      <w:r>
        <w:t>AC</w:t>
      </w:r>
      <w:r w:rsidRPr="00707725">
        <w:t xml:space="preserve"> og Ag svarar til BRL.</w:t>
      </w:r>
    </w:p>
    <w:tbl>
      <w:tblPr>
        <w:tblStyle w:val="TableGrid"/>
        <w:tblW w:w="0" w:type="auto"/>
        <w:jc w:val="center"/>
        <w:tblLayout w:type="fixed"/>
        <w:tblLook w:val="01E0" w:firstRow="1" w:lastRow="1" w:firstColumn="1" w:lastColumn="1" w:noHBand="0" w:noVBand="0"/>
      </w:tblPr>
      <w:tblGrid>
        <w:gridCol w:w="2160"/>
        <w:gridCol w:w="1026"/>
        <w:gridCol w:w="1026"/>
        <w:gridCol w:w="1170"/>
      </w:tblGrid>
      <w:tr w:rsidR="00185874" w14:paraId="38950961" w14:textId="77777777" w:rsidTr="00D34E56">
        <w:trPr>
          <w:jc w:val="center"/>
        </w:trPr>
        <w:tc>
          <w:tcPr>
            <w:tcW w:w="2160" w:type="dxa"/>
            <w:shd w:val="clear" w:color="auto" w:fill="FFFAEE" w:themeFill="background2"/>
          </w:tcPr>
          <w:p w14:paraId="58792469" w14:textId="77777777" w:rsidR="00185874" w:rsidRPr="002A03FF" w:rsidRDefault="00185874" w:rsidP="009A45ED">
            <w:pPr>
              <w:spacing w:after="60"/>
              <w:jc w:val="both"/>
              <w:rPr>
                <w:b/>
                <w:lang w:val="is-IS"/>
              </w:rPr>
            </w:pPr>
            <w:r w:rsidRPr="002A03FF">
              <w:rPr>
                <w:b/>
                <w:lang w:val="is-IS"/>
              </w:rPr>
              <w:t>Malbiksgerð</w:t>
            </w:r>
          </w:p>
        </w:tc>
        <w:tc>
          <w:tcPr>
            <w:tcW w:w="1026" w:type="dxa"/>
            <w:shd w:val="clear" w:color="auto" w:fill="FFFAEE" w:themeFill="background2"/>
          </w:tcPr>
          <w:p w14:paraId="3A76A2B7" w14:textId="77777777" w:rsidR="00185874" w:rsidRPr="002A03FF" w:rsidRDefault="00185874" w:rsidP="009A45ED">
            <w:pPr>
              <w:spacing w:after="60"/>
              <w:jc w:val="center"/>
              <w:rPr>
                <w:b/>
                <w:lang w:val="is-IS"/>
              </w:rPr>
            </w:pPr>
            <w:r w:rsidRPr="002A03FF">
              <w:rPr>
                <w:b/>
                <w:lang w:val="is-IS"/>
              </w:rPr>
              <w:t>Festa</w:t>
            </w:r>
          </w:p>
          <w:p w14:paraId="744D26C3" w14:textId="77777777" w:rsidR="00185874" w:rsidRPr="002A03FF" w:rsidRDefault="00185874" w:rsidP="009A45ED">
            <w:pPr>
              <w:spacing w:after="60"/>
              <w:jc w:val="center"/>
              <w:rPr>
                <w:b/>
                <w:lang w:val="is-IS"/>
              </w:rPr>
            </w:pPr>
            <w:r w:rsidRPr="002A03FF">
              <w:rPr>
                <w:b/>
                <w:lang w:val="is-IS"/>
              </w:rPr>
              <w:t>kN</w:t>
            </w:r>
          </w:p>
        </w:tc>
        <w:tc>
          <w:tcPr>
            <w:tcW w:w="1026" w:type="dxa"/>
            <w:shd w:val="clear" w:color="auto" w:fill="FFFAEE" w:themeFill="background2"/>
          </w:tcPr>
          <w:p w14:paraId="4ED4F057" w14:textId="77777777" w:rsidR="00185874" w:rsidRPr="002A03FF" w:rsidRDefault="00185874" w:rsidP="009A45ED">
            <w:pPr>
              <w:spacing w:after="60"/>
              <w:jc w:val="center"/>
              <w:rPr>
                <w:b/>
                <w:lang w:val="is-IS"/>
              </w:rPr>
            </w:pPr>
            <w:r w:rsidRPr="002A03FF">
              <w:rPr>
                <w:b/>
                <w:lang w:val="is-IS"/>
              </w:rPr>
              <w:t>Sig</w:t>
            </w:r>
          </w:p>
          <w:p w14:paraId="5A1509DA" w14:textId="77777777" w:rsidR="00185874" w:rsidRPr="002A03FF" w:rsidRDefault="00185874" w:rsidP="009A45ED">
            <w:pPr>
              <w:spacing w:after="60"/>
              <w:jc w:val="center"/>
              <w:rPr>
                <w:b/>
                <w:lang w:val="is-IS"/>
              </w:rPr>
            </w:pPr>
            <w:r w:rsidRPr="002A03FF">
              <w:rPr>
                <w:b/>
                <w:lang w:val="is-IS"/>
              </w:rPr>
              <w:t>mm</w:t>
            </w:r>
          </w:p>
        </w:tc>
        <w:tc>
          <w:tcPr>
            <w:tcW w:w="1170" w:type="dxa"/>
            <w:shd w:val="clear" w:color="auto" w:fill="FFFAEE" w:themeFill="background2"/>
          </w:tcPr>
          <w:p w14:paraId="7427DEA3" w14:textId="77777777" w:rsidR="00185874" w:rsidRPr="002A03FF" w:rsidRDefault="00185874" w:rsidP="009A45ED">
            <w:pPr>
              <w:spacing w:after="60"/>
              <w:jc w:val="center"/>
              <w:rPr>
                <w:b/>
                <w:lang w:val="is-IS"/>
              </w:rPr>
            </w:pPr>
            <w:r w:rsidRPr="002A03FF">
              <w:rPr>
                <w:b/>
                <w:lang w:val="is-IS"/>
              </w:rPr>
              <w:t>Stífni kN/mm</w:t>
            </w:r>
          </w:p>
        </w:tc>
      </w:tr>
      <w:tr w:rsidR="00185874" w14:paraId="387554F8" w14:textId="77777777" w:rsidTr="00D34E56">
        <w:trPr>
          <w:jc w:val="center"/>
        </w:trPr>
        <w:tc>
          <w:tcPr>
            <w:tcW w:w="2160" w:type="dxa"/>
            <w:shd w:val="clear" w:color="auto" w:fill="FFFAEE" w:themeFill="background2"/>
          </w:tcPr>
          <w:p w14:paraId="489592F3" w14:textId="77777777" w:rsidR="00185874" w:rsidRDefault="00185874" w:rsidP="009A45ED">
            <w:pPr>
              <w:spacing w:after="60"/>
              <w:jc w:val="both"/>
              <w:rPr>
                <w:lang w:val="is-IS"/>
              </w:rPr>
            </w:pPr>
            <w:r>
              <w:rPr>
                <w:lang w:val="is-IS"/>
              </w:rPr>
              <w:t xml:space="preserve">Ab, ÁDU &lt; 5000 </w:t>
            </w:r>
          </w:p>
        </w:tc>
        <w:tc>
          <w:tcPr>
            <w:tcW w:w="1026" w:type="dxa"/>
          </w:tcPr>
          <w:p w14:paraId="2D333D69" w14:textId="77777777" w:rsidR="00185874" w:rsidRDefault="00185874" w:rsidP="009A45ED">
            <w:pPr>
              <w:spacing w:after="60"/>
              <w:jc w:val="center"/>
              <w:rPr>
                <w:lang w:val="is-IS"/>
              </w:rPr>
            </w:pPr>
            <w:r>
              <w:rPr>
                <w:lang w:val="is-IS"/>
              </w:rPr>
              <w:t>&gt;4,0</w:t>
            </w:r>
          </w:p>
        </w:tc>
        <w:tc>
          <w:tcPr>
            <w:tcW w:w="1026" w:type="dxa"/>
          </w:tcPr>
          <w:p w14:paraId="21C7A36A" w14:textId="77777777" w:rsidR="00185874" w:rsidRDefault="00185874" w:rsidP="009A45ED">
            <w:pPr>
              <w:spacing w:after="60"/>
              <w:jc w:val="center"/>
              <w:rPr>
                <w:lang w:val="is-IS"/>
              </w:rPr>
            </w:pPr>
            <w:r>
              <w:rPr>
                <w:lang w:val="is-IS"/>
              </w:rPr>
              <w:t>1,5-4,6</w:t>
            </w:r>
          </w:p>
        </w:tc>
        <w:tc>
          <w:tcPr>
            <w:tcW w:w="1170" w:type="dxa"/>
          </w:tcPr>
          <w:p w14:paraId="02D4CAD1" w14:textId="77777777" w:rsidR="00185874" w:rsidRDefault="00185874" w:rsidP="009A45ED">
            <w:pPr>
              <w:spacing w:after="60"/>
              <w:jc w:val="center"/>
              <w:rPr>
                <w:lang w:val="is-IS"/>
              </w:rPr>
            </w:pPr>
            <w:r>
              <w:rPr>
                <w:lang w:val="is-IS"/>
              </w:rPr>
              <w:t>&gt;1,10</w:t>
            </w:r>
          </w:p>
        </w:tc>
      </w:tr>
      <w:tr w:rsidR="00185874" w14:paraId="2B3E36A0" w14:textId="77777777" w:rsidTr="00D34E56">
        <w:trPr>
          <w:jc w:val="center"/>
        </w:trPr>
        <w:tc>
          <w:tcPr>
            <w:tcW w:w="2160" w:type="dxa"/>
            <w:shd w:val="clear" w:color="auto" w:fill="FFFAEE" w:themeFill="background2"/>
          </w:tcPr>
          <w:p w14:paraId="08498BE9" w14:textId="77777777" w:rsidR="00185874" w:rsidRDefault="00185874" w:rsidP="009A45ED">
            <w:pPr>
              <w:spacing w:after="60"/>
              <w:jc w:val="both"/>
              <w:rPr>
                <w:lang w:val="is-IS"/>
              </w:rPr>
            </w:pPr>
            <w:r>
              <w:rPr>
                <w:lang w:val="is-IS"/>
              </w:rPr>
              <w:t>Ab, ÁDU &gt; 5000</w:t>
            </w:r>
          </w:p>
        </w:tc>
        <w:tc>
          <w:tcPr>
            <w:tcW w:w="1026" w:type="dxa"/>
          </w:tcPr>
          <w:p w14:paraId="08891DA6" w14:textId="77777777" w:rsidR="00185874" w:rsidRDefault="00185874" w:rsidP="009A45ED">
            <w:pPr>
              <w:spacing w:after="60"/>
              <w:jc w:val="center"/>
              <w:rPr>
                <w:lang w:val="is-IS"/>
              </w:rPr>
            </w:pPr>
            <w:r>
              <w:rPr>
                <w:lang w:val="is-IS"/>
              </w:rPr>
              <w:t>&gt;5,5</w:t>
            </w:r>
          </w:p>
        </w:tc>
        <w:tc>
          <w:tcPr>
            <w:tcW w:w="1026" w:type="dxa"/>
          </w:tcPr>
          <w:p w14:paraId="0F431F08" w14:textId="77777777" w:rsidR="00185874" w:rsidRDefault="00185874" w:rsidP="009A45ED">
            <w:pPr>
              <w:spacing w:after="60"/>
              <w:jc w:val="center"/>
              <w:rPr>
                <w:lang w:val="is-IS"/>
              </w:rPr>
            </w:pPr>
            <w:r>
              <w:rPr>
                <w:lang w:val="is-IS"/>
              </w:rPr>
              <w:t>1,5-4,0</w:t>
            </w:r>
          </w:p>
        </w:tc>
        <w:tc>
          <w:tcPr>
            <w:tcW w:w="1170" w:type="dxa"/>
          </w:tcPr>
          <w:p w14:paraId="1D0A3273" w14:textId="77777777" w:rsidR="00185874" w:rsidRDefault="00185874" w:rsidP="009A45ED">
            <w:pPr>
              <w:spacing w:after="60"/>
              <w:jc w:val="center"/>
              <w:rPr>
                <w:lang w:val="is-IS"/>
              </w:rPr>
            </w:pPr>
            <w:r>
              <w:rPr>
                <w:lang w:val="is-IS"/>
              </w:rPr>
              <w:t>&gt;2,15</w:t>
            </w:r>
          </w:p>
        </w:tc>
      </w:tr>
      <w:tr w:rsidR="00185874" w14:paraId="08298582" w14:textId="77777777" w:rsidTr="00D34E56">
        <w:trPr>
          <w:jc w:val="center"/>
        </w:trPr>
        <w:tc>
          <w:tcPr>
            <w:tcW w:w="2160" w:type="dxa"/>
            <w:shd w:val="clear" w:color="auto" w:fill="FFFAEE" w:themeFill="background2"/>
          </w:tcPr>
          <w:p w14:paraId="0CC27198" w14:textId="77777777" w:rsidR="00185874" w:rsidRDefault="00185874" w:rsidP="009A45ED">
            <w:pPr>
              <w:spacing w:after="60"/>
              <w:jc w:val="both"/>
              <w:rPr>
                <w:lang w:val="is-IS"/>
              </w:rPr>
            </w:pPr>
            <w:r>
              <w:rPr>
                <w:lang w:val="is-IS"/>
              </w:rPr>
              <w:t>SMA, ÁDU &lt; 15000</w:t>
            </w:r>
          </w:p>
        </w:tc>
        <w:tc>
          <w:tcPr>
            <w:tcW w:w="1026" w:type="dxa"/>
          </w:tcPr>
          <w:p w14:paraId="1A8C830D" w14:textId="77777777" w:rsidR="00185874" w:rsidRDefault="00185874" w:rsidP="009A45ED">
            <w:pPr>
              <w:spacing w:after="60"/>
              <w:jc w:val="center"/>
              <w:rPr>
                <w:lang w:val="is-IS"/>
              </w:rPr>
            </w:pPr>
            <w:r>
              <w:rPr>
                <w:lang w:val="is-IS"/>
              </w:rPr>
              <w:t>&gt;4,5</w:t>
            </w:r>
          </w:p>
        </w:tc>
        <w:tc>
          <w:tcPr>
            <w:tcW w:w="1026" w:type="dxa"/>
          </w:tcPr>
          <w:p w14:paraId="1B8C515B" w14:textId="77777777" w:rsidR="00185874" w:rsidRDefault="00185874" w:rsidP="009A45ED">
            <w:pPr>
              <w:spacing w:after="60"/>
              <w:jc w:val="center"/>
              <w:rPr>
                <w:lang w:val="is-IS"/>
              </w:rPr>
            </w:pPr>
            <w:r>
              <w:rPr>
                <w:lang w:val="is-IS"/>
              </w:rPr>
              <w:t>1,5-4,6</w:t>
            </w:r>
          </w:p>
        </w:tc>
        <w:tc>
          <w:tcPr>
            <w:tcW w:w="1170" w:type="dxa"/>
          </w:tcPr>
          <w:p w14:paraId="7119DC68" w14:textId="77777777" w:rsidR="00185874" w:rsidRDefault="00185874" w:rsidP="009A45ED">
            <w:pPr>
              <w:spacing w:after="60"/>
              <w:jc w:val="center"/>
              <w:rPr>
                <w:lang w:val="is-IS"/>
              </w:rPr>
            </w:pPr>
            <w:r>
              <w:rPr>
                <w:lang w:val="is-IS"/>
              </w:rPr>
              <w:t>&gt;1,60</w:t>
            </w:r>
          </w:p>
        </w:tc>
      </w:tr>
      <w:tr w:rsidR="00185874" w14:paraId="148E52A5" w14:textId="77777777" w:rsidTr="00D34E56">
        <w:trPr>
          <w:jc w:val="center"/>
        </w:trPr>
        <w:tc>
          <w:tcPr>
            <w:tcW w:w="2160" w:type="dxa"/>
            <w:shd w:val="clear" w:color="auto" w:fill="FFFAEE" w:themeFill="background2"/>
          </w:tcPr>
          <w:p w14:paraId="3BF38C4A" w14:textId="77777777" w:rsidR="00185874" w:rsidRDefault="00185874" w:rsidP="009A45ED">
            <w:pPr>
              <w:spacing w:after="60"/>
              <w:jc w:val="both"/>
              <w:rPr>
                <w:lang w:val="is-IS"/>
              </w:rPr>
            </w:pPr>
            <w:r>
              <w:rPr>
                <w:lang w:val="is-IS"/>
              </w:rPr>
              <w:t>SMA, ÁDU &gt; 15000</w:t>
            </w:r>
          </w:p>
        </w:tc>
        <w:tc>
          <w:tcPr>
            <w:tcW w:w="1026" w:type="dxa"/>
          </w:tcPr>
          <w:p w14:paraId="0959D857" w14:textId="77777777" w:rsidR="00185874" w:rsidRDefault="00185874" w:rsidP="009A45ED">
            <w:pPr>
              <w:spacing w:after="60"/>
              <w:jc w:val="center"/>
              <w:rPr>
                <w:lang w:val="is-IS"/>
              </w:rPr>
            </w:pPr>
            <w:r>
              <w:rPr>
                <w:lang w:val="is-IS"/>
              </w:rPr>
              <w:t>&gt;6,0</w:t>
            </w:r>
          </w:p>
        </w:tc>
        <w:tc>
          <w:tcPr>
            <w:tcW w:w="1026" w:type="dxa"/>
          </w:tcPr>
          <w:p w14:paraId="56CD32D5" w14:textId="77777777" w:rsidR="00185874" w:rsidRDefault="00185874" w:rsidP="009A45ED">
            <w:pPr>
              <w:spacing w:after="60"/>
              <w:jc w:val="center"/>
              <w:rPr>
                <w:lang w:val="is-IS"/>
              </w:rPr>
            </w:pPr>
            <w:r>
              <w:rPr>
                <w:lang w:val="is-IS"/>
              </w:rPr>
              <w:t>1,5-4,0</w:t>
            </w:r>
          </w:p>
        </w:tc>
        <w:tc>
          <w:tcPr>
            <w:tcW w:w="1170" w:type="dxa"/>
          </w:tcPr>
          <w:p w14:paraId="1923FC2F" w14:textId="77777777" w:rsidR="00185874" w:rsidRDefault="00185874" w:rsidP="009A45ED">
            <w:pPr>
              <w:spacing w:after="60"/>
              <w:jc w:val="center"/>
              <w:rPr>
                <w:lang w:val="is-IS"/>
              </w:rPr>
            </w:pPr>
            <w:r>
              <w:rPr>
                <w:lang w:val="is-IS"/>
              </w:rPr>
              <w:t>&gt;2,30</w:t>
            </w:r>
          </w:p>
        </w:tc>
      </w:tr>
      <w:tr w:rsidR="00185874" w14:paraId="67D0BF6F" w14:textId="77777777" w:rsidTr="00D34E56">
        <w:trPr>
          <w:jc w:val="center"/>
        </w:trPr>
        <w:tc>
          <w:tcPr>
            <w:tcW w:w="2160" w:type="dxa"/>
            <w:shd w:val="clear" w:color="auto" w:fill="FFFAEE" w:themeFill="background2"/>
          </w:tcPr>
          <w:p w14:paraId="330546EE" w14:textId="77777777" w:rsidR="00185874" w:rsidRDefault="00185874" w:rsidP="009A45ED">
            <w:pPr>
              <w:spacing w:after="60"/>
              <w:jc w:val="both"/>
              <w:rPr>
                <w:lang w:val="is-IS"/>
              </w:rPr>
            </w:pPr>
            <w:r>
              <w:rPr>
                <w:lang w:val="is-IS"/>
              </w:rPr>
              <w:t>Ag, efra burðarlag</w:t>
            </w:r>
          </w:p>
        </w:tc>
        <w:tc>
          <w:tcPr>
            <w:tcW w:w="1026" w:type="dxa"/>
          </w:tcPr>
          <w:p w14:paraId="6C7EDAC5" w14:textId="77777777" w:rsidR="00185874" w:rsidRDefault="00185874" w:rsidP="009A45ED">
            <w:pPr>
              <w:spacing w:after="60"/>
              <w:jc w:val="center"/>
              <w:rPr>
                <w:lang w:val="is-IS"/>
              </w:rPr>
            </w:pPr>
            <w:r>
              <w:rPr>
                <w:lang w:val="is-IS"/>
              </w:rPr>
              <w:t>&gt;3,0</w:t>
            </w:r>
          </w:p>
        </w:tc>
        <w:tc>
          <w:tcPr>
            <w:tcW w:w="1026" w:type="dxa"/>
          </w:tcPr>
          <w:p w14:paraId="599BAE40" w14:textId="77777777" w:rsidR="00185874" w:rsidRDefault="00185874" w:rsidP="009A45ED">
            <w:pPr>
              <w:spacing w:after="60"/>
              <w:jc w:val="center"/>
              <w:rPr>
                <w:lang w:val="is-IS"/>
              </w:rPr>
            </w:pPr>
            <w:r>
              <w:rPr>
                <w:lang w:val="is-IS"/>
              </w:rPr>
              <w:t>-</w:t>
            </w:r>
          </w:p>
        </w:tc>
        <w:tc>
          <w:tcPr>
            <w:tcW w:w="1170" w:type="dxa"/>
          </w:tcPr>
          <w:p w14:paraId="4478C2AA" w14:textId="77777777" w:rsidR="00185874" w:rsidRDefault="00185874" w:rsidP="009A45ED">
            <w:pPr>
              <w:spacing w:after="60"/>
              <w:jc w:val="center"/>
              <w:rPr>
                <w:lang w:val="is-IS"/>
              </w:rPr>
            </w:pPr>
            <w:r>
              <w:rPr>
                <w:lang w:val="is-IS"/>
              </w:rPr>
              <w:t>-</w:t>
            </w:r>
          </w:p>
        </w:tc>
      </w:tr>
      <w:tr w:rsidR="00185874" w14:paraId="74282233" w14:textId="77777777" w:rsidTr="00D34E56">
        <w:trPr>
          <w:jc w:val="center"/>
        </w:trPr>
        <w:tc>
          <w:tcPr>
            <w:tcW w:w="2160" w:type="dxa"/>
            <w:shd w:val="clear" w:color="auto" w:fill="FFFAEE" w:themeFill="background2"/>
          </w:tcPr>
          <w:p w14:paraId="4E4CF0B2" w14:textId="77777777" w:rsidR="00185874" w:rsidRDefault="00185874" w:rsidP="009A45ED">
            <w:pPr>
              <w:spacing w:after="60"/>
              <w:jc w:val="both"/>
              <w:rPr>
                <w:lang w:val="is-IS"/>
              </w:rPr>
            </w:pPr>
            <w:r>
              <w:rPr>
                <w:lang w:val="is-IS"/>
              </w:rPr>
              <w:t>Ag, neðra burðarlag</w:t>
            </w:r>
          </w:p>
        </w:tc>
        <w:tc>
          <w:tcPr>
            <w:tcW w:w="1026" w:type="dxa"/>
          </w:tcPr>
          <w:p w14:paraId="78BAC1AA" w14:textId="77777777" w:rsidR="00185874" w:rsidRDefault="00185874" w:rsidP="009A45ED">
            <w:pPr>
              <w:spacing w:after="60"/>
              <w:jc w:val="center"/>
              <w:rPr>
                <w:lang w:val="is-IS"/>
              </w:rPr>
            </w:pPr>
            <w:r>
              <w:rPr>
                <w:lang w:val="is-IS"/>
              </w:rPr>
              <w:t>&gt;2,0</w:t>
            </w:r>
          </w:p>
        </w:tc>
        <w:tc>
          <w:tcPr>
            <w:tcW w:w="1026" w:type="dxa"/>
          </w:tcPr>
          <w:p w14:paraId="2FA49144" w14:textId="77777777" w:rsidR="00185874" w:rsidRDefault="00185874" w:rsidP="009A45ED">
            <w:pPr>
              <w:spacing w:after="60"/>
              <w:jc w:val="center"/>
              <w:rPr>
                <w:lang w:val="is-IS"/>
              </w:rPr>
            </w:pPr>
            <w:r>
              <w:rPr>
                <w:lang w:val="is-IS"/>
              </w:rPr>
              <w:t>-</w:t>
            </w:r>
          </w:p>
        </w:tc>
        <w:tc>
          <w:tcPr>
            <w:tcW w:w="1170" w:type="dxa"/>
          </w:tcPr>
          <w:p w14:paraId="5765B6F1" w14:textId="77777777" w:rsidR="00185874" w:rsidRDefault="00185874" w:rsidP="009A45ED">
            <w:pPr>
              <w:spacing w:after="60"/>
              <w:jc w:val="center"/>
              <w:rPr>
                <w:lang w:val="is-IS"/>
              </w:rPr>
            </w:pPr>
            <w:r>
              <w:rPr>
                <w:lang w:val="is-IS"/>
              </w:rPr>
              <w:t>-</w:t>
            </w:r>
          </w:p>
        </w:tc>
      </w:tr>
    </w:tbl>
    <w:p w14:paraId="42B4F8E3" w14:textId="16222B9A" w:rsidR="00185874" w:rsidRDefault="001F64D1" w:rsidP="00185874">
      <w:pPr>
        <w:jc w:val="both"/>
        <w:rPr>
          <w:lang w:val="is-IS"/>
        </w:rPr>
      </w:pPr>
      <w:r>
        <w:rPr>
          <w:lang w:val="is-IS"/>
        </w:rPr>
        <w:br/>
      </w:r>
      <w:r w:rsidR="00185874">
        <w:rPr>
          <w:lang w:val="is-IS"/>
        </w:rPr>
        <w:t>Í norskum verklýsingum [Statens vegvesen 2005, bls. 218 og 283-284] eru gerðar kröfur til festu, sigs og stífni. Kröfurnar eru mismunandi eftir umferð, sjá töflu 1, og eru miðaðar við 75 högga þjöppun í Marshallprófi (venjulegra er að miða við 50 högg).</w:t>
      </w:r>
    </w:p>
    <w:p w14:paraId="33BCE7C5" w14:textId="77777777" w:rsidR="00185874" w:rsidRPr="008D3499" w:rsidRDefault="00185874" w:rsidP="00185874">
      <w:pPr>
        <w:ind w:firstLine="340"/>
        <w:jc w:val="both"/>
        <w:rPr>
          <w:color w:val="FF0000"/>
          <w:lang w:val="is-IS"/>
        </w:rPr>
      </w:pPr>
      <w:r>
        <w:rPr>
          <w:lang w:val="is-IS"/>
        </w:rPr>
        <w:t>Í sænskum verklýsingum [Vägverket 2005, bls. 13-19] eru ekki gerðar kröfur til festu eða sigs (þar er Marshallaðferðin eingöngu notuð sem hjálpartæki við ákvörðun á holrýmdareiginleikum malbiksins). Kröfur um skriðmótstöðu er aðeins gerðar til bindilags og þá er einásapróf með sveifluálagi notað til að meta hana [Vägverket 2005, bls. 12].</w:t>
      </w:r>
    </w:p>
    <w:p w14:paraId="71143918" w14:textId="77777777" w:rsidR="00185874" w:rsidRPr="00497D1C" w:rsidRDefault="00185874" w:rsidP="00185874">
      <w:pPr>
        <w:ind w:firstLine="342"/>
        <w:jc w:val="both"/>
        <w:rPr>
          <w:lang w:val="is-IS"/>
        </w:rPr>
      </w:pPr>
      <w:r>
        <w:rPr>
          <w:lang w:val="is-IS"/>
        </w:rPr>
        <w:t xml:space="preserve">Finnskar verklýsingar [PANK 2000] gera ekki ráð fyrir mælingum á festu og sigi. Þess í stað er mótstaða gegn skriði metin með hjólfaraprófi (e. </w:t>
      </w:r>
      <w:r w:rsidRPr="00D34E56">
        <w:rPr>
          <w:i/>
          <w:iCs/>
          <w:lang w:val="is-IS"/>
        </w:rPr>
        <w:t>wheel tracking test</w:t>
      </w:r>
      <w:r>
        <w:rPr>
          <w:lang w:val="is-IS"/>
        </w:rPr>
        <w:t xml:space="preserve">) eða skriðprófi (e. </w:t>
      </w:r>
      <w:r w:rsidRPr="00D34E56">
        <w:rPr>
          <w:i/>
          <w:iCs/>
          <w:lang w:val="is-IS"/>
        </w:rPr>
        <w:t>repeated load creep test</w:t>
      </w:r>
      <w:r>
        <w:rPr>
          <w:lang w:val="is-IS"/>
        </w:rPr>
        <w:t>).</w:t>
      </w:r>
    </w:p>
    <w:p w14:paraId="2FDF4754" w14:textId="2496BF11" w:rsidR="00185874" w:rsidRDefault="00185874" w:rsidP="00185874">
      <w:pPr>
        <w:ind w:firstLine="340"/>
        <w:jc w:val="both"/>
        <w:rPr>
          <w:lang w:val="is-IS"/>
        </w:rPr>
      </w:pPr>
      <w:r>
        <w:rPr>
          <w:lang w:val="is-IS"/>
        </w:rPr>
        <w:t xml:space="preserve">Í Efnisgæðaritinu eru settar fram </w:t>
      </w:r>
      <w:r w:rsidR="000F50D9">
        <w:rPr>
          <w:lang w:val="is-IS"/>
        </w:rPr>
        <w:t>hönnunar</w:t>
      </w:r>
      <w:r>
        <w:rPr>
          <w:lang w:val="is-IS"/>
        </w:rPr>
        <w:t>leiðbeinandi um festu, sig og stífni eftir þjöppun í Marshallprófi með 50 höggum, sjá úrdrátt úr töflu 64-15 í töflu 2 hér að neðan. Hér er sem sagt ekki um eiginlegar kröfur að ræða, heldur einungis leiðbeiningar fyrir framleiðendur malbiks, ef þeir vilja á annað borð notast við Marshallprófið. Í staðinn hafa verið teknar upp kröfur við gerðarprófanir á mismunandi malbiksforskriftum og þar sem umferð er mikil skal í þeim prófunum gera hjólfarapróf, Prall slitþolspróf og vatnsnæmipróf, auk hefðbundinna holrýmdar- og rúmþyngdamælinga.</w:t>
      </w:r>
    </w:p>
    <w:p w14:paraId="1F9270AA" w14:textId="462CC1D2" w:rsidR="00185874" w:rsidRPr="00707725" w:rsidRDefault="00185874" w:rsidP="001F64D1">
      <w:pPr>
        <w:pStyle w:val="MYND"/>
      </w:pPr>
      <w:r w:rsidRPr="00F12493">
        <w:rPr>
          <w:b/>
        </w:rPr>
        <w:t xml:space="preserve">Tafla </w:t>
      </w:r>
      <w:r>
        <w:rPr>
          <w:b/>
        </w:rPr>
        <w:t>2</w:t>
      </w:r>
      <w:r w:rsidRPr="00F12493">
        <w:rPr>
          <w:b/>
        </w:rPr>
        <w:t xml:space="preserve">. </w:t>
      </w:r>
      <w:r w:rsidR="001F64D1">
        <w:rPr>
          <w:b/>
        </w:rPr>
        <w:br/>
      </w:r>
      <w:r w:rsidR="00485BBB">
        <w:t>Hönnunarleiðbeiningar</w:t>
      </w:r>
      <w:r w:rsidR="00485BBB" w:rsidRPr="00707725">
        <w:t xml:space="preserve"> </w:t>
      </w:r>
      <w:r w:rsidRPr="00707725">
        <w:t xml:space="preserve">til festu, sigs og stífni </w:t>
      </w:r>
      <w:r>
        <w:t xml:space="preserve">malbiks </w:t>
      </w:r>
      <w:r w:rsidRPr="00707725">
        <w:t xml:space="preserve">í </w:t>
      </w:r>
      <w:r>
        <w:t>Efnisgæðaritinu</w:t>
      </w:r>
      <w:r w:rsidRPr="00707725">
        <w:t>.</w:t>
      </w:r>
    </w:p>
    <w:tbl>
      <w:tblPr>
        <w:tblStyle w:val="TableGrid"/>
        <w:tblW w:w="0" w:type="auto"/>
        <w:jc w:val="center"/>
        <w:tblLook w:val="01E0" w:firstRow="1" w:lastRow="1" w:firstColumn="1" w:lastColumn="1" w:noHBand="0" w:noVBand="0"/>
      </w:tblPr>
      <w:tblGrid>
        <w:gridCol w:w="2777"/>
        <w:gridCol w:w="1067"/>
        <w:gridCol w:w="1034"/>
        <w:gridCol w:w="1197"/>
      </w:tblGrid>
      <w:tr w:rsidR="00185874" w14:paraId="79CC3F8B" w14:textId="77777777" w:rsidTr="00246EC8">
        <w:trPr>
          <w:jc w:val="center"/>
        </w:trPr>
        <w:tc>
          <w:tcPr>
            <w:tcW w:w="2777" w:type="dxa"/>
            <w:shd w:val="clear" w:color="auto" w:fill="FFFAEE" w:themeFill="background2"/>
          </w:tcPr>
          <w:p w14:paraId="4FF8F942" w14:textId="77777777" w:rsidR="00185874" w:rsidRDefault="00185874" w:rsidP="009A45ED">
            <w:pPr>
              <w:spacing w:after="60"/>
              <w:jc w:val="both"/>
              <w:rPr>
                <w:b/>
                <w:lang w:val="is-IS"/>
              </w:rPr>
            </w:pPr>
          </w:p>
          <w:p w14:paraId="1D7F281A" w14:textId="77777777" w:rsidR="00185874" w:rsidRPr="002A03FF" w:rsidRDefault="00185874" w:rsidP="009A45ED">
            <w:pPr>
              <w:spacing w:after="60"/>
              <w:jc w:val="both"/>
              <w:rPr>
                <w:b/>
                <w:lang w:val="is-IS"/>
              </w:rPr>
            </w:pPr>
            <w:r>
              <w:rPr>
                <w:b/>
                <w:lang w:val="is-IS"/>
              </w:rPr>
              <w:t>Malbiksgerð</w:t>
            </w:r>
          </w:p>
        </w:tc>
        <w:tc>
          <w:tcPr>
            <w:tcW w:w="1067" w:type="dxa"/>
            <w:shd w:val="clear" w:color="auto" w:fill="FFFAEE" w:themeFill="background2"/>
          </w:tcPr>
          <w:p w14:paraId="32324018" w14:textId="77777777" w:rsidR="00185874" w:rsidRPr="002A03FF" w:rsidRDefault="00185874" w:rsidP="009A45ED">
            <w:pPr>
              <w:jc w:val="center"/>
              <w:rPr>
                <w:b/>
                <w:lang w:val="is-IS"/>
              </w:rPr>
            </w:pPr>
            <w:r w:rsidRPr="002A03FF">
              <w:rPr>
                <w:b/>
                <w:lang w:val="is-IS"/>
              </w:rPr>
              <w:t>Festa</w:t>
            </w:r>
          </w:p>
          <w:p w14:paraId="4CD1999B" w14:textId="77777777" w:rsidR="00185874" w:rsidRPr="002A03FF" w:rsidRDefault="00185874" w:rsidP="009A45ED">
            <w:pPr>
              <w:jc w:val="center"/>
              <w:rPr>
                <w:b/>
                <w:lang w:val="is-IS"/>
              </w:rPr>
            </w:pPr>
            <w:r w:rsidRPr="002A03FF">
              <w:rPr>
                <w:b/>
                <w:lang w:val="is-IS"/>
              </w:rPr>
              <w:t>kN</w:t>
            </w:r>
          </w:p>
        </w:tc>
        <w:tc>
          <w:tcPr>
            <w:tcW w:w="1034" w:type="dxa"/>
            <w:shd w:val="clear" w:color="auto" w:fill="FFFAEE" w:themeFill="background2"/>
          </w:tcPr>
          <w:p w14:paraId="1FFEB4B0" w14:textId="77777777" w:rsidR="00185874" w:rsidRPr="002A03FF" w:rsidRDefault="00185874" w:rsidP="009A45ED">
            <w:pPr>
              <w:jc w:val="center"/>
              <w:rPr>
                <w:b/>
                <w:lang w:val="is-IS"/>
              </w:rPr>
            </w:pPr>
            <w:r w:rsidRPr="002A03FF">
              <w:rPr>
                <w:b/>
                <w:lang w:val="is-IS"/>
              </w:rPr>
              <w:t>Sig</w:t>
            </w:r>
          </w:p>
          <w:p w14:paraId="09669490" w14:textId="77777777" w:rsidR="00185874" w:rsidRPr="002A03FF" w:rsidRDefault="00185874" w:rsidP="009A45ED">
            <w:pPr>
              <w:jc w:val="center"/>
              <w:rPr>
                <w:b/>
                <w:lang w:val="is-IS"/>
              </w:rPr>
            </w:pPr>
            <w:r w:rsidRPr="002A03FF">
              <w:rPr>
                <w:b/>
                <w:lang w:val="is-IS"/>
              </w:rPr>
              <w:t>mm</w:t>
            </w:r>
          </w:p>
        </w:tc>
        <w:tc>
          <w:tcPr>
            <w:tcW w:w="1197" w:type="dxa"/>
            <w:shd w:val="clear" w:color="auto" w:fill="FFFAEE" w:themeFill="background2"/>
          </w:tcPr>
          <w:p w14:paraId="3F5E1CDF" w14:textId="77777777" w:rsidR="00185874" w:rsidRPr="002A03FF" w:rsidRDefault="00185874" w:rsidP="009A45ED">
            <w:pPr>
              <w:jc w:val="center"/>
              <w:rPr>
                <w:b/>
                <w:lang w:val="is-IS"/>
              </w:rPr>
            </w:pPr>
            <w:r w:rsidRPr="002A03FF">
              <w:rPr>
                <w:b/>
                <w:lang w:val="is-IS"/>
              </w:rPr>
              <w:t>Festa/sig</w:t>
            </w:r>
          </w:p>
          <w:p w14:paraId="18867892" w14:textId="77777777" w:rsidR="00185874" w:rsidRPr="002A03FF" w:rsidRDefault="00185874" w:rsidP="009A45ED">
            <w:pPr>
              <w:jc w:val="center"/>
              <w:rPr>
                <w:b/>
                <w:lang w:val="is-IS"/>
              </w:rPr>
            </w:pPr>
            <w:r w:rsidRPr="002A03FF">
              <w:rPr>
                <w:b/>
                <w:lang w:val="is-IS"/>
              </w:rPr>
              <w:t>kN/mm</w:t>
            </w:r>
          </w:p>
        </w:tc>
      </w:tr>
      <w:tr w:rsidR="00185874" w14:paraId="2B407D72" w14:textId="77777777" w:rsidTr="00246EC8">
        <w:trPr>
          <w:jc w:val="center"/>
        </w:trPr>
        <w:tc>
          <w:tcPr>
            <w:tcW w:w="2777" w:type="dxa"/>
            <w:shd w:val="clear" w:color="auto" w:fill="FFFAEE" w:themeFill="background2"/>
          </w:tcPr>
          <w:p w14:paraId="2BAEB4C7" w14:textId="77777777" w:rsidR="00185874" w:rsidRDefault="00185874" w:rsidP="009A45ED">
            <w:pPr>
              <w:spacing w:after="60"/>
              <w:rPr>
                <w:lang w:val="is-IS"/>
              </w:rPr>
            </w:pPr>
            <w:r>
              <w:rPr>
                <w:lang w:val="is-IS"/>
              </w:rPr>
              <w:t>Stífmalbik (AC) og steinríkt malbik (SMA)</w:t>
            </w:r>
          </w:p>
        </w:tc>
        <w:tc>
          <w:tcPr>
            <w:tcW w:w="1067" w:type="dxa"/>
          </w:tcPr>
          <w:p w14:paraId="685A04BE" w14:textId="77777777" w:rsidR="00185874" w:rsidRDefault="00185874" w:rsidP="009A45ED">
            <w:pPr>
              <w:spacing w:after="60"/>
              <w:jc w:val="center"/>
              <w:rPr>
                <w:lang w:val="is-IS"/>
              </w:rPr>
            </w:pPr>
            <w:r>
              <w:rPr>
                <w:lang w:val="is-IS"/>
              </w:rPr>
              <w:t>≥ 5,0</w:t>
            </w:r>
          </w:p>
        </w:tc>
        <w:tc>
          <w:tcPr>
            <w:tcW w:w="1034" w:type="dxa"/>
          </w:tcPr>
          <w:p w14:paraId="6074CDAE" w14:textId="77777777" w:rsidR="00185874" w:rsidRDefault="00185874" w:rsidP="009A45ED">
            <w:pPr>
              <w:spacing w:after="60"/>
              <w:jc w:val="center"/>
              <w:rPr>
                <w:lang w:val="is-IS"/>
              </w:rPr>
            </w:pPr>
            <w:r>
              <w:rPr>
                <w:lang w:val="is-IS"/>
              </w:rPr>
              <w:t>1,5-5,0</w:t>
            </w:r>
          </w:p>
        </w:tc>
        <w:tc>
          <w:tcPr>
            <w:tcW w:w="1197" w:type="dxa"/>
          </w:tcPr>
          <w:p w14:paraId="7C03722F" w14:textId="77777777" w:rsidR="00185874" w:rsidRDefault="00185874" w:rsidP="009A45ED">
            <w:pPr>
              <w:spacing w:after="60"/>
              <w:jc w:val="center"/>
              <w:rPr>
                <w:lang w:val="is-IS"/>
              </w:rPr>
            </w:pPr>
            <w:r>
              <w:rPr>
                <w:lang w:val="is-IS"/>
              </w:rPr>
              <w:t>&gt;1,0</w:t>
            </w:r>
          </w:p>
        </w:tc>
      </w:tr>
      <w:tr w:rsidR="00185874" w14:paraId="4EF52889" w14:textId="77777777" w:rsidTr="00246EC8">
        <w:trPr>
          <w:jc w:val="center"/>
        </w:trPr>
        <w:tc>
          <w:tcPr>
            <w:tcW w:w="2777" w:type="dxa"/>
            <w:shd w:val="clear" w:color="auto" w:fill="FFFAEE" w:themeFill="background2"/>
          </w:tcPr>
          <w:p w14:paraId="6419485E" w14:textId="77777777" w:rsidR="00185874" w:rsidRDefault="00185874" w:rsidP="009A45ED">
            <w:pPr>
              <w:spacing w:after="60"/>
              <w:jc w:val="both"/>
              <w:rPr>
                <w:lang w:val="is-IS"/>
              </w:rPr>
            </w:pPr>
            <w:r>
              <w:rPr>
                <w:lang w:val="is-IS"/>
              </w:rPr>
              <w:t>Burðarlagsmalbik</w:t>
            </w:r>
          </w:p>
        </w:tc>
        <w:tc>
          <w:tcPr>
            <w:tcW w:w="1067" w:type="dxa"/>
          </w:tcPr>
          <w:p w14:paraId="38FA22B4" w14:textId="77777777" w:rsidR="00185874" w:rsidRDefault="00185874" w:rsidP="009A45ED">
            <w:pPr>
              <w:spacing w:after="60"/>
              <w:jc w:val="center"/>
              <w:rPr>
                <w:lang w:val="is-IS"/>
              </w:rPr>
            </w:pPr>
            <w:r>
              <w:rPr>
                <w:lang w:val="is-IS"/>
              </w:rPr>
              <w:t>≥ 3,5</w:t>
            </w:r>
          </w:p>
        </w:tc>
        <w:tc>
          <w:tcPr>
            <w:tcW w:w="1034" w:type="dxa"/>
          </w:tcPr>
          <w:p w14:paraId="6F122416" w14:textId="77777777" w:rsidR="00185874" w:rsidRDefault="00185874" w:rsidP="009A45ED">
            <w:pPr>
              <w:spacing w:after="60"/>
              <w:jc w:val="center"/>
              <w:rPr>
                <w:lang w:val="is-IS"/>
              </w:rPr>
            </w:pPr>
            <w:r>
              <w:rPr>
                <w:lang w:val="is-IS"/>
              </w:rPr>
              <w:t>1,0-5,0</w:t>
            </w:r>
          </w:p>
        </w:tc>
        <w:tc>
          <w:tcPr>
            <w:tcW w:w="1197" w:type="dxa"/>
          </w:tcPr>
          <w:p w14:paraId="25FF51E3" w14:textId="77777777" w:rsidR="00185874" w:rsidRDefault="00185874" w:rsidP="009A45ED">
            <w:pPr>
              <w:spacing w:after="60"/>
              <w:jc w:val="center"/>
              <w:rPr>
                <w:lang w:val="is-IS"/>
              </w:rPr>
            </w:pPr>
            <w:r>
              <w:rPr>
                <w:lang w:val="is-IS"/>
              </w:rPr>
              <w:t>-</w:t>
            </w:r>
          </w:p>
        </w:tc>
      </w:tr>
    </w:tbl>
    <w:p w14:paraId="2E20FD04" w14:textId="77777777" w:rsidR="00185874" w:rsidRDefault="00185874" w:rsidP="00185874">
      <w:pPr>
        <w:spacing w:after="60"/>
        <w:jc w:val="both"/>
        <w:rPr>
          <w:lang w:val="is-IS"/>
        </w:rPr>
      </w:pPr>
    </w:p>
    <w:p w14:paraId="429755D9" w14:textId="77777777" w:rsidR="00185874" w:rsidRDefault="00185874" w:rsidP="00185874">
      <w:pPr>
        <w:jc w:val="both"/>
        <w:rPr>
          <w:lang w:val="is-IS"/>
        </w:rPr>
      </w:pPr>
      <w:r>
        <w:rPr>
          <w:lang w:val="is-IS"/>
        </w:rPr>
        <w:t xml:space="preserve">Í staðli fyrir hefðbundið stífmalbik (e. </w:t>
      </w:r>
      <w:r w:rsidRPr="00DA7E3F">
        <w:rPr>
          <w:i/>
          <w:iCs/>
          <w:lang w:val="is-IS"/>
        </w:rPr>
        <w:t>asphalt concrete</w:t>
      </w:r>
      <w:r>
        <w:rPr>
          <w:lang w:val="is-IS"/>
        </w:rPr>
        <w:t xml:space="preserve">) [ÍST </w:t>
      </w:r>
      <w:r w:rsidRPr="00E95A14">
        <w:rPr>
          <w:lang w:val="is-IS"/>
        </w:rPr>
        <w:t>EN 13108-1</w:t>
      </w:r>
      <w:r>
        <w:rPr>
          <w:lang w:val="is-IS"/>
        </w:rPr>
        <w:t>]</w:t>
      </w:r>
      <w:r w:rsidRPr="00E95A14">
        <w:rPr>
          <w:lang w:val="is-IS"/>
        </w:rPr>
        <w:t xml:space="preserve"> </w:t>
      </w:r>
      <w:r>
        <w:rPr>
          <w:lang w:val="is-IS"/>
        </w:rPr>
        <w:t xml:space="preserve">er </w:t>
      </w:r>
      <w:r w:rsidRPr="00E95A14">
        <w:rPr>
          <w:lang w:val="is-IS"/>
        </w:rPr>
        <w:t>ákvæði um festu, sig og stífni</w:t>
      </w:r>
      <w:r>
        <w:rPr>
          <w:lang w:val="is-IS"/>
        </w:rPr>
        <w:t>. Ákvæðið tekur þó því aðeins gildi að malbikið sé ætlað á flugbrautir.</w:t>
      </w:r>
      <w:r w:rsidRPr="00E95A14">
        <w:rPr>
          <w:lang w:val="is-IS"/>
        </w:rPr>
        <w:t xml:space="preserve"> </w:t>
      </w:r>
      <w:r>
        <w:rPr>
          <w:lang w:val="is-IS"/>
        </w:rPr>
        <w:t xml:space="preserve">Samsvarandi staðall fyrir steinríkt malbik, SMA [ÍST </w:t>
      </w:r>
      <w:r w:rsidRPr="004052CF">
        <w:rPr>
          <w:lang w:val="is-IS"/>
        </w:rPr>
        <w:t>EN 13108-5</w:t>
      </w:r>
      <w:r>
        <w:rPr>
          <w:lang w:val="is-IS"/>
        </w:rPr>
        <w:t xml:space="preserve">] hefur engin ákvæði um festu, sig og stífni. Hins vegar eru ákvæði í báðum stöðlum um prófun á mótstöðu gegn skriði með hjólfaraprófi (e. </w:t>
      </w:r>
      <w:r w:rsidRPr="00DA7E3F">
        <w:rPr>
          <w:i/>
          <w:iCs/>
          <w:lang w:val="is-IS"/>
        </w:rPr>
        <w:t>wheel tracking test</w:t>
      </w:r>
      <w:r>
        <w:rPr>
          <w:lang w:val="is-IS"/>
        </w:rPr>
        <w:t xml:space="preserve">) [ÍST </w:t>
      </w:r>
      <w:r w:rsidRPr="00E95A14">
        <w:rPr>
          <w:lang w:val="is-IS"/>
        </w:rPr>
        <w:t>EN 13108-1</w:t>
      </w:r>
      <w:r>
        <w:rPr>
          <w:lang w:val="is-IS"/>
        </w:rPr>
        <w:t xml:space="preserve"> og ÍST </w:t>
      </w:r>
      <w:r w:rsidRPr="004052CF">
        <w:rPr>
          <w:lang w:val="is-IS"/>
        </w:rPr>
        <w:t>EN 13108-5</w:t>
      </w:r>
      <w:r>
        <w:rPr>
          <w:lang w:val="is-IS"/>
        </w:rPr>
        <w:t>]</w:t>
      </w:r>
      <w:r w:rsidRPr="004052CF">
        <w:rPr>
          <w:lang w:val="is-IS"/>
        </w:rPr>
        <w:t>.</w:t>
      </w:r>
      <w:r>
        <w:rPr>
          <w:lang w:val="is-IS"/>
        </w:rPr>
        <w:t xml:space="preserve"> </w:t>
      </w:r>
    </w:p>
    <w:p w14:paraId="42C5460A" w14:textId="77777777" w:rsidR="00185874" w:rsidRDefault="00185874" w:rsidP="00185874">
      <w:pPr>
        <w:ind w:firstLine="340"/>
        <w:jc w:val="both"/>
        <w:rPr>
          <w:lang w:val="is-IS"/>
        </w:rPr>
      </w:pPr>
      <w:r w:rsidRPr="00073586">
        <w:rPr>
          <w:lang w:val="is-IS"/>
        </w:rPr>
        <w:t xml:space="preserve">Því hefur verið haldið fram að </w:t>
      </w:r>
      <w:r>
        <w:rPr>
          <w:lang w:val="is-IS"/>
        </w:rPr>
        <w:t xml:space="preserve">skrið í malbiki sé ekki til teljandi vandræða á Norðurlöndunum, nema undir sérstökum kringumstæðum svo sem á akreinum strætisvagna eða annarsstaðar þar sem </w:t>
      </w:r>
      <w:r>
        <w:rPr>
          <w:lang w:val="is-IS"/>
        </w:rPr>
        <w:lastRenderedPageBreak/>
        <w:t xml:space="preserve">umferð þungra bíla er mikil. Á hinn bóginn sé líklegt að hönnunin standi stundum tæpt (a.m.k. í Finnlandi) þannig að lítilsháttar breytingar í bindiefnisinnihaldi eða sáldurferli geti leitt til skriðs sem nemi þriðjungi eða jafnvel helmingi af hjólfaramynduninni í heild. Sömuleiðis geti hluti skriðs af hjólfaramyndun verið margfalt meiri á hlýju og sólríku sumri en í venjulegu veðurfari [NVF-33 1985, bls. 19]. </w:t>
      </w:r>
    </w:p>
    <w:p w14:paraId="251CD02A" w14:textId="77777777" w:rsidR="00185874" w:rsidRDefault="00185874" w:rsidP="00185874">
      <w:pPr>
        <w:ind w:firstLine="340"/>
        <w:jc w:val="both"/>
        <w:rPr>
          <w:lang w:val="is-IS"/>
        </w:rPr>
      </w:pPr>
      <w:r>
        <w:rPr>
          <w:lang w:val="is-IS"/>
        </w:rPr>
        <w:t xml:space="preserve">Kröfur norsku verklýsinganna til stífni eru vægar meðan umferðin er undir 5000 ÁDU og sennilega auðvelt að uppfylla þær. Öðru máli gegnir þegar umferðin er meiri en 5000 ÁDU, sér í lagi ef steinríkt malbik (SMA) á í hlut. Í þessum tilvikum er verulegum erfiðleikum bundið að uppfylla norsku kröfurnar vegna þess að sigið er hærra hérlendis en tíðkast í Noregi.  </w:t>
      </w:r>
    </w:p>
    <w:p w14:paraId="5D6AAFA0" w14:textId="77777777" w:rsidR="00185874" w:rsidRDefault="00185874" w:rsidP="00185874">
      <w:pPr>
        <w:ind w:firstLine="340"/>
        <w:jc w:val="both"/>
        <w:rPr>
          <w:lang w:val="is-IS"/>
        </w:rPr>
      </w:pPr>
      <w:r>
        <w:rPr>
          <w:lang w:val="is-IS"/>
        </w:rPr>
        <w:t>Slitlaganefnd samdi á sínum tíma tillögur að kröfum fyrir festu og sig sem eru sýndar í töflu 3 [Ásbjörn Jóhannesson 2000]. Þær eru miðaðar við 50 högga þjöppun á hvorn enda malbikssýna. Nefndin lagði ekki fram tillögur að kröfum um stífni. Rétt er að benda á að krafa um 7,0 kN festu í burðarlagi sýnist vera ríflega til tekin, en hún er sótt í danskar verklýsingar [Vejdirektoratet – Vejregelutvalget 1994, bls. 7 og 13] fyrir burðarlög í vegum með mikla eða þunga umferð.</w:t>
      </w:r>
    </w:p>
    <w:p w14:paraId="1EE3007D" w14:textId="46B2EB7D" w:rsidR="00185874" w:rsidRPr="00F12493" w:rsidRDefault="00185874" w:rsidP="001F64D1">
      <w:pPr>
        <w:pStyle w:val="MYND"/>
        <w:rPr>
          <w:b/>
        </w:rPr>
      </w:pPr>
      <w:r w:rsidRPr="00F12493">
        <w:rPr>
          <w:b/>
        </w:rPr>
        <w:t xml:space="preserve">Tafla </w:t>
      </w:r>
      <w:r>
        <w:rPr>
          <w:b/>
        </w:rPr>
        <w:t>3</w:t>
      </w:r>
      <w:r w:rsidRPr="00F12493">
        <w:rPr>
          <w:b/>
        </w:rPr>
        <w:t xml:space="preserve">. </w:t>
      </w:r>
      <w:r w:rsidR="001F64D1">
        <w:rPr>
          <w:b/>
        </w:rPr>
        <w:br/>
      </w:r>
      <w:r w:rsidRPr="00707725">
        <w:t>Tillögur Slitlaganefndar að kröfum fyrir festu og sig í nokkrum malbiksgerðum.</w:t>
      </w:r>
    </w:p>
    <w:tbl>
      <w:tblPr>
        <w:tblStyle w:val="TableGrid"/>
        <w:tblW w:w="0" w:type="auto"/>
        <w:jc w:val="center"/>
        <w:tblLook w:val="01E0" w:firstRow="1" w:lastRow="1" w:firstColumn="1" w:lastColumn="1" w:noHBand="0" w:noVBand="0"/>
      </w:tblPr>
      <w:tblGrid>
        <w:gridCol w:w="2082"/>
        <w:gridCol w:w="1067"/>
        <w:gridCol w:w="1026"/>
      </w:tblGrid>
      <w:tr w:rsidR="00185874" w14:paraId="1DE96799" w14:textId="77777777" w:rsidTr="00246EC8">
        <w:trPr>
          <w:jc w:val="center"/>
        </w:trPr>
        <w:tc>
          <w:tcPr>
            <w:tcW w:w="2082" w:type="dxa"/>
            <w:shd w:val="clear" w:color="auto" w:fill="FFFAEE" w:themeFill="background2"/>
          </w:tcPr>
          <w:p w14:paraId="05966E4A" w14:textId="77777777" w:rsidR="00185874" w:rsidRDefault="00185874" w:rsidP="009A45ED">
            <w:pPr>
              <w:jc w:val="both"/>
              <w:rPr>
                <w:b/>
                <w:lang w:val="is-IS"/>
              </w:rPr>
            </w:pPr>
          </w:p>
          <w:p w14:paraId="7711CD2B" w14:textId="77777777" w:rsidR="00185874" w:rsidRPr="002A03FF" w:rsidRDefault="00185874" w:rsidP="009A45ED">
            <w:pPr>
              <w:jc w:val="both"/>
              <w:rPr>
                <w:b/>
                <w:lang w:val="is-IS"/>
              </w:rPr>
            </w:pPr>
            <w:r w:rsidRPr="002A03FF">
              <w:rPr>
                <w:b/>
                <w:lang w:val="is-IS"/>
              </w:rPr>
              <w:t>Malbiksgerð</w:t>
            </w:r>
          </w:p>
        </w:tc>
        <w:tc>
          <w:tcPr>
            <w:tcW w:w="1067" w:type="dxa"/>
            <w:shd w:val="clear" w:color="auto" w:fill="FFFAEE" w:themeFill="background2"/>
          </w:tcPr>
          <w:p w14:paraId="00F8E4FC" w14:textId="77777777" w:rsidR="00185874" w:rsidRPr="002A03FF" w:rsidRDefault="00185874" w:rsidP="009A45ED">
            <w:pPr>
              <w:jc w:val="center"/>
              <w:rPr>
                <w:b/>
                <w:lang w:val="is-IS"/>
              </w:rPr>
            </w:pPr>
            <w:r w:rsidRPr="002A03FF">
              <w:rPr>
                <w:b/>
                <w:lang w:val="is-IS"/>
              </w:rPr>
              <w:t>Festa</w:t>
            </w:r>
          </w:p>
          <w:p w14:paraId="67753C7C" w14:textId="77777777" w:rsidR="00185874" w:rsidRPr="002A03FF" w:rsidRDefault="00185874" w:rsidP="009A45ED">
            <w:pPr>
              <w:jc w:val="center"/>
              <w:rPr>
                <w:b/>
                <w:lang w:val="is-IS"/>
              </w:rPr>
            </w:pPr>
            <w:r w:rsidRPr="002A03FF">
              <w:rPr>
                <w:b/>
                <w:lang w:val="is-IS"/>
              </w:rPr>
              <w:t>kN</w:t>
            </w:r>
          </w:p>
        </w:tc>
        <w:tc>
          <w:tcPr>
            <w:tcW w:w="1026" w:type="dxa"/>
            <w:shd w:val="clear" w:color="auto" w:fill="FFFAEE" w:themeFill="background2"/>
          </w:tcPr>
          <w:p w14:paraId="179E4FF2" w14:textId="77777777" w:rsidR="00185874" w:rsidRPr="002A03FF" w:rsidRDefault="00185874" w:rsidP="009A45ED">
            <w:pPr>
              <w:jc w:val="center"/>
              <w:rPr>
                <w:b/>
                <w:lang w:val="is-IS"/>
              </w:rPr>
            </w:pPr>
            <w:r w:rsidRPr="002A03FF">
              <w:rPr>
                <w:b/>
                <w:lang w:val="is-IS"/>
              </w:rPr>
              <w:t>Sig</w:t>
            </w:r>
          </w:p>
          <w:p w14:paraId="2F6DAF43" w14:textId="77777777" w:rsidR="00185874" w:rsidRPr="002A03FF" w:rsidRDefault="00185874" w:rsidP="009A45ED">
            <w:pPr>
              <w:jc w:val="center"/>
              <w:rPr>
                <w:b/>
                <w:lang w:val="is-IS"/>
              </w:rPr>
            </w:pPr>
            <w:r w:rsidRPr="002A03FF">
              <w:rPr>
                <w:b/>
                <w:lang w:val="is-IS"/>
              </w:rPr>
              <w:t>mm</w:t>
            </w:r>
          </w:p>
        </w:tc>
      </w:tr>
      <w:tr w:rsidR="00185874" w14:paraId="64F32080" w14:textId="77777777" w:rsidTr="00246EC8">
        <w:trPr>
          <w:jc w:val="center"/>
        </w:trPr>
        <w:tc>
          <w:tcPr>
            <w:tcW w:w="2082" w:type="dxa"/>
            <w:shd w:val="clear" w:color="auto" w:fill="FFFAEE" w:themeFill="background2"/>
          </w:tcPr>
          <w:p w14:paraId="1E380C49" w14:textId="77777777" w:rsidR="00185874" w:rsidRDefault="00185874" w:rsidP="009A45ED">
            <w:pPr>
              <w:spacing w:after="60"/>
              <w:jc w:val="both"/>
              <w:rPr>
                <w:lang w:val="is-IS"/>
              </w:rPr>
            </w:pPr>
            <w:r>
              <w:rPr>
                <w:lang w:val="is-IS"/>
              </w:rPr>
              <w:t>SL 8</w:t>
            </w:r>
          </w:p>
        </w:tc>
        <w:tc>
          <w:tcPr>
            <w:tcW w:w="1067" w:type="dxa"/>
          </w:tcPr>
          <w:p w14:paraId="673C0CBB" w14:textId="77777777" w:rsidR="00185874" w:rsidRDefault="00185874" w:rsidP="009A45ED">
            <w:pPr>
              <w:spacing w:after="60"/>
              <w:jc w:val="center"/>
              <w:rPr>
                <w:lang w:val="is-IS"/>
              </w:rPr>
            </w:pPr>
            <w:r>
              <w:rPr>
                <w:lang w:val="is-IS"/>
              </w:rPr>
              <w:t>≥ 4,0</w:t>
            </w:r>
          </w:p>
        </w:tc>
        <w:tc>
          <w:tcPr>
            <w:tcW w:w="1026" w:type="dxa"/>
          </w:tcPr>
          <w:p w14:paraId="05C15554" w14:textId="77777777" w:rsidR="00185874" w:rsidRDefault="00185874" w:rsidP="009A45ED">
            <w:pPr>
              <w:spacing w:after="60"/>
              <w:jc w:val="center"/>
              <w:rPr>
                <w:lang w:val="is-IS"/>
              </w:rPr>
            </w:pPr>
            <w:r>
              <w:rPr>
                <w:lang w:val="is-IS"/>
              </w:rPr>
              <w:t>1,5-5,5</w:t>
            </w:r>
          </w:p>
        </w:tc>
      </w:tr>
      <w:tr w:rsidR="00185874" w14:paraId="6FF0D267" w14:textId="77777777" w:rsidTr="00246EC8">
        <w:trPr>
          <w:jc w:val="center"/>
        </w:trPr>
        <w:tc>
          <w:tcPr>
            <w:tcW w:w="2082" w:type="dxa"/>
            <w:shd w:val="clear" w:color="auto" w:fill="FFFAEE" w:themeFill="background2"/>
          </w:tcPr>
          <w:p w14:paraId="5E32B60D" w14:textId="77777777" w:rsidR="00185874" w:rsidRDefault="00185874" w:rsidP="009A45ED">
            <w:pPr>
              <w:spacing w:after="60"/>
              <w:jc w:val="both"/>
              <w:rPr>
                <w:lang w:val="is-IS"/>
              </w:rPr>
            </w:pPr>
            <w:r>
              <w:rPr>
                <w:lang w:val="is-IS"/>
              </w:rPr>
              <w:t>SL 11</w:t>
            </w:r>
          </w:p>
        </w:tc>
        <w:tc>
          <w:tcPr>
            <w:tcW w:w="1067" w:type="dxa"/>
          </w:tcPr>
          <w:p w14:paraId="5A7EEB9C" w14:textId="77777777" w:rsidR="00185874" w:rsidRDefault="00185874" w:rsidP="009A45ED">
            <w:pPr>
              <w:spacing w:after="60"/>
              <w:jc w:val="center"/>
              <w:rPr>
                <w:lang w:val="is-IS"/>
              </w:rPr>
            </w:pPr>
            <w:r>
              <w:rPr>
                <w:lang w:val="is-IS"/>
              </w:rPr>
              <w:t>≥ 4,0</w:t>
            </w:r>
          </w:p>
        </w:tc>
        <w:tc>
          <w:tcPr>
            <w:tcW w:w="1026" w:type="dxa"/>
          </w:tcPr>
          <w:p w14:paraId="5221A62C" w14:textId="77777777" w:rsidR="00185874" w:rsidRDefault="00185874" w:rsidP="009A45ED">
            <w:pPr>
              <w:spacing w:after="60"/>
              <w:jc w:val="center"/>
              <w:rPr>
                <w:lang w:val="is-IS"/>
              </w:rPr>
            </w:pPr>
            <w:r>
              <w:rPr>
                <w:lang w:val="is-IS"/>
              </w:rPr>
              <w:t>1,5-5,5</w:t>
            </w:r>
          </w:p>
        </w:tc>
      </w:tr>
      <w:tr w:rsidR="00185874" w14:paraId="554C4640" w14:textId="77777777" w:rsidTr="00246EC8">
        <w:trPr>
          <w:jc w:val="center"/>
        </w:trPr>
        <w:tc>
          <w:tcPr>
            <w:tcW w:w="2082" w:type="dxa"/>
            <w:shd w:val="clear" w:color="auto" w:fill="FFFAEE" w:themeFill="background2"/>
          </w:tcPr>
          <w:p w14:paraId="04C4B341" w14:textId="77777777" w:rsidR="00185874" w:rsidRDefault="00185874" w:rsidP="009A45ED">
            <w:pPr>
              <w:spacing w:after="60"/>
              <w:jc w:val="both"/>
              <w:rPr>
                <w:lang w:val="is-IS"/>
              </w:rPr>
            </w:pPr>
            <w:r>
              <w:rPr>
                <w:lang w:val="is-IS"/>
              </w:rPr>
              <w:t>SL 16</w:t>
            </w:r>
          </w:p>
        </w:tc>
        <w:tc>
          <w:tcPr>
            <w:tcW w:w="1067" w:type="dxa"/>
          </w:tcPr>
          <w:p w14:paraId="091D8594" w14:textId="77777777" w:rsidR="00185874" w:rsidRDefault="00185874" w:rsidP="009A45ED">
            <w:pPr>
              <w:spacing w:after="60"/>
              <w:jc w:val="center"/>
              <w:rPr>
                <w:lang w:val="is-IS"/>
              </w:rPr>
            </w:pPr>
            <w:r>
              <w:rPr>
                <w:lang w:val="is-IS"/>
              </w:rPr>
              <w:t>≥ 4,0</w:t>
            </w:r>
          </w:p>
        </w:tc>
        <w:tc>
          <w:tcPr>
            <w:tcW w:w="1026" w:type="dxa"/>
          </w:tcPr>
          <w:p w14:paraId="4C9A44C0" w14:textId="77777777" w:rsidR="00185874" w:rsidRDefault="00185874" w:rsidP="009A45ED">
            <w:pPr>
              <w:spacing w:after="60"/>
              <w:jc w:val="center"/>
              <w:rPr>
                <w:lang w:val="is-IS"/>
              </w:rPr>
            </w:pPr>
            <w:r>
              <w:rPr>
                <w:lang w:val="is-IS"/>
              </w:rPr>
              <w:t>1,5-5,5</w:t>
            </w:r>
          </w:p>
        </w:tc>
      </w:tr>
      <w:tr w:rsidR="00185874" w14:paraId="43D08E4B" w14:textId="77777777" w:rsidTr="00246EC8">
        <w:trPr>
          <w:jc w:val="center"/>
        </w:trPr>
        <w:tc>
          <w:tcPr>
            <w:tcW w:w="2082" w:type="dxa"/>
            <w:shd w:val="clear" w:color="auto" w:fill="FFFAEE" w:themeFill="background2"/>
          </w:tcPr>
          <w:p w14:paraId="6A2FF08C" w14:textId="77777777" w:rsidR="00185874" w:rsidRDefault="00185874" w:rsidP="009A45ED">
            <w:pPr>
              <w:spacing w:after="60"/>
              <w:jc w:val="both"/>
              <w:rPr>
                <w:lang w:val="is-IS"/>
              </w:rPr>
            </w:pPr>
            <w:r>
              <w:rPr>
                <w:lang w:val="is-IS"/>
              </w:rPr>
              <w:t>SMA 8</w:t>
            </w:r>
          </w:p>
        </w:tc>
        <w:tc>
          <w:tcPr>
            <w:tcW w:w="1067" w:type="dxa"/>
          </w:tcPr>
          <w:p w14:paraId="4C2C08E5" w14:textId="77777777" w:rsidR="00185874" w:rsidRDefault="00185874" w:rsidP="009A45ED">
            <w:pPr>
              <w:spacing w:after="60"/>
              <w:jc w:val="center"/>
              <w:rPr>
                <w:lang w:val="is-IS"/>
              </w:rPr>
            </w:pPr>
            <w:r>
              <w:rPr>
                <w:lang w:val="is-IS"/>
              </w:rPr>
              <w:t>≥ 5,0</w:t>
            </w:r>
          </w:p>
        </w:tc>
        <w:tc>
          <w:tcPr>
            <w:tcW w:w="1026" w:type="dxa"/>
          </w:tcPr>
          <w:p w14:paraId="505E1175" w14:textId="77777777" w:rsidR="00185874" w:rsidRDefault="00185874" w:rsidP="009A45ED">
            <w:pPr>
              <w:spacing w:after="60"/>
              <w:jc w:val="center"/>
              <w:rPr>
                <w:lang w:val="is-IS"/>
              </w:rPr>
            </w:pPr>
            <w:r>
              <w:rPr>
                <w:lang w:val="is-IS"/>
              </w:rPr>
              <w:t>1,5-5,5</w:t>
            </w:r>
          </w:p>
        </w:tc>
      </w:tr>
      <w:tr w:rsidR="00185874" w14:paraId="6179F660" w14:textId="77777777" w:rsidTr="00246EC8">
        <w:trPr>
          <w:jc w:val="center"/>
        </w:trPr>
        <w:tc>
          <w:tcPr>
            <w:tcW w:w="2082" w:type="dxa"/>
            <w:shd w:val="clear" w:color="auto" w:fill="FFFAEE" w:themeFill="background2"/>
          </w:tcPr>
          <w:p w14:paraId="32EFB674" w14:textId="77777777" w:rsidR="00185874" w:rsidRDefault="00185874" w:rsidP="009A45ED">
            <w:pPr>
              <w:spacing w:after="60"/>
              <w:jc w:val="both"/>
              <w:rPr>
                <w:lang w:val="is-IS"/>
              </w:rPr>
            </w:pPr>
            <w:r>
              <w:rPr>
                <w:lang w:val="is-IS"/>
              </w:rPr>
              <w:t>SMA 11</w:t>
            </w:r>
          </w:p>
        </w:tc>
        <w:tc>
          <w:tcPr>
            <w:tcW w:w="1067" w:type="dxa"/>
          </w:tcPr>
          <w:p w14:paraId="31374680" w14:textId="77777777" w:rsidR="00185874" w:rsidRDefault="00185874" w:rsidP="009A45ED">
            <w:pPr>
              <w:spacing w:after="60"/>
              <w:jc w:val="center"/>
              <w:rPr>
                <w:lang w:val="is-IS"/>
              </w:rPr>
            </w:pPr>
            <w:r>
              <w:rPr>
                <w:lang w:val="is-IS"/>
              </w:rPr>
              <w:t>≥ 5,0</w:t>
            </w:r>
          </w:p>
        </w:tc>
        <w:tc>
          <w:tcPr>
            <w:tcW w:w="1026" w:type="dxa"/>
          </w:tcPr>
          <w:p w14:paraId="3098657B" w14:textId="77777777" w:rsidR="00185874" w:rsidRDefault="00185874" w:rsidP="009A45ED">
            <w:pPr>
              <w:spacing w:after="60"/>
              <w:jc w:val="center"/>
              <w:rPr>
                <w:lang w:val="is-IS"/>
              </w:rPr>
            </w:pPr>
            <w:r>
              <w:rPr>
                <w:lang w:val="is-IS"/>
              </w:rPr>
              <w:t>1,5-5,5</w:t>
            </w:r>
          </w:p>
        </w:tc>
      </w:tr>
      <w:tr w:rsidR="00185874" w14:paraId="35AA9999" w14:textId="77777777" w:rsidTr="00246EC8">
        <w:trPr>
          <w:jc w:val="center"/>
        </w:trPr>
        <w:tc>
          <w:tcPr>
            <w:tcW w:w="2082" w:type="dxa"/>
            <w:shd w:val="clear" w:color="auto" w:fill="FFFAEE" w:themeFill="background2"/>
          </w:tcPr>
          <w:p w14:paraId="1EEDA0C9" w14:textId="77777777" w:rsidR="00185874" w:rsidRDefault="00185874" w:rsidP="009A45ED">
            <w:pPr>
              <w:spacing w:after="60"/>
              <w:jc w:val="both"/>
              <w:rPr>
                <w:lang w:val="is-IS"/>
              </w:rPr>
            </w:pPr>
            <w:r>
              <w:rPr>
                <w:lang w:val="is-IS"/>
              </w:rPr>
              <w:t>SMA 16</w:t>
            </w:r>
          </w:p>
        </w:tc>
        <w:tc>
          <w:tcPr>
            <w:tcW w:w="1067" w:type="dxa"/>
          </w:tcPr>
          <w:p w14:paraId="1D3E05AE" w14:textId="77777777" w:rsidR="00185874" w:rsidRDefault="00185874" w:rsidP="009A45ED">
            <w:pPr>
              <w:spacing w:after="60"/>
              <w:jc w:val="center"/>
              <w:rPr>
                <w:lang w:val="is-IS"/>
              </w:rPr>
            </w:pPr>
            <w:r>
              <w:rPr>
                <w:lang w:val="is-IS"/>
              </w:rPr>
              <w:t>≥ 5,0</w:t>
            </w:r>
          </w:p>
        </w:tc>
        <w:tc>
          <w:tcPr>
            <w:tcW w:w="1026" w:type="dxa"/>
          </w:tcPr>
          <w:p w14:paraId="6F6CA2B3" w14:textId="77777777" w:rsidR="00185874" w:rsidRDefault="00185874" w:rsidP="009A45ED">
            <w:pPr>
              <w:spacing w:after="60"/>
              <w:jc w:val="center"/>
              <w:rPr>
                <w:lang w:val="is-IS"/>
              </w:rPr>
            </w:pPr>
            <w:r>
              <w:rPr>
                <w:lang w:val="is-IS"/>
              </w:rPr>
              <w:t>1,5-5,5</w:t>
            </w:r>
          </w:p>
        </w:tc>
      </w:tr>
      <w:tr w:rsidR="00185874" w14:paraId="23EE5E65" w14:textId="77777777" w:rsidTr="00246EC8">
        <w:trPr>
          <w:jc w:val="center"/>
        </w:trPr>
        <w:tc>
          <w:tcPr>
            <w:tcW w:w="2082" w:type="dxa"/>
            <w:shd w:val="clear" w:color="auto" w:fill="FFFAEE" w:themeFill="background2"/>
          </w:tcPr>
          <w:p w14:paraId="6CD36410" w14:textId="77777777" w:rsidR="00185874" w:rsidRDefault="00185874" w:rsidP="009A45ED">
            <w:pPr>
              <w:spacing w:after="60"/>
              <w:jc w:val="both"/>
              <w:rPr>
                <w:lang w:val="is-IS"/>
              </w:rPr>
            </w:pPr>
            <w:r>
              <w:rPr>
                <w:lang w:val="is-IS"/>
              </w:rPr>
              <w:t>BNL 11</w:t>
            </w:r>
          </w:p>
        </w:tc>
        <w:tc>
          <w:tcPr>
            <w:tcW w:w="1067" w:type="dxa"/>
          </w:tcPr>
          <w:p w14:paraId="04B29FB8" w14:textId="77777777" w:rsidR="00185874" w:rsidRDefault="00185874" w:rsidP="009A45ED">
            <w:pPr>
              <w:spacing w:after="60"/>
              <w:jc w:val="center"/>
              <w:rPr>
                <w:lang w:val="is-IS"/>
              </w:rPr>
            </w:pPr>
            <w:r>
              <w:rPr>
                <w:lang w:val="is-IS"/>
              </w:rPr>
              <w:t>≥ 3,5</w:t>
            </w:r>
          </w:p>
        </w:tc>
        <w:tc>
          <w:tcPr>
            <w:tcW w:w="1026" w:type="dxa"/>
          </w:tcPr>
          <w:p w14:paraId="53A60A84" w14:textId="77777777" w:rsidR="00185874" w:rsidRDefault="00185874" w:rsidP="009A45ED">
            <w:pPr>
              <w:spacing w:after="60"/>
              <w:jc w:val="center"/>
              <w:rPr>
                <w:lang w:val="is-IS"/>
              </w:rPr>
            </w:pPr>
            <w:r>
              <w:rPr>
                <w:lang w:val="is-IS"/>
              </w:rPr>
              <w:t>1,0-5,0</w:t>
            </w:r>
          </w:p>
        </w:tc>
      </w:tr>
      <w:tr w:rsidR="00185874" w14:paraId="6B0AFC7F" w14:textId="77777777" w:rsidTr="00246EC8">
        <w:trPr>
          <w:jc w:val="center"/>
        </w:trPr>
        <w:tc>
          <w:tcPr>
            <w:tcW w:w="2082" w:type="dxa"/>
            <w:shd w:val="clear" w:color="auto" w:fill="FFFAEE" w:themeFill="background2"/>
          </w:tcPr>
          <w:p w14:paraId="0AA80683" w14:textId="77777777" w:rsidR="00185874" w:rsidRDefault="00185874" w:rsidP="009A45ED">
            <w:pPr>
              <w:spacing w:after="60"/>
              <w:jc w:val="both"/>
              <w:rPr>
                <w:lang w:val="is-IS"/>
              </w:rPr>
            </w:pPr>
            <w:r>
              <w:rPr>
                <w:lang w:val="is-IS"/>
              </w:rPr>
              <w:t>BNL 16</w:t>
            </w:r>
          </w:p>
        </w:tc>
        <w:tc>
          <w:tcPr>
            <w:tcW w:w="1067" w:type="dxa"/>
          </w:tcPr>
          <w:p w14:paraId="6B0E7D72" w14:textId="77777777" w:rsidR="00185874" w:rsidRDefault="00185874" w:rsidP="009A45ED">
            <w:pPr>
              <w:spacing w:after="60"/>
              <w:jc w:val="center"/>
              <w:rPr>
                <w:lang w:val="is-IS"/>
              </w:rPr>
            </w:pPr>
            <w:r>
              <w:rPr>
                <w:lang w:val="is-IS"/>
              </w:rPr>
              <w:t>≥ 3,5</w:t>
            </w:r>
          </w:p>
        </w:tc>
        <w:tc>
          <w:tcPr>
            <w:tcW w:w="1026" w:type="dxa"/>
          </w:tcPr>
          <w:p w14:paraId="25EF5E8D" w14:textId="77777777" w:rsidR="00185874" w:rsidRDefault="00185874" w:rsidP="009A45ED">
            <w:pPr>
              <w:spacing w:after="60"/>
              <w:jc w:val="center"/>
              <w:rPr>
                <w:lang w:val="is-IS"/>
              </w:rPr>
            </w:pPr>
            <w:r>
              <w:rPr>
                <w:lang w:val="is-IS"/>
              </w:rPr>
              <w:t>1,0-5,0</w:t>
            </w:r>
          </w:p>
        </w:tc>
      </w:tr>
      <w:tr w:rsidR="00185874" w14:paraId="62AA0478" w14:textId="77777777" w:rsidTr="00246EC8">
        <w:trPr>
          <w:jc w:val="center"/>
        </w:trPr>
        <w:tc>
          <w:tcPr>
            <w:tcW w:w="2082" w:type="dxa"/>
            <w:shd w:val="clear" w:color="auto" w:fill="FFFAEE" w:themeFill="background2"/>
          </w:tcPr>
          <w:p w14:paraId="1F857399" w14:textId="77777777" w:rsidR="00185874" w:rsidRDefault="00185874" w:rsidP="009A45ED">
            <w:pPr>
              <w:spacing w:after="60"/>
              <w:jc w:val="both"/>
              <w:rPr>
                <w:lang w:val="is-IS"/>
              </w:rPr>
            </w:pPr>
            <w:r>
              <w:rPr>
                <w:lang w:val="is-IS"/>
              </w:rPr>
              <w:t>BRL 16</w:t>
            </w:r>
          </w:p>
        </w:tc>
        <w:tc>
          <w:tcPr>
            <w:tcW w:w="1067" w:type="dxa"/>
          </w:tcPr>
          <w:p w14:paraId="5DB077F1" w14:textId="77777777" w:rsidR="00185874" w:rsidRDefault="00185874" w:rsidP="009A45ED">
            <w:pPr>
              <w:spacing w:after="60"/>
              <w:jc w:val="center"/>
              <w:rPr>
                <w:lang w:val="is-IS"/>
              </w:rPr>
            </w:pPr>
            <w:r>
              <w:rPr>
                <w:lang w:val="is-IS"/>
              </w:rPr>
              <w:t>≥ 3,5</w:t>
            </w:r>
          </w:p>
        </w:tc>
        <w:tc>
          <w:tcPr>
            <w:tcW w:w="1026" w:type="dxa"/>
          </w:tcPr>
          <w:p w14:paraId="55F63DB4" w14:textId="77777777" w:rsidR="00185874" w:rsidRDefault="00185874" w:rsidP="009A45ED">
            <w:pPr>
              <w:spacing w:after="60"/>
              <w:jc w:val="center"/>
              <w:rPr>
                <w:lang w:val="is-IS"/>
              </w:rPr>
            </w:pPr>
            <w:r>
              <w:rPr>
                <w:lang w:val="is-IS"/>
              </w:rPr>
              <w:t>1,0-5,0</w:t>
            </w:r>
          </w:p>
        </w:tc>
      </w:tr>
      <w:tr w:rsidR="00185874" w14:paraId="17938275" w14:textId="77777777" w:rsidTr="00246EC8">
        <w:trPr>
          <w:jc w:val="center"/>
        </w:trPr>
        <w:tc>
          <w:tcPr>
            <w:tcW w:w="2082" w:type="dxa"/>
            <w:shd w:val="clear" w:color="auto" w:fill="FFFAEE" w:themeFill="background2"/>
          </w:tcPr>
          <w:p w14:paraId="2F7A66E2" w14:textId="77777777" w:rsidR="00185874" w:rsidRDefault="00185874" w:rsidP="009A45ED">
            <w:pPr>
              <w:spacing w:after="60"/>
              <w:jc w:val="both"/>
              <w:rPr>
                <w:lang w:val="is-IS"/>
              </w:rPr>
            </w:pPr>
            <w:r>
              <w:rPr>
                <w:lang w:val="is-IS"/>
              </w:rPr>
              <w:t>BRL 22</w:t>
            </w:r>
          </w:p>
        </w:tc>
        <w:tc>
          <w:tcPr>
            <w:tcW w:w="1067" w:type="dxa"/>
          </w:tcPr>
          <w:p w14:paraId="05C9A62D" w14:textId="77777777" w:rsidR="00185874" w:rsidRDefault="00185874" w:rsidP="009A45ED">
            <w:pPr>
              <w:spacing w:after="60"/>
              <w:jc w:val="center"/>
              <w:rPr>
                <w:lang w:val="is-IS"/>
              </w:rPr>
            </w:pPr>
            <w:r>
              <w:rPr>
                <w:lang w:val="is-IS"/>
              </w:rPr>
              <w:t>≥ 3,5</w:t>
            </w:r>
          </w:p>
        </w:tc>
        <w:tc>
          <w:tcPr>
            <w:tcW w:w="1026" w:type="dxa"/>
          </w:tcPr>
          <w:p w14:paraId="23F8B70F" w14:textId="77777777" w:rsidR="00185874" w:rsidRDefault="00185874" w:rsidP="009A45ED">
            <w:pPr>
              <w:spacing w:after="60"/>
              <w:jc w:val="center"/>
              <w:rPr>
                <w:lang w:val="is-IS"/>
              </w:rPr>
            </w:pPr>
            <w:r>
              <w:rPr>
                <w:lang w:val="is-IS"/>
              </w:rPr>
              <w:t>1,0-5,0</w:t>
            </w:r>
          </w:p>
        </w:tc>
      </w:tr>
    </w:tbl>
    <w:p w14:paraId="11008B56" w14:textId="77777777" w:rsidR="00185874" w:rsidRDefault="00185874" w:rsidP="00185874">
      <w:pPr>
        <w:spacing w:after="60"/>
        <w:jc w:val="both"/>
        <w:rPr>
          <w:lang w:val="is-IS"/>
        </w:rPr>
      </w:pPr>
    </w:p>
    <w:p w14:paraId="5CEE2AFF" w14:textId="680799F9" w:rsidR="00185874" w:rsidRPr="00A318B4" w:rsidRDefault="00185874" w:rsidP="00185874">
      <w:pPr>
        <w:ind w:firstLine="340"/>
        <w:jc w:val="both"/>
        <w:rPr>
          <w:b/>
          <w:lang w:val="is-IS"/>
        </w:rPr>
      </w:pPr>
      <w:r w:rsidRPr="00A318B4">
        <w:rPr>
          <w:b/>
          <w:lang w:val="is-IS"/>
        </w:rPr>
        <w:t>ATHUGASEMD RITSTJÓR</w:t>
      </w:r>
      <w:r w:rsidR="00210DF8" w:rsidRPr="00A318B4">
        <w:rPr>
          <w:b/>
          <w:lang w:val="is-IS"/>
        </w:rPr>
        <w:t>A</w:t>
      </w:r>
      <w:r w:rsidRPr="00A318B4">
        <w:rPr>
          <w:b/>
          <w:lang w:val="is-IS"/>
        </w:rPr>
        <w:t xml:space="preserve"> 202</w:t>
      </w:r>
      <w:r w:rsidR="00210DF8" w:rsidRPr="00A318B4">
        <w:rPr>
          <w:b/>
          <w:lang w:val="is-IS"/>
        </w:rPr>
        <w:t>5</w:t>
      </w:r>
    </w:p>
    <w:p w14:paraId="37F460CA" w14:textId="06AACD89" w:rsidR="00185874" w:rsidRPr="00A318B4" w:rsidRDefault="00185874" w:rsidP="00185874">
      <w:pPr>
        <w:ind w:firstLine="340"/>
        <w:jc w:val="both"/>
        <w:rPr>
          <w:lang w:val="is-IS"/>
        </w:rPr>
      </w:pPr>
      <w:r w:rsidRPr="00A318B4">
        <w:rPr>
          <w:lang w:val="is-IS"/>
        </w:rPr>
        <w:t xml:space="preserve">Það skal ítrekað hér að í Efnisgæðaritinu eru settar fram </w:t>
      </w:r>
      <w:r w:rsidR="000A222F" w:rsidRPr="00A318B4">
        <w:rPr>
          <w:lang w:val="is-IS"/>
        </w:rPr>
        <w:t>hönnunar</w:t>
      </w:r>
      <w:r w:rsidRPr="00A318B4">
        <w:rPr>
          <w:lang w:val="is-IS"/>
        </w:rPr>
        <w:t>leiðbein</w:t>
      </w:r>
      <w:r w:rsidR="002D0AD9" w:rsidRPr="00A318B4">
        <w:rPr>
          <w:lang w:val="is-IS"/>
        </w:rPr>
        <w:t>ingar</w:t>
      </w:r>
      <w:r w:rsidRPr="00A318B4">
        <w:rPr>
          <w:lang w:val="is-IS"/>
        </w:rPr>
        <w:t xml:space="preserve"> um holrýmd, festu, sig og stífni eftir þjöppun í Marshallprófi með 50 höggum, sjá töflu 64-15 í kafla 6</w:t>
      </w:r>
      <w:r w:rsidR="002D0AD9" w:rsidRPr="00A318B4">
        <w:rPr>
          <w:lang w:val="is-IS"/>
        </w:rPr>
        <w:t xml:space="preserve"> í Efnisgæðaritinu</w:t>
      </w:r>
      <w:r w:rsidRPr="00A318B4">
        <w:rPr>
          <w:lang w:val="is-IS"/>
        </w:rPr>
        <w:t xml:space="preserve">. Hér er sem sagt ekki um eiginlegar kröfur að ræða, heldur einungis leiðbeiningar fyrir framleiðendur malbiks, ef þeir vilja á annað borð notast við Marshallprófið. Í staðinn hafa verið teknar upp kröfur við gerðarprófanir á mismunandi malbiksforskriftum og þar sem umferð er mikil skal í þeim prófunum gera hjólfarapróf, Prall slitþolspróf og vatnsnæmipróf, auk hefðbundinna mælinga á sáldurferli, bindiefnismagni, holrýmdar- og rúmþyngdamælinga. Þessum 7. kafla í þessum viðauka hefur verið breytt í samræmi við það og má benda á að tafla 3 hér að framan er í raun söguleg og líklega einnig norskar kröfur um festu og sig sem koma fyrir framar í kaflanum, sem sagt í töflu 1. Þá má benda á að tafla 4 um tillögur að kröfum til festu, sigs og stífni malbiksgerða hefur verið felld út, þar sem hún stangast á við töflu 64-15 í Efnisgæðaritinu. </w:t>
      </w:r>
    </w:p>
    <w:p w14:paraId="3531EB4B" w14:textId="77777777" w:rsidR="00185874" w:rsidRPr="00A318B4" w:rsidRDefault="00185874" w:rsidP="00185874">
      <w:pPr>
        <w:spacing w:after="60"/>
        <w:jc w:val="both"/>
        <w:rPr>
          <w:lang w:val="is-IS"/>
        </w:rPr>
      </w:pPr>
    </w:p>
    <w:p w14:paraId="571C61C7" w14:textId="77777777" w:rsidR="00185874" w:rsidRPr="00E57041" w:rsidRDefault="00185874" w:rsidP="00185874">
      <w:pPr>
        <w:spacing w:after="60"/>
        <w:rPr>
          <w:b/>
          <w:sz w:val="24"/>
          <w:szCs w:val="24"/>
          <w:lang w:val="is-IS"/>
        </w:rPr>
      </w:pPr>
      <w:r w:rsidRPr="00E57041">
        <w:rPr>
          <w:b/>
          <w:sz w:val="24"/>
          <w:szCs w:val="24"/>
          <w:lang w:val="is-IS"/>
        </w:rPr>
        <w:lastRenderedPageBreak/>
        <w:t>HEIMILDIR</w:t>
      </w:r>
    </w:p>
    <w:p w14:paraId="76DFFEB5" w14:textId="77777777" w:rsidR="00185874" w:rsidRDefault="00185874" w:rsidP="00185874">
      <w:pPr>
        <w:ind w:left="342" w:hanging="342"/>
        <w:jc w:val="both"/>
        <w:rPr>
          <w:lang w:val="is-IS"/>
        </w:rPr>
      </w:pPr>
      <w:r>
        <w:rPr>
          <w:lang w:val="is-IS"/>
        </w:rPr>
        <w:t xml:space="preserve">Alverk ’95. 1995. </w:t>
      </w:r>
      <w:r w:rsidRPr="00AE293A">
        <w:rPr>
          <w:i/>
          <w:lang w:val="is-IS"/>
        </w:rPr>
        <w:t>Almenn verklýsing fyrir vega- og brúargerð.</w:t>
      </w:r>
      <w:r>
        <w:rPr>
          <w:lang w:val="is-IS"/>
        </w:rPr>
        <w:t xml:space="preserve"> Vegagerðin. Reykjavík.</w:t>
      </w:r>
    </w:p>
    <w:p w14:paraId="0A3B69C8" w14:textId="77777777" w:rsidR="00185874" w:rsidRDefault="00185874" w:rsidP="00185874">
      <w:pPr>
        <w:ind w:left="342" w:hanging="342"/>
        <w:jc w:val="both"/>
        <w:rPr>
          <w:lang w:val="is-IS"/>
        </w:rPr>
      </w:pPr>
      <w:r>
        <w:rPr>
          <w:lang w:val="is-IS"/>
        </w:rPr>
        <w:t xml:space="preserve">Asphalt Institute. 1983. </w:t>
      </w:r>
      <w:r w:rsidRPr="00E947C1">
        <w:rPr>
          <w:i/>
          <w:lang w:val="is-IS"/>
        </w:rPr>
        <w:t>Principles of Construction of Hot-Mix Asphalt Pavements.</w:t>
      </w:r>
      <w:r>
        <w:rPr>
          <w:lang w:val="is-IS"/>
        </w:rPr>
        <w:t xml:space="preserve"> The Asphalt Institute Manual Series No. 22. Maryland.</w:t>
      </w:r>
    </w:p>
    <w:p w14:paraId="2455D33B" w14:textId="77777777" w:rsidR="00185874" w:rsidRPr="009C1A2E" w:rsidRDefault="00185874" w:rsidP="00185874">
      <w:pPr>
        <w:ind w:left="342" w:hanging="342"/>
        <w:jc w:val="both"/>
        <w:rPr>
          <w:lang w:val="is-IS"/>
        </w:rPr>
      </w:pPr>
      <w:r>
        <w:rPr>
          <w:lang w:val="is-IS"/>
        </w:rPr>
        <w:t xml:space="preserve">Ásbjörn Jóhannesson, Sigursteinn Hjartarson og Valur Guðmundsson. 2000. </w:t>
      </w:r>
      <w:r w:rsidRPr="00782C94">
        <w:rPr>
          <w:i/>
          <w:lang w:val="is-IS"/>
        </w:rPr>
        <w:t>Endurskoðun á markalínum fyrir malbik – lokaskýrsla.</w:t>
      </w:r>
      <w:r>
        <w:rPr>
          <w:lang w:val="is-IS"/>
        </w:rPr>
        <w:t xml:space="preserve"> BUSL – Slitlaganefnd. Skýrsla S-16. Reykjavík.   </w:t>
      </w:r>
    </w:p>
    <w:p w14:paraId="0B955368" w14:textId="77777777" w:rsidR="00185874" w:rsidRDefault="00185874" w:rsidP="00185874">
      <w:pPr>
        <w:ind w:left="342" w:hanging="342"/>
        <w:jc w:val="both"/>
        <w:rPr>
          <w:lang w:val="is-IS"/>
        </w:rPr>
      </w:pPr>
      <w:r>
        <w:rPr>
          <w:lang w:val="is-IS"/>
        </w:rPr>
        <w:t xml:space="preserve">Foster, Charles F. 1985. </w:t>
      </w:r>
      <w:r w:rsidRPr="00CB393F">
        <w:rPr>
          <w:i/>
          <w:lang w:val="is-IS"/>
        </w:rPr>
        <w:t>The Strength of Asphalt Pavements</w:t>
      </w:r>
      <w:r>
        <w:rPr>
          <w:i/>
          <w:lang w:val="is-IS"/>
        </w:rPr>
        <w:t xml:space="preserve"> </w:t>
      </w:r>
      <w:r w:rsidRPr="00CB393F">
        <w:rPr>
          <w:lang w:val="is-IS"/>
        </w:rPr>
        <w:t>(discussion)</w:t>
      </w:r>
      <w:r w:rsidRPr="00CB393F">
        <w:rPr>
          <w:i/>
          <w:lang w:val="is-IS"/>
        </w:rPr>
        <w:t>.</w:t>
      </w:r>
      <w:r>
        <w:rPr>
          <w:lang w:val="is-IS"/>
        </w:rPr>
        <w:t xml:space="preserve"> Proceedings Association of Asphalt Paving Technologists. Ann Arbor.</w:t>
      </w:r>
    </w:p>
    <w:p w14:paraId="7AAD6F81" w14:textId="77777777" w:rsidR="00185874" w:rsidRPr="004052CF" w:rsidRDefault="00185874" w:rsidP="00185874">
      <w:pPr>
        <w:ind w:left="340" w:hanging="340"/>
        <w:jc w:val="both"/>
        <w:rPr>
          <w:lang w:val="is-IS"/>
        </w:rPr>
      </w:pPr>
      <w:r>
        <w:rPr>
          <w:lang w:val="is-IS"/>
        </w:rPr>
        <w:t xml:space="preserve">ÍST </w:t>
      </w:r>
      <w:r w:rsidRPr="004052CF">
        <w:rPr>
          <w:lang w:val="is-IS"/>
        </w:rPr>
        <w:t xml:space="preserve">EN 13108-1. </w:t>
      </w:r>
      <w:r>
        <w:rPr>
          <w:i/>
          <w:lang w:val="is-IS"/>
        </w:rPr>
        <w:t>Malbiksblöndur</w:t>
      </w:r>
      <w:r w:rsidRPr="004052CF">
        <w:rPr>
          <w:i/>
          <w:lang w:val="is-IS"/>
        </w:rPr>
        <w:t xml:space="preserve"> – </w:t>
      </w:r>
      <w:r>
        <w:rPr>
          <w:i/>
          <w:lang w:val="is-IS"/>
        </w:rPr>
        <w:t>Efnislýsingar</w:t>
      </w:r>
      <w:r w:rsidRPr="004052CF">
        <w:rPr>
          <w:i/>
          <w:lang w:val="is-IS"/>
        </w:rPr>
        <w:t xml:space="preserve"> – </w:t>
      </w:r>
      <w:r>
        <w:rPr>
          <w:i/>
          <w:lang w:val="is-IS"/>
        </w:rPr>
        <w:t>Hluti</w:t>
      </w:r>
      <w:r w:rsidRPr="004052CF">
        <w:rPr>
          <w:i/>
          <w:lang w:val="is-IS"/>
        </w:rPr>
        <w:t xml:space="preserve"> 1</w:t>
      </w:r>
      <w:r>
        <w:rPr>
          <w:i/>
          <w:lang w:val="is-IS"/>
        </w:rPr>
        <w:t>: Malbik</w:t>
      </w:r>
      <w:r w:rsidRPr="004052CF">
        <w:rPr>
          <w:i/>
          <w:lang w:val="is-IS"/>
        </w:rPr>
        <w:t>.</w:t>
      </w:r>
      <w:r w:rsidRPr="004052CF">
        <w:rPr>
          <w:lang w:val="is-IS"/>
        </w:rPr>
        <w:t xml:space="preserve"> </w:t>
      </w:r>
      <w:r>
        <w:rPr>
          <w:lang w:val="is-IS"/>
        </w:rPr>
        <w:t>Staðlaráð Íslands, Reykjavík</w:t>
      </w:r>
      <w:r w:rsidRPr="004052CF">
        <w:rPr>
          <w:lang w:val="is-IS"/>
        </w:rPr>
        <w:t xml:space="preserve">. </w:t>
      </w:r>
    </w:p>
    <w:p w14:paraId="6A9BA6F0" w14:textId="77777777" w:rsidR="00185874" w:rsidRDefault="00185874" w:rsidP="00185874">
      <w:pPr>
        <w:ind w:left="340" w:hanging="340"/>
        <w:jc w:val="both"/>
        <w:rPr>
          <w:lang w:val="is-IS"/>
        </w:rPr>
      </w:pPr>
      <w:r>
        <w:rPr>
          <w:lang w:val="is-IS"/>
        </w:rPr>
        <w:t xml:space="preserve">ÍST </w:t>
      </w:r>
      <w:r w:rsidRPr="004052CF">
        <w:rPr>
          <w:lang w:val="is-IS"/>
        </w:rPr>
        <w:t xml:space="preserve">EN 13108-5. </w:t>
      </w:r>
      <w:r>
        <w:rPr>
          <w:i/>
          <w:lang w:val="is-IS"/>
        </w:rPr>
        <w:t>Malbiksblöndur</w:t>
      </w:r>
      <w:r w:rsidRPr="004052CF">
        <w:rPr>
          <w:i/>
          <w:lang w:val="is-IS"/>
        </w:rPr>
        <w:t xml:space="preserve"> – </w:t>
      </w:r>
      <w:r>
        <w:rPr>
          <w:i/>
          <w:lang w:val="is-IS"/>
        </w:rPr>
        <w:t>Efnislýsingar</w:t>
      </w:r>
      <w:r w:rsidRPr="004052CF">
        <w:rPr>
          <w:i/>
          <w:lang w:val="is-IS"/>
        </w:rPr>
        <w:t xml:space="preserve"> – </w:t>
      </w:r>
      <w:r>
        <w:rPr>
          <w:i/>
          <w:lang w:val="is-IS"/>
        </w:rPr>
        <w:t>Hluti</w:t>
      </w:r>
      <w:r w:rsidRPr="004052CF">
        <w:rPr>
          <w:i/>
          <w:lang w:val="is-IS"/>
        </w:rPr>
        <w:t xml:space="preserve"> </w:t>
      </w:r>
      <w:r>
        <w:rPr>
          <w:i/>
          <w:lang w:val="is-IS"/>
        </w:rPr>
        <w:t>5:</w:t>
      </w:r>
      <w:r w:rsidRPr="004052CF">
        <w:rPr>
          <w:i/>
          <w:lang w:val="is-IS"/>
        </w:rPr>
        <w:t xml:space="preserve"> </w:t>
      </w:r>
      <w:r>
        <w:rPr>
          <w:i/>
          <w:lang w:val="is-IS"/>
        </w:rPr>
        <w:t>Steinríkt malbik (SMA)</w:t>
      </w:r>
      <w:r w:rsidRPr="004052CF">
        <w:rPr>
          <w:i/>
          <w:lang w:val="is-IS"/>
        </w:rPr>
        <w:t>.</w:t>
      </w:r>
      <w:r w:rsidRPr="0025213F">
        <w:rPr>
          <w:lang w:val="is-IS"/>
        </w:rPr>
        <w:t xml:space="preserve"> </w:t>
      </w:r>
      <w:r>
        <w:rPr>
          <w:lang w:val="is-IS"/>
        </w:rPr>
        <w:t>Staðlaráð Íslands, Reykjavík</w:t>
      </w:r>
      <w:r w:rsidRPr="004052CF">
        <w:rPr>
          <w:lang w:val="is-IS"/>
        </w:rPr>
        <w:t>.</w:t>
      </w:r>
    </w:p>
    <w:p w14:paraId="706047C9" w14:textId="77777777" w:rsidR="00185874" w:rsidRDefault="00185874" w:rsidP="00185874">
      <w:pPr>
        <w:ind w:left="342" w:hanging="342"/>
        <w:jc w:val="both"/>
        <w:rPr>
          <w:lang w:val="is-IS"/>
        </w:rPr>
      </w:pPr>
      <w:r>
        <w:rPr>
          <w:lang w:val="is-IS"/>
        </w:rPr>
        <w:t xml:space="preserve">Krebs, Robert D., Richard D. Walker. 1971. </w:t>
      </w:r>
      <w:r w:rsidRPr="008B0FD9">
        <w:rPr>
          <w:i/>
          <w:lang w:val="is-IS"/>
        </w:rPr>
        <w:t>Highway Materials.</w:t>
      </w:r>
      <w:r>
        <w:rPr>
          <w:lang w:val="is-IS"/>
        </w:rPr>
        <w:t xml:space="preserve"> McGraw-Hill Book Company. New York.</w:t>
      </w:r>
    </w:p>
    <w:p w14:paraId="38AEDADD" w14:textId="77777777" w:rsidR="00185874" w:rsidRPr="00101922" w:rsidRDefault="00185874" w:rsidP="00185874">
      <w:pPr>
        <w:ind w:left="342" w:hanging="342"/>
        <w:jc w:val="both"/>
        <w:rPr>
          <w:lang w:val="is-IS"/>
        </w:rPr>
      </w:pPr>
      <w:r w:rsidRPr="00101922">
        <w:rPr>
          <w:lang w:val="is-IS"/>
        </w:rPr>
        <w:t xml:space="preserve">NVF-33. 1985. </w:t>
      </w:r>
      <w:r w:rsidRPr="00101922">
        <w:rPr>
          <w:i/>
          <w:lang w:val="is-IS"/>
        </w:rPr>
        <w:t>Materialegenskaper og funktionskrav for varmblandede dekker og bærelag.</w:t>
      </w:r>
      <w:r w:rsidRPr="00101922">
        <w:rPr>
          <w:lang w:val="is-IS"/>
        </w:rPr>
        <w:t xml:space="preserve"> Nordisk Vegteknisk Förbund. Utvalg 33 Asfaltbelegninger. Rapport nr. 5. </w:t>
      </w:r>
    </w:p>
    <w:p w14:paraId="270F190B" w14:textId="77777777" w:rsidR="00185874" w:rsidRPr="006E1857" w:rsidRDefault="00185874" w:rsidP="00185874">
      <w:pPr>
        <w:ind w:left="342" w:hanging="342"/>
        <w:jc w:val="both"/>
        <w:rPr>
          <w:lang w:val="is-IS"/>
        </w:rPr>
      </w:pPr>
      <w:r w:rsidRPr="006E1857">
        <w:rPr>
          <w:lang w:val="is-IS"/>
        </w:rPr>
        <w:t xml:space="preserve">PANK. </w:t>
      </w:r>
      <w:r>
        <w:rPr>
          <w:lang w:val="is-IS"/>
        </w:rPr>
        <w:t>2000</w:t>
      </w:r>
      <w:r w:rsidRPr="006E1857">
        <w:rPr>
          <w:lang w:val="is-IS"/>
        </w:rPr>
        <w:t xml:space="preserve">. </w:t>
      </w:r>
      <w:r w:rsidRPr="006E1857">
        <w:rPr>
          <w:i/>
          <w:lang w:val="is-IS"/>
        </w:rPr>
        <w:t xml:space="preserve">Finnish Asphalt Specifications </w:t>
      </w:r>
      <w:r>
        <w:rPr>
          <w:i/>
          <w:lang w:val="is-IS"/>
        </w:rPr>
        <w:t>2000</w:t>
      </w:r>
      <w:r w:rsidRPr="006E1857">
        <w:rPr>
          <w:i/>
          <w:lang w:val="is-IS"/>
        </w:rPr>
        <w:t>.</w:t>
      </w:r>
      <w:r w:rsidRPr="006E1857">
        <w:rPr>
          <w:lang w:val="is-IS"/>
        </w:rPr>
        <w:t xml:space="preserve"> Finnish Pavement Technology Advisory Council. Helsinki.</w:t>
      </w:r>
    </w:p>
    <w:p w14:paraId="09407CC9" w14:textId="77777777" w:rsidR="00185874" w:rsidRDefault="00185874" w:rsidP="00185874">
      <w:pPr>
        <w:ind w:left="342" w:hanging="342"/>
        <w:jc w:val="both"/>
        <w:rPr>
          <w:lang w:val="is-IS"/>
        </w:rPr>
      </w:pPr>
      <w:r>
        <w:rPr>
          <w:lang w:val="is-IS"/>
        </w:rPr>
        <w:t xml:space="preserve">Sargious, M. 1975. </w:t>
      </w:r>
      <w:r w:rsidRPr="00AE293A">
        <w:rPr>
          <w:i/>
          <w:lang w:val="is-IS"/>
        </w:rPr>
        <w:t>Pavements and Surfacings for Highways and Airports.</w:t>
      </w:r>
      <w:r>
        <w:rPr>
          <w:lang w:val="is-IS"/>
        </w:rPr>
        <w:t xml:space="preserve"> Applied Science Publishers Ltd. London.</w:t>
      </w:r>
    </w:p>
    <w:p w14:paraId="09FFF0EE" w14:textId="77777777" w:rsidR="00185874" w:rsidRPr="006E1857" w:rsidRDefault="00185874" w:rsidP="00185874">
      <w:pPr>
        <w:ind w:left="342" w:hanging="342"/>
        <w:jc w:val="both"/>
        <w:rPr>
          <w:lang w:val="is-IS"/>
        </w:rPr>
      </w:pPr>
      <w:r w:rsidRPr="006E1857">
        <w:rPr>
          <w:lang w:val="is-IS"/>
        </w:rPr>
        <w:t xml:space="preserve">Statens vegvesen. 2005. </w:t>
      </w:r>
      <w:r w:rsidRPr="006E1857">
        <w:rPr>
          <w:i/>
          <w:lang w:val="is-IS"/>
        </w:rPr>
        <w:t>Håndbok 018.</w:t>
      </w:r>
      <w:r w:rsidRPr="006E1857">
        <w:rPr>
          <w:lang w:val="is-IS"/>
        </w:rPr>
        <w:t xml:space="preserve"> </w:t>
      </w:r>
      <w:r w:rsidRPr="006E1857">
        <w:rPr>
          <w:i/>
          <w:lang w:val="is-IS"/>
        </w:rPr>
        <w:t xml:space="preserve">Vegbygging. </w:t>
      </w:r>
      <w:r w:rsidRPr="006E1857">
        <w:rPr>
          <w:lang w:val="is-IS"/>
        </w:rPr>
        <w:t>Statens vegvesen. Oslo.</w:t>
      </w:r>
    </w:p>
    <w:p w14:paraId="3ACA9FFF" w14:textId="77777777" w:rsidR="00185874" w:rsidRDefault="00185874" w:rsidP="00185874">
      <w:pPr>
        <w:ind w:left="340" w:hanging="340"/>
        <w:jc w:val="both"/>
        <w:rPr>
          <w:lang w:val="is-IS"/>
        </w:rPr>
      </w:pPr>
      <w:r w:rsidRPr="006E1857">
        <w:rPr>
          <w:lang w:val="is-IS"/>
        </w:rPr>
        <w:t xml:space="preserve">Vägverket. 2005. </w:t>
      </w:r>
      <w:r w:rsidRPr="006E1857">
        <w:rPr>
          <w:i/>
          <w:lang w:val="is-IS"/>
        </w:rPr>
        <w:t>ATB VÄG 2005. Kapitel I Typblad, kontrollblad, bindemedel och konstruktionstyper för bitumenbundna lager.</w:t>
      </w:r>
      <w:r w:rsidRPr="006E1857">
        <w:rPr>
          <w:lang w:val="is-IS"/>
        </w:rPr>
        <w:t xml:space="preserve"> VV Publ 2005:112. Borlänge.</w:t>
      </w:r>
    </w:p>
    <w:p w14:paraId="0A68C2B2" w14:textId="77777777" w:rsidR="00185874" w:rsidRPr="004052CF" w:rsidRDefault="00185874" w:rsidP="00185874">
      <w:pPr>
        <w:ind w:left="340" w:hanging="340"/>
        <w:jc w:val="both"/>
        <w:rPr>
          <w:lang w:val="is-IS"/>
        </w:rPr>
      </w:pPr>
      <w:r>
        <w:rPr>
          <w:lang w:val="is-IS"/>
        </w:rPr>
        <w:t xml:space="preserve">Vejdirektoratet – Vejregelutvalget. 1994. </w:t>
      </w:r>
      <w:r w:rsidRPr="0084649A">
        <w:rPr>
          <w:i/>
          <w:lang w:val="is-IS"/>
        </w:rPr>
        <w:t>Vejregler. Udbuds- og anlægsforskrifter. Varmblandet asfalt.</w:t>
      </w:r>
      <w:r>
        <w:rPr>
          <w:lang w:val="is-IS"/>
        </w:rPr>
        <w:t xml:space="preserve"> Almindelig arbeidsbeskrivelse (AAB).</w:t>
      </w:r>
    </w:p>
    <w:p w14:paraId="7001DDF5" w14:textId="77777777" w:rsidR="00185874" w:rsidRPr="004052CF" w:rsidRDefault="00185874" w:rsidP="00185874">
      <w:pPr>
        <w:spacing w:after="60"/>
        <w:ind w:left="340" w:hanging="340"/>
        <w:jc w:val="both"/>
        <w:rPr>
          <w:lang w:val="is-IS"/>
        </w:rPr>
      </w:pPr>
    </w:p>
    <w:p w14:paraId="12AD0228" w14:textId="77777777" w:rsidR="00185874" w:rsidRPr="001C45E6" w:rsidRDefault="00185874" w:rsidP="00185874">
      <w:pPr>
        <w:pStyle w:val="Heading1"/>
        <w:rPr>
          <w:lang w:val="is-IS"/>
        </w:rPr>
      </w:pPr>
      <w:bookmarkStart w:id="27" w:name="_Toc125970921"/>
      <w:r w:rsidRPr="001C45E6">
        <w:rPr>
          <w:lang w:val="is-IS"/>
        </w:rPr>
        <w:lastRenderedPageBreak/>
        <w:t>HOLRÝMD Í BURÐARLAGSMALBIKI</w:t>
      </w:r>
      <w:bookmarkEnd w:id="27"/>
    </w:p>
    <w:p w14:paraId="12387FA4" w14:textId="77777777" w:rsidR="00185874" w:rsidRPr="0054726C" w:rsidRDefault="00185874" w:rsidP="00185874">
      <w:pPr>
        <w:rPr>
          <w:sz w:val="24"/>
          <w:szCs w:val="24"/>
          <w:lang w:val="is-IS"/>
        </w:rPr>
      </w:pPr>
    </w:p>
    <w:p w14:paraId="1C857884" w14:textId="77777777" w:rsidR="00185874" w:rsidRDefault="00185874" w:rsidP="00185874">
      <w:pPr>
        <w:spacing w:after="60"/>
        <w:jc w:val="both"/>
        <w:rPr>
          <w:lang w:val="is-IS"/>
        </w:rPr>
      </w:pPr>
      <w:r>
        <w:rPr>
          <w:lang w:val="is-IS"/>
        </w:rPr>
        <w:t xml:space="preserve">Meginhugmyndin á bak við tillögurnar í skýrslu Slitlaganefndar [Ásbjörn Jóhannesson o. fl.] var að gera ekki meiri kröfur til sáldurferils malbiks en nauðsynlegt væri, en leggja áherslu á aðra eiginleika til að tryggja nauðsynleg gæði. Á þessari forsendu voru mörk fyrir sáldurferla valin þannig að leyfðir sáldurferlar samkvæmt Alverk ’95 svo og norskum og sænskum verklýsingum, rúmuðust innan markanna, þeim stillt upp til bráðabirgða á þeirri forsendu að fyrst vægar kröfur gætu gengið erlendis, þá væri líklegt að þær gætu gengið hér líka. Síðan var reynt að meta hvort þetta væri raunhæf afstaða og mörkin þrengd aftur ef gild ástæða var fyrir hendi. Tillögur að öðrum kröfum, þar á meðal um holrýmd, voru gerðar með tilliti til íslenskar reynslu. </w:t>
      </w:r>
    </w:p>
    <w:p w14:paraId="476D33CC" w14:textId="77777777" w:rsidR="00185874" w:rsidRDefault="00185874" w:rsidP="006E2AC4">
      <w:pPr>
        <w:spacing w:line="276" w:lineRule="auto"/>
        <w:rPr>
          <w:lang w:val="is-IS"/>
        </w:rPr>
      </w:pPr>
      <w:r>
        <w:rPr>
          <w:lang w:val="is-IS"/>
        </w:rPr>
        <w:t xml:space="preserve">Þegar kröfur eru settar um holrýmd í burðarlagi þarf að hafa í huga að: </w:t>
      </w:r>
    </w:p>
    <w:p w14:paraId="4368FCC4" w14:textId="77777777" w:rsidR="00185874" w:rsidRDefault="00185874" w:rsidP="006E2AC4">
      <w:pPr>
        <w:numPr>
          <w:ilvl w:val="0"/>
          <w:numId w:val="42"/>
        </w:numPr>
        <w:tabs>
          <w:tab w:val="clear" w:pos="454"/>
          <w:tab w:val="clear" w:pos="1077"/>
          <w:tab w:val="clear" w:pos="2155"/>
        </w:tabs>
        <w:overflowPunct w:val="0"/>
        <w:autoSpaceDE w:val="0"/>
        <w:autoSpaceDN w:val="0"/>
        <w:adjustRightInd w:val="0"/>
        <w:snapToGrid/>
        <w:spacing w:line="276" w:lineRule="auto"/>
        <w:jc w:val="both"/>
        <w:textAlignment w:val="baseline"/>
        <w:rPr>
          <w:lang w:val="is-IS"/>
        </w:rPr>
      </w:pPr>
      <w:r>
        <w:rPr>
          <w:lang w:val="is-IS"/>
        </w:rPr>
        <w:t>Það getur verið varhugavert að leyfa mjög mikla holrýmd í smágerðu burðarlagsmal</w:t>
      </w:r>
      <w:r>
        <w:rPr>
          <w:lang w:val="is-IS"/>
        </w:rPr>
        <w:softHyphen/>
        <w:t>biki vegna þess að þá getur malbikið þjappast saman undir umferð og orsakað hjólför (sig) í slitlaginu. Hvar á að setja mörkin er álitamál, en líkast til gerist þetta ekki að neinu ráði meðan holrýmdin er undir 10%.</w:t>
      </w:r>
    </w:p>
    <w:p w14:paraId="2DB5B502" w14:textId="77777777" w:rsidR="00185874" w:rsidRDefault="00185874" w:rsidP="006E2AC4">
      <w:pPr>
        <w:numPr>
          <w:ilvl w:val="0"/>
          <w:numId w:val="42"/>
        </w:numPr>
        <w:tabs>
          <w:tab w:val="clear" w:pos="454"/>
          <w:tab w:val="clear" w:pos="1077"/>
          <w:tab w:val="clear" w:pos="2155"/>
        </w:tabs>
        <w:overflowPunct w:val="0"/>
        <w:autoSpaceDE w:val="0"/>
        <w:autoSpaceDN w:val="0"/>
        <w:adjustRightInd w:val="0"/>
        <w:snapToGrid/>
        <w:spacing w:line="276" w:lineRule="auto"/>
        <w:jc w:val="both"/>
        <w:textAlignment w:val="baseline"/>
        <w:rPr>
          <w:lang w:val="is-IS"/>
        </w:rPr>
      </w:pPr>
      <w:r>
        <w:rPr>
          <w:lang w:val="is-IS"/>
        </w:rPr>
        <w:t>Það er fremur ólíklegt að hitastigssveiflur verði miklar í burðarlagsmalbiki (sem liggur 10 cm eða meira undir yfirborði). Ef til vill eru til mælingar á þessu (á Grensásvegi) eða reiknilíkön sem meta þetta. Alténd er minni hætta á skriði í burðarlagi vegna sumarhita en í lögunum fyrir ofan. Sömuleiðis má gera ráð fyrir að mismunur milli landa í hitafari (og veðurfari) hafi minni áhrif á hönnun burðarlags en efri lög í veghlotinu.</w:t>
      </w:r>
      <w:r w:rsidRPr="003120DE">
        <w:rPr>
          <w:lang w:val="is-IS"/>
        </w:rPr>
        <w:t xml:space="preserve"> </w:t>
      </w:r>
      <w:r>
        <w:rPr>
          <w:lang w:val="is-IS"/>
        </w:rPr>
        <w:t>Á þessari forsendu hefur það nokkuð til síns máls að fara ekki niður fyrir lágmarksholrýmd í erlendum verklýsingum, en það sýnist heldur ekki ástæða til að gera strangari kröfur.</w:t>
      </w:r>
    </w:p>
    <w:p w14:paraId="2EEDE458" w14:textId="77777777" w:rsidR="00185874" w:rsidRDefault="00185874" w:rsidP="006E2AC4">
      <w:pPr>
        <w:numPr>
          <w:ilvl w:val="0"/>
          <w:numId w:val="42"/>
        </w:numPr>
        <w:tabs>
          <w:tab w:val="clear" w:pos="454"/>
          <w:tab w:val="clear" w:pos="1077"/>
          <w:tab w:val="clear" w:pos="2155"/>
        </w:tabs>
        <w:overflowPunct w:val="0"/>
        <w:autoSpaceDE w:val="0"/>
        <w:autoSpaceDN w:val="0"/>
        <w:adjustRightInd w:val="0"/>
        <w:snapToGrid/>
        <w:spacing w:line="276" w:lineRule="auto"/>
        <w:jc w:val="both"/>
        <w:textAlignment w:val="baseline"/>
        <w:rPr>
          <w:lang w:val="is-IS"/>
        </w:rPr>
      </w:pPr>
      <w:r>
        <w:rPr>
          <w:lang w:val="is-IS"/>
        </w:rPr>
        <w:t>Álagið er væntanlega farið að dreifast verulega þegar komið er niður í bikbundið burðarlag (þá er gert ráð fyrir bindilagi og slitlagi fyrir ofan).</w:t>
      </w:r>
    </w:p>
    <w:p w14:paraId="775DDCE8" w14:textId="77777777" w:rsidR="00185874" w:rsidRDefault="00185874" w:rsidP="006E2AC4">
      <w:pPr>
        <w:numPr>
          <w:ilvl w:val="0"/>
          <w:numId w:val="42"/>
        </w:numPr>
        <w:tabs>
          <w:tab w:val="clear" w:pos="454"/>
          <w:tab w:val="clear" w:pos="1077"/>
          <w:tab w:val="clear" w:pos="2155"/>
        </w:tabs>
        <w:overflowPunct w:val="0"/>
        <w:autoSpaceDE w:val="0"/>
        <w:autoSpaceDN w:val="0"/>
        <w:adjustRightInd w:val="0"/>
        <w:snapToGrid/>
        <w:spacing w:line="276" w:lineRule="auto"/>
        <w:jc w:val="both"/>
        <w:textAlignment w:val="baseline"/>
        <w:rPr>
          <w:lang w:val="is-IS"/>
        </w:rPr>
      </w:pPr>
      <w:r>
        <w:rPr>
          <w:lang w:val="is-IS"/>
        </w:rPr>
        <w:t xml:space="preserve">Hérlendis hefur ekki tíðkast að gera kröfur um sérstakt bikbundið burðarlag (auk bindilags og slitlags) nema þar sem umferð er mikil eða þung. Þar af leiðandi sýnist rökrétt að miða kröfur til bikbundins burðarlags við mikla eða þunga umferð. </w:t>
      </w:r>
    </w:p>
    <w:p w14:paraId="66F0A16C" w14:textId="77777777" w:rsidR="00185874" w:rsidRDefault="00185874" w:rsidP="006E2AC4">
      <w:pPr>
        <w:numPr>
          <w:ilvl w:val="0"/>
          <w:numId w:val="42"/>
        </w:numPr>
        <w:tabs>
          <w:tab w:val="clear" w:pos="454"/>
          <w:tab w:val="clear" w:pos="1077"/>
          <w:tab w:val="clear" w:pos="2155"/>
        </w:tabs>
        <w:overflowPunct w:val="0"/>
        <w:autoSpaceDE w:val="0"/>
        <w:autoSpaceDN w:val="0"/>
        <w:adjustRightInd w:val="0"/>
        <w:snapToGrid/>
        <w:spacing w:line="276" w:lineRule="auto"/>
        <w:jc w:val="both"/>
        <w:textAlignment w:val="baseline"/>
        <w:rPr>
          <w:lang w:val="is-IS"/>
        </w:rPr>
      </w:pPr>
      <w:r>
        <w:rPr>
          <w:lang w:val="is-IS"/>
        </w:rPr>
        <w:t>Mikil holrýmd (&gt; 10%) í burðarlagi hefur eina jákvæða hlið; það er minni hætta á að vatn, sem af einhverri ástæðu kemst niður í gegnum slit- og bindilag, safnist fyrir í eða ofan við burðarlagið. Sennilega er þó lítil hætta á þessu ef allt er með felldu. Svo má líta á þetta frá öðru sjónarmiði; er æskilegt að hafa burðarlagsmalbikið þétt til að varna vatni að komast neðan frá inn í burðarlag og bindilag? Sennilega á þetta sjónarmið alveg jafn mikinn rétt á sér eins og hitt, því slitlagið er (eða á að vera) þétt.</w:t>
      </w:r>
    </w:p>
    <w:p w14:paraId="386D90DD" w14:textId="77777777" w:rsidR="00185874" w:rsidRDefault="00185874" w:rsidP="006E2AC4">
      <w:pPr>
        <w:numPr>
          <w:ilvl w:val="0"/>
          <w:numId w:val="42"/>
        </w:numPr>
        <w:tabs>
          <w:tab w:val="clear" w:pos="454"/>
          <w:tab w:val="clear" w:pos="1077"/>
          <w:tab w:val="clear" w:pos="2155"/>
        </w:tabs>
        <w:overflowPunct w:val="0"/>
        <w:autoSpaceDE w:val="0"/>
        <w:autoSpaceDN w:val="0"/>
        <w:adjustRightInd w:val="0"/>
        <w:snapToGrid/>
        <w:spacing w:line="276" w:lineRule="auto"/>
        <w:jc w:val="both"/>
        <w:textAlignment w:val="baseline"/>
        <w:rPr>
          <w:lang w:val="is-IS"/>
        </w:rPr>
      </w:pPr>
      <w:r>
        <w:rPr>
          <w:lang w:val="is-IS"/>
        </w:rPr>
        <w:t>Lág holrýmd hefur jákvæð áhrif á þreytuþol malbiks. Ef fyllt holrýmd er meiri en 50% eru áhrifin þó óveruleg [NVF 33, bls. 35].</w:t>
      </w:r>
    </w:p>
    <w:p w14:paraId="5E5B45F3" w14:textId="77777777" w:rsidR="00185874" w:rsidRDefault="00185874" w:rsidP="006E2AC4">
      <w:pPr>
        <w:numPr>
          <w:ilvl w:val="0"/>
          <w:numId w:val="42"/>
        </w:numPr>
        <w:tabs>
          <w:tab w:val="clear" w:pos="454"/>
          <w:tab w:val="clear" w:pos="1077"/>
          <w:tab w:val="clear" w:pos="2155"/>
        </w:tabs>
        <w:overflowPunct w:val="0"/>
        <w:autoSpaceDE w:val="0"/>
        <w:autoSpaceDN w:val="0"/>
        <w:adjustRightInd w:val="0"/>
        <w:snapToGrid/>
        <w:spacing w:line="276" w:lineRule="auto"/>
        <w:jc w:val="both"/>
        <w:textAlignment w:val="baseline"/>
        <w:rPr>
          <w:lang w:val="is-IS"/>
        </w:rPr>
      </w:pPr>
      <w:r>
        <w:rPr>
          <w:lang w:val="is-IS"/>
        </w:rPr>
        <w:t>Ef burðarlagsmalbik er notað sem bráðabirgðaslitlag (veturinn eftir útlögn) er rétt að halda holrýmd</w:t>
      </w:r>
      <w:r>
        <w:rPr>
          <w:lang w:val="is-IS"/>
        </w:rPr>
        <w:softHyphen/>
        <w:t xml:space="preserve">inni niðri.  </w:t>
      </w:r>
    </w:p>
    <w:p w14:paraId="6E97690B" w14:textId="77777777" w:rsidR="00185874" w:rsidRDefault="00185874" w:rsidP="006E2AC4">
      <w:pPr>
        <w:spacing w:line="276" w:lineRule="auto"/>
        <w:jc w:val="both"/>
        <w:rPr>
          <w:lang w:val="is-IS"/>
        </w:rPr>
      </w:pPr>
    </w:p>
    <w:p w14:paraId="41A5CF2B" w14:textId="77777777" w:rsidR="00185874" w:rsidRDefault="00185874" w:rsidP="00185874">
      <w:pPr>
        <w:spacing w:after="60"/>
        <w:jc w:val="both"/>
        <w:rPr>
          <w:lang w:val="is-IS"/>
        </w:rPr>
      </w:pPr>
      <w:r>
        <w:rPr>
          <w:lang w:val="is-IS"/>
        </w:rPr>
        <w:t xml:space="preserve">Með hliðsjón af þessum punktum og töflu 1 hér á eftir sýnist ekki skipta ýkja miklu máli hvaða kröfur eru gerðar til holrýmdar í burðarlagi. Í norsku verklýsingunum [Statens vegvesen, bls. 218] er lágmark holrýmdar í burðarlagsmalbiki sett 2%, og verður að teljast líklegt að lágmarkið sé valið nægilega hátt til að útiloka skrið. Norsku verklýsingarnar leyfa 8% hönnunarholrýmd í efra burðarlagsmalbiki sem </w:t>
      </w:r>
      <w:r>
        <w:rPr>
          <w:lang w:val="is-IS"/>
        </w:rPr>
        <w:lastRenderedPageBreak/>
        <w:t xml:space="preserve">sennilega er nokkuð mikið, ekki síst ef þjöppunarkrafan er aðeins 95%, og helsta ástæðan er möguleiki á sigi (sem er þó léttvæg, því áhrifin frá siginu hverfa með fyrstu yfirlögn). Á hinn bóginn leyfa norsku verklýsingarnar allt að 12% hönnunarholrýmd í neðra burðarlagsmalbiki. Með hliðsjón af sænsku verklýsingunum [Vägverket, bls. 4] er þó líklega til bóta að breyta holrýmdarkröfunum frá því sem tilgreint er í S-16 þannig að þær verði: </w:t>
      </w:r>
    </w:p>
    <w:p w14:paraId="11098E59" w14:textId="77777777" w:rsidR="00185874" w:rsidRDefault="00185874" w:rsidP="00185874">
      <w:pPr>
        <w:numPr>
          <w:ilvl w:val="0"/>
          <w:numId w:val="42"/>
        </w:numPr>
        <w:tabs>
          <w:tab w:val="clear" w:pos="454"/>
          <w:tab w:val="clear" w:pos="1077"/>
          <w:tab w:val="clear" w:pos="2155"/>
        </w:tabs>
        <w:overflowPunct w:val="0"/>
        <w:autoSpaceDE w:val="0"/>
        <w:autoSpaceDN w:val="0"/>
        <w:adjustRightInd w:val="0"/>
        <w:snapToGrid/>
        <w:spacing w:line="240" w:lineRule="auto"/>
        <w:jc w:val="both"/>
        <w:textAlignment w:val="baseline"/>
        <w:rPr>
          <w:lang w:val="is-IS"/>
        </w:rPr>
      </w:pPr>
      <w:r>
        <w:rPr>
          <w:lang w:val="is-IS"/>
        </w:rPr>
        <w:t>Fyrir BRL 16: 2,0-6,0% (2,0-4,0 sem bráðabirgðaslitlag).</w:t>
      </w:r>
    </w:p>
    <w:p w14:paraId="36A6AB1F" w14:textId="77777777" w:rsidR="00185874" w:rsidRDefault="00185874" w:rsidP="00185874">
      <w:pPr>
        <w:numPr>
          <w:ilvl w:val="0"/>
          <w:numId w:val="42"/>
        </w:numPr>
        <w:tabs>
          <w:tab w:val="clear" w:pos="454"/>
          <w:tab w:val="clear" w:pos="1077"/>
          <w:tab w:val="clear" w:pos="2155"/>
        </w:tabs>
        <w:overflowPunct w:val="0"/>
        <w:autoSpaceDE w:val="0"/>
        <w:autoSpaceDN w:val="0"/>
        <w:adjustRightInd w:val="0"/>
        <w:snapToGrid/>
        <w:spacing w:after="60" w:line="240" w:lineRule="auto"/>
        <w:ind w:left="782" w:hanging="357"/>
        <w:jc w:val="both"/>
        <w:textAlignment w:val="baseline"/>
        <w:rPr>
          <w:lang w:val="is-IS"/>
        </w:rPr>
      </w:pPr>
      <w:r>
        <w:rPr>
          <w:lang w:val="is-IS"/>
        </w:rPr>
        <w:t>Fyrir BRL 22: 2,0-6,0% (2,0-4,0 sem bráðabirgðaslitlag).</w:t>
      </w:r>
    </w:p>
    <w:p w14:paraId="32FFA658" w14:textId="77777777" w:rsidR="00185874" w:rsidRDefault="00185874" w:rsidP="00185874">
      <w:pPr>
        <w:jc w:val="both"/>
        <w:rPr>
          <w:lang w:val="is-IS"/>
        </w:rPr>
      </w:pPr>
      <w:r>
        <w:rPr>
          <w:lang w:val="is-IS"/>
        </w:rPr>
        <w:t>Þá ætti holrýmd í útlögðu burðarlagi í hæsta lagi að fara í 11%, miðað við 95% þjöppunar</w:t>
      </w:r>
      <w:r>
        <w:rPr>
          <w:lang w:val="is-IS"/>
        </w:rPr>
        <w:softHyphen/>
        <w:t>hlutfall. Hvað kröfur um holrýmd í bráðabirgðaslitlagi varðar er tæpast ástæða til að hrófla við þeim, hætta á skemmdum á einum vetri er líkast til óveruleg þótt holrýmdin sé 4% (6% í útlögðu malbiki, miðað við 98% þjöppunarhlutfall en það verður að tiltaka í kafla um holrýmd í útlögðu malbiki).</w:t>
      </w:r>
    </w:p>
    <w:p w14:paraId="149D4EE5" w14:textId="77777777" w:rsidR="00185874" w:rsidRDefault="00185874" w:rsidP="00185874">
      <w:pPr>
        <w:rPr>
          <w:lang w:val="is-IS"/>
        </w:rPr>
      </w:pPr>
    </w:p>
    <w:p w14:paraId="71E86142" w14:textId="77777777" w:rsidR="00185874" w:rsidRDefault="00185874" w:rsidP="00185874">
      <w:pPr>
        <w:rPr>
          <w:b/>
          <w:lang w:val="is-IS"/>
        </w:rPr>
      </w:pPr>
      <w:r>
        <w:rPr>
          <w:b/>
          <w:lang w:val="is-IS"/>
        </w:rPr>
        <w:br w:type="page"/>
      </w:r>
    </w:p>
    <w:p w14:paraId="7AE81869" w14:textId="5900F9CB" w:rsidR="00185874" w:rsidRPr="009E66E9" w:rsidRDefault="00185874" w:rsidP="001F64D1">
      <w:pPr>
        <w:pStyle w:val="MYND"/>
      </w:pPr>
      <w:r w:rsidRPr="009E66E9">
        <w:rPr>
          <w:b/>
        </w:rPr>
        <w:lastRenderedPageBreak/>
        <w:t>Tafla 1.</w:t>
      </w:r>
      <w:r w:rsidRPr="009E66E9">
        <w:t xml:space="preserve"> </w:t>
      </w:r>
      <w:r w:rsidR="001F64D1">
        <w:br/>
      </w:r>
      <w:r w:rsidRPr="009E66E9">
        <w:t xml:space="preserve">Hönnunarkröfur til holrýmdar í malbiki, (Marshallholrýmd), takmarkaðar við </w:t>
      </w:r>
      <w:r>
        <w:t xml:space="preserve">PG </w:t>
      </w:r>
      <w:r w:rsidRPr="009E66E9">
        <w:t>160/220</w:t>
      </w:r>
      <w:r>
        <w:t xml:space="preserve"> bik</w:t>
      </w:r>
      <w:r w:rsidRPr="009E66E9">
        <w:t xml:space="preserve">, teknar úr nokkrum heimildum. </w:t>
      </w:r>
    </w:p>
    <w:tbl>
      <w:tblPr>
        <w:tblStyle w:val="TableGrid"/>
        <w:tblW w:w="8075" w:type="dxa"/>
        <w:jc w:val="center"/>
        <w:tblLayout w:type="fixed"/>
        <w:tblLook w:val="01E0" w:firstRow="1" w:lastRow="1" w:firstColumn="1" w:lastColumn="1" w:noHBand="0" w:noVBand="0"/>
      </w:tblPr>
      <w:tblGrid>
        <w:gridCol w:w="1675"/>
        <w:gridCol w:w="872"/>
        <w:gridCol w:w="708"/>
        <w:gridCol w:w="851"/>
        <w:gridCol w:w="729"/>
        <w:gridCol w:w="972"/>
        <w:gridCol w:w="709"/>
        <w:gridCol w:w="850"/>
        <w:gridCol w:w="709"/>
      </w:tblGrid>
      <w:tr w:rsidR="00185874" w14:paraId="53BB9F4B" w14:textId="77777777" w:rsidTr="00F23D36">
        <w:trPr>
          <w:trHeight w:val="207"/>
          <w:jc w:val="center"/>
        </w:trPr>
        <w:tc>
          <w:tcPr>
            <w:tcW w:w="1675" w:type="dxa"/>
            <w:vMerge w:val="restart"/>
            <w:shd w:val="clear" w:color="auto" w:fill="FFFAEE" w:themeFill="background2"/>
            <w:vAlign w:val="center"/>
          </w:tcPr>
          <w:p w14:paraId="34FD62AA" w14:textId="77777777" w:rsidR="00185874" w:rsidRPr="001D10CA" w:rsidRDefault="00185874" w:rsidP="009A45ED">
            <w:pPr>
              <w:rPr>
                <w:b/>
                <w:sz w:val="18"/>
                <w:szCs w:val="18"/>
                <w:lang w:val="is-IS"/>
              </w:rPr>
            </w:pPr>
            <w:r w:rsidRPr="001D10CA">
              <w:rPr>
                <w:b/>
                <w:sz w:val="18"/>
                <w:szCs w:val="18"/>
                <w:lang w:val="is-IS"/>
              </w:rPr>
              <w:t>Verklýsing</w:t>
            </w:r>
          </w:p>
        </w:tc>
        <w:tc>
          <w:tcPr>
            <w:tcW w:w="1580" w:type="dxa"/>
            <w:gridSpan w:val="2"/>
            <w:vMerge w:val="restart"/>
            <w:shd w:val="clear" w:color="auto" w:fill="FFFAEE" w:themeFill="background2"/>
            <w:vAlign w:val="center"/>
          </w:tcPr>
          <w:p w14:paraId="77BEEA99" w14:textId="77777777" w:rsidR="00185874" w:rsidRPr="001D10CA" w:rsidRDefault="00185874" w:rsidP="009A45ED">
            <w:pPr>
              <w:jc w:val="center"/>
              <w:rPr>
                <w:b/>
                <w:sz w:val="18"/>
                <w:szCs w:val="18"/>
                <w:lang w:val="is-IS"/>
              </w:rPr>
            </w:pPr>
            <w:r w:rsidRPr="001D10CA">
              <w:rPr>
                <w:b/>
                <w:sz w:val="18"/>
                <w:szCs w:val="18"/>
                <w:lang w:val="is-IS"/>
              </w:rPr>
              <w:t>BUSL S-16</w:t>
            </w:r>
          </w:p>
        </w:tc>
        <w:tc>
          <w:tcPr>
            <w:tcW w:w="1580" w:type="dxa"/>
            <w:gridSpan w:val="2"/>
            <w:vMerge w:val="restart"/>
            <w:shd w:val="clear" w:color="auto" w:fill="FFFAEE" w:themeFill="background2"/>
            <w:vAlign w:val="center"/>
          </w:tcPr>
          <w:p w14:paraId="723ADD6D" w14:textId="77777777" w:rsidR="00185874" w:rsidRPr="001D10CA" w:rsidRDefault="00185874" w:rsidP="009A45ED">
            <w:pPr>
              <w:jc w:val="center"/>
              <w:rPr>
                <w:b/>
                <w:sz w:val="18"/>
                <w:szCs w:val="18"/>
                <w:lang w:val="is-IS"/>
              </w:rPr>
            </w:pPr>
            <w:r w:rsidRPr="001D10CA">
              <w:rPr>
                <w:b/>
                <w:sz w:val="18"/>
                <w:szCs w:val="18"/>
                <w:lang w:val="is-IS"/>
              </w:rPr>
              <w:t>ATB VÄG 2005</w:t>
            </w:r>
          </w:p>
        </w:tc>
        <w:tc>
          <w:tcPr>
            <w:tcW w:w="3240" w:type="dxa"/>
            <w:gridSpan w:val="4"/>
            <w:shd w:val="clear" w:color="auto" w:fill="FFFAEE" w:themeFill="background2"/>
          </w:tcPr>
          <w:p w14:paraId="574D8386" w14:textId="77777777" w:rsidR="00185874" w:rsidRPr="001D10CA" w:rsidRDefault="00185874" w:rsidP="009A45ED">
            <w:pPr>
              <w:jc w:val="center"/>
              <w:rPr>
                <w:b/>
                <w:sz w:val="18"/>
                <w:szCs w:val="18"/>
                <w:lang w:val="is-IS"/>
              </w:rPr>
            </w:pPr>
            <w:r w:rsidRPr="001D10CA">
              <w:rPr>
                <w:b/>
                <w:sz w:val="18"/>
                <w:szCs w:val="18"/>
                <w:lang w:val="is-IS"/>
              </w:rPr>
              <w:t>Vegbygging 2005</w:t>
            </w:r>
          </w:p>
        </w:tc>
      </w:tr>
      <w:tr w:rsidR="00185874" w14:paraId="739A575D" w14:textId="77777777" w:rsidTr="00F23D36">
        <w:trPr>
          <w:trHeight w:val="206"/>
          <w:jc w:val="center"/>
        </w:trPr>
        <w:tc>
          <w:tcPr>
            <w:tcW w:w="1675" w:type="dxa"/>
            <w:vMerge/>
            <w:shd w:val="clear" w:color="auto" w:fill="FFFAEE" w:themeFill="background2"/>
          </w:tcPr>
          <w:p w14:paraId="5FDAE480" w14:textId="77777777" w:rsidR="00185874" w:rsidRPr="001D10CA" w:rsidRDefault="00185874" w:rsidP="009A45ED">
            <w:pPr>
              <w:rPr>
                <w:b/>
                <w:sz w:val="18"/>
                <w:szCs w:val="18"/>
                <w:lang w:val="is-IS"/>
              </w:rPr>
            </w:pPr>
          </w:p>
        </w:tc>
        <w:tc>
          <w:tcPr>
            <w:tcW w:w="1580" w:type="dxa"/>
            <w:gridSpan w:val="2"/>
            <w:vMerge/>
            <w:shd w:val="clear" w:color="auto" w:fill="FFFAEE" w:themeFill="background2"/>
          </w:tcPr>
          <w:p w14:paraId="6B7CDDAF" w14:textId="77777777" w:rsidR="00185874" w:rsidRPr="001D10CA" w:rsidRDefault="00185874" w:rsidP="009A45ED">
            <w:pPr>
              <w:jc w:val="center"/>
              <w:rPr>
                <w:b/>
                <w:sz w:val="18"/>
                <w:szCs w:val="18"/>
                <w:lang w:val="is-IS"/>
              </w:rPr>
            </w:pPr>
          </w:p>
        </w:tc>
        <w:tc>
          <w:tcPr>
            <w:tcW w:w="1580" w:type="dxa"/>
            <w:gridSpan w:val="2"/>
            <w:vMerge/>
            <w:shd w:val="clear" w:color="auto" w:fill="FFFAEE" w:themeFill="background2"/>
          </w:tcPr>
          <w:p w14:paraId="305184F3" w14:textId="77777777" w:rsidR="00185874" w:rsidRPr="001D10CA" w:rsidRDefault="00185874" w:rsidP="009A45ED">
            <w:pPr>
              <w:jc w:val="center"/>
              <w:rPr>
                <w:b/>
                <w:sz w:val="18"/>
                <w:szCs w:val="18"/>
                <w:lang w:val="is-IS"/>
              </w:rPr>
            </w:pPr>
          </w:p>
        </w:tc>
        <w:tc>
          <w:tcPr>
            <w:tcW w:w="1681" w:type="dxa"/>
            <w:gridSpan w:val="2"/>
            <w:shd w:val="clear" w:color="auto" w:fill="FFFAEE" w:themeFill="background2"/>
          </w:tcPr>
          <w:p w14:paraId="42663A37" w14:textId="77777777" w:rsidR="00185874" w:rsidRPr="001D10CA" w:rsidRDefault="00185874" w:rsidP="009A45ED">
            <w:pPr>
              <w:jc w:val="center"/>
              <w:rPr>
                <w:b/>
                <w:sz w:val="18"/>
                <w:szCs w:val="18"/>
                <w:lang w:val="is-IS"/>
              </w:rPr>
            </w:pPr>
            <w:r w:rsidRPr="001D10CA">
              <w:rPr>
                <w:b/>
                <w:sz w:val="18"/>
                <w:szCs w:val="18"/>
                <w:lang w:val="is-IS"/>
              </w:rPr>
              <w:t>Neðra burðarlag</w:t>
            </w:r>
          </w:p>
        </w:tc>
        <w:tc>
          <w:tcPr>
            <w:tcW w:w="1559" w:type="dxa"/>
            <w:gridSpan w:val="2"/>
            <w:shd w:val="clear" w:color="auto" w:fill="FFFAEE" w:themeFill="background2"/>
          </w:tcPr>
          <w:p w14:paraId="66D424F2" w14:textId="77777777" w:rsidR="00185874" w:rsidRPr="001D10CA" w:rsidRDefault="00185874" w:rsidP="009A45ED">
            <w:pPr>
              <w:jc w:val="center"/>
              <w:rPr>
                <w:b/>
                <w:sz w:val="18"/>
                <w:szCs w:val="18"/>
                <w:lang w:val="is-IS"/>
              </w:rPr>
            </w:pPr>
            <w:r w:rsidRPr="001D10CA">
              <w:rPr>
                <w:b/>
                <w:sz w:val="18"/>
                <w:szCs w:val="18"/>
                <w:lang w:val="is-IS"/>
              </w:rPr>
              <w:t>Efra burðarlag</w:t>
            </w:r>
          </w:p>
        </w:tc>
      </w:tr>
      <w:tr w:rsidR="00F23D36" w14:paraId="1325E8CC" w14:textId="77777777" w:rsidTr="00F23D36">
        <w:trPr>
          <w:jc w:val="center"/>
        </w:trPr>
        <w:tc>
          <w:tcPr>
            <w:tcW w:w="1675" w:type="dxa"/>
            <w:shd w:val="clear" w:color="auto" w:fill="FFFAEE" w:themeFill="background2"/>
          </w:tcPr>
          <w:p w14:paraId="031689DE" w14:textId="77777777" w:rsidR="00185874" w:rsidRPr="001D10CA" w:rsidRDefault="00185874" w:rsidP="009A45ED">
            <w:pPr>
              <w:rPr>
                <w:b/>
                <w:sz w:val="18"/>
                <w:szCs w:val="18"/>
                <w:lang w:val="is-IS"/>
              </w:rPr>
            </w:pPr>
            <w:r w:rsidRPr="001D10CA">
              <w:rPr>
                <w:b/>
                <w:sz w:val="18"/>
                <w:szCs w:val="18"/>
                <w:lang w:val="is-IS"/>
              </w:rPr>
              <w:t>Burðarlagsgerð</w:t>
            </w:r>
          </w:p>
        </w:tc>
        <w:tc>
          <w:tcPr>
            <w:tcW w:w="872" w:type="dxa"/>
            <w:shd w:val="clear" w:color="auto" w:fill="FFFAEE" w:themeFill="background2"/>
          </w:tcPr>
          <w:p w14:paraId="12B3BF86" w14:textId="77777777" w:rsidR="00185874" w:rsidRPr="001D10CA" w:rsidRDefault="00185874" w:rsidP="009A45ED">
            <w:pPr>
              <w:jc w:val="center"/>
              <w:rPr>
                <w:b/>
                <w:sz w:val="18"/>
                <w:szCs w:val="18"/>
                <w:lang w:val="is-IS"/>
              </w:rPr>
            </w:pPr>
            <w:r w:rsidRPr="001D10CA">
              <w:rPr>
                <w:b/>
                <w:sz w:val="18"/>
                <w:szCs w:val="18"/>
                <w:lang w:val="is-IS"/>
              </w:rPr>
              <w:t>Minnst</w:t>
            </w:r>
          </w:p>
        </w:tc>
        <w:tc>
          <w:tcPr>
            <w:tcW w:w="708" w:type="dxa"/>
            <w:shd w:val="clear" w:color="auto" w:fill="FFFAEE" w:themeFill="background2"/>
          </w:tcPr>
          <w:p w14:paraId="14C7422A" w14:textId="77777777" w:rsidR="00185874" w:rsidRPr="001D10CA" w:rsidRDefault="00185874" w:rsidP="009A45ED">
            <w:pPr>
              <w:jc w:val="center"/>
              <w:rPr>
                <w:b/>
                <w:sz w:val="18"/>
                <w:szCs w:val="18"/>
                <w:lang w:val="is-IS"/>
              </w:rPr>
            </w:pPr>
            <w:r w:rsidRPr="001D10CA">
              <w:rPr>
                <w:b/>
                <w:sz w:val="18"/>
                <w:szCs w:val="18"/>
                <w:lang w:val="is-IS"/>
              </w:rPr>
              <w:t>Mest</w:t>
            </w:r>
          </w:p>
        </w:tc>
        <w:tc>
          <w:tcPr>
            <w:tcW w:w="851" w:type="dxa"/>
            <w:shd w:val="clear" w:color="auto" w:fill="FFFAEE" w:themeFill="background2"/>
          </w:tcPr>
          <w:p w14:paraId="3B41FE81" w14:textId="77777777" w:rsidR="00185874" w:rsidRPr="001D10CA" w:rsidRDefault="00185874" w:rsidP="009A45ED">
            <w:pPr>
              <w:jc w:val="center"/>
              <w:rPr>
                <w:b/>
                <w:sz w:val="18"/>
                <w:szCs w:val="18"/>
                <w:lang w:val="is-IS"/>
              </w:rPr>
            </w:pPr>
            <w:r w:rsidRPr="001D10CA">
              <w:rPr>
                <w:b/>
                <w:sz w:val="18"/>
                <w:szCs w:val="18"/>
                <w:lang w:val="is-IS"/>
              </w:rPr>
              <w:t>Minnst</w:t>
            </w:r>
          </w:p>
        </w:tc>
        <w:tc>
          <w:tcPr>
            <w:tcW w:w="729" w:type="dxa"/>
            <w:shd w:val="clear" w:color="auto" w:fill="FFFAEE" w:themeFill="background2"/>
          </w:tcPr>
          <w:p w14:paraId="6DCD6C02" w14:textId="77777777" w:rsidR="00185874" w:rsidRPr="001D10CA" w:rsidRDefault="00185874" w:rsidP="009A45ED">
            <w:pPr>
              <w:jc w:val="center"/>
              <w:rPr>
                <w:b/>
                <w:sz w:val="18"/>
                <w:szCs w:val="18"/>
                <w:lang w:val="is-IS"/>
              </w:rPr>
            </w:pPr>
            <w:r w:rsidRPr="001D10CA">
              <w:rPr>
                <w:b/>
                <w:sz w:val="18"/>
                <w:szCs w:val="18"/>
                <w:lang w:val="is-IS"/>
              </w:rPr>
              <w:t>Mest</w:t>
            </w:r>
          </w:p>
        </w:tc>
        <w:tc>
          <w:tcPr>
            <w:tcW w:w="972" w:type="dxa"/>
            <w:shd w:val="clear" w:color="auto" w:fill="FFFAEE" w:themeFill="background2"/>
          </w:tcPr>
          <w:p w14:paraId="7CB57E10" w14:textId="77777777" w:rsidR="00185874" w:rsidRPr="001D10CA" w:rsidRDefault="00185874" w:rsidP="009A45ED">
            <w:pPr>
              <w:jc w:val="center"/>
              <w:rPr>
                <w:b/>
                <w:sz w:val="18"/>
                <w:szCs w:val="18"/>
                <w:lang w:val="is-IS"/>
              </w:rPr>
            </w:pPr>
            <w:r w:rsidRPr="001D10CA">
              <w:rPr>
                <w:b/>
                <w:sz w:val="18"/>
                <w:szCs w:val="18"/>
                <w:lang w:val="is-IS"/>
              </w:rPr>
              <w:t>Minnst</w:t>
            </w:r>
          </w:p>
        </w:tc>
        <w:tc>
          <w:tcPr>
            <w:tcW w:w="709" w:type="dxa"/>
            <w:shd w:val="clear" w:color="auto" w:fill="FFFAEE" w:themeFill="background2"/>
          </w:tcPr>
          <w:p w14:paraId="59B21709" w14:textId="77777777" w:rsidR="00185874" w:rsidRPr="001D10CA" w:rsidRDefault="00185874" w:rsidP="009A45ED">
            <w:pPr>
              <w:jc w:val="center"/>
              <w:rPr>
                <w:b/>
                <w:sz w:val="18"/>
                <w:szCs w:val="18"/>
                <w:lang w:val="is-IS"/>
              </w:rPr>
            </w:pPr>
            <w:r w:rsidRPr="001D10CA">
              <w:rPr>
                <w:b/>
                <w:sz w:val="18"/>
                <w:szCs w:val="18"/>
                <w:lang w:val="is-IS"/>
              </w:rPr>
              <w:t>Mest</w:t>
            </w:r>
          </w:p>
        </w:tc>
        <w:tc>
          <w:tcPr>
            <w:tcW w:w="850" w:type="dxa"/>
            <w:shd w:val="clear" w:color="auto" w:fill="FFFAEE" w:themeFill="background2"/>
          </w:tcPr>
          <w:p w14:paraId="202A8B6A" w14:textId="77777777" w:rsidR="00185874" w:rsidRPr="001D10CA" w:rsidRDefault="00185874" w:rsidP="009A45ED">
            <w:pPr>
              <w:jc w:val="center"/>
              <w:rPr>
                <w:b/>
                <w:sz w:val="18"/>
                <w:szCs w:val="18"/>
                <w:lang w:val="is-IS"/>
              </w:rPr>
            </w:pPr>
            <w:r w:rsidRPr="001D10CA">
              <w:rPr>
                <w:b/>
                <w:sz w:val="18"/>
                <w:szCs w:val="18"/>
                <w:lang w:val="is-IS"/>
              </w:rPr>
              <w:t>Minnst</w:t>
            </w:r>
          </w:p>
        </w:tc>
        <w:tc>
          <w:tcPr>
            <w:tcW w:w="709" w:type="dxa"/>
            <w:shd w:val="clear" w:color="auto" w:fill="FFFAEE" w:themeFill="background2"/>
          </w:tcPr>
          <w:p w14:paraId="1B331E81" w14:textId="77777777" w:rsidR="00185874" w:rsidRPr="001D10CA" w:rsidRDefault="00185874" w:rsidP="009A45ED">
            <w:pPr>
              <w:jc w:val="center"/>
              <w:rPr>
                <w:b/>
                <w:sz w:val="18"/>
                <w:szCs w:val="18"/>
                <w:lang w:val="is-IS"/>
              </w:rPr>
            </w:pPr>
            <w:r w:rsidRPr="001D10CA">
              <w:rPr>
                <w:b/>
                <w:sz w:val="18"/>
                <w:szCs w:val="18"/>
                <w:lang w:val="is-IS"/>
              </w:rPr>
              <w:t>Mest</w:t>
            </w:r>
          </w:p>
        </w:tc>
      </w:tr>
      <w:tr w:rsidR="00185874" w14:paraId="74CBBAD8" w14:textId="77777777" w:rsidTr="00F23D36">
        <w:trPr>
          <w:jc w:val="center"/>
        </w:trPr>
        <w:tc>
          <w:tcPr>
            <w:tcW w:w="1675" w:type="dxa"/>
            <w:shd w:val="clear" w:color="auto" w:fill="FFFAEE" w:themeFill="background2"/>
          </w:tcPr>
          <w:p w14:paraId="30609AD9" w14:textId="77777777" w:rsidR="00185874" w:rsidRPr="004A76B8" w:rsidRDefault="00185874" w:rsidP="009A45ED">
            <w:pPr>
              <w:rPr>
                <w:sz w:val="18"/>
                <w:szCs w:val="18"/>
                <w:lang w:val="is-IS"/>
              </w:rPr>
            </w:pPr>
            <w:r w:rsidRPr="004A76B8">
              <w:rPr>
                <w:sz w:val="18"/>
                <w:szCs w:val="18"/>
                <w:lang w:val="is-IS"/>
              </w:rPr>
              <w:t>AG 16</w:t>
            </w:r>
          </w:p>
        </w:tc>
        <w:tc>
          <w:tcPr>
            <w:tcW w:w="872" w:type="dxa"/>
          </w:tcPr>
          <w:p w14:paraId="05214E47" w14:textId="77777777" w:rsidR="00185874" w:rsidRPr="004A76B8" w:rsidRDefault="00185874" w:rsidP="009A45ED">
            <w:pPr>
              <w:jc w:val="center"/>
              <w:rPr>
                <w:sz w:val="18"/>
                <w:szCs w:val="18"/>
                <w:lang w:val="is-IS"/>
              </w:rPr>
            </w:pPr>
          </w:p>
        </w:tc>
        <w:tc>
          <w:tcPr>
            <w:tcW w:w="708" w:type="dxa"/>
          </w:tcPr>
          <w:p w14:paraId="69C4AC4B" w14:textId="77777777" w:rsidR="00185874" w:rsidRPr="004A76B8" w:rsidRDefault="00185874" w:rsidP="009A45ED">
            <w:pPr>
              <w:jc w:val="center"/>
              <w:rPr>
                <w:sz w:val="18"/>
                <w:szCs w:val="18"/>
                <w:lang w:val="is-IS"/>
              </w:rPr>
            </w:pPr>
          </w:p>
        </w:tc>
        <w:tc>
          <w:tcPr>
            <w:tcW w:w="851" w:type="dxa"/>
          </w:tcPr>
          <w:p w14:paraId="3912A36C" w14:textId="77777777" w:rsidR="00185874" w:rsidRPr="004A76B8" w:rsidRDefault="00185874" w:rsidP="009A45ED">
            <w:pPr>
              <w:jc w:val="center"/>
              <w:rPr>
                <w:sz w:val="18"/>
                <w:szCs w:val="18"/>
                <w:lang w:val="is-IS"/>
              </w:rPr>
            </w:pPr>
            <w:r w:rsidRPr="004A76B8">
              <w:rPr>
                <w:sz w:val="18"/>
                <w:szCs w:val="18"/>
                <w:lang w:val="is-IS"/>
              </w:rPr>
              <w:t>4,0</w:t>
            </w:r>
          </w:p>
        </w:tc>
        <w:tc>
          <w:tcPr>
            <w:tcW w:w="729" w:type="dxa"/>
          </w:tcPr>
          <w:p w14:paraId="1B142879" w14:textId="77777777" w:rsidR="00185874" w:rsidRPr="004A76B8" w:rsidRDefault="00185874" w:rsidP="009A45ED">
            <w:pPr>
              <w:jc w:val="center"/>
              <w:rPr>
                <w:sz w:val="18"/>
                <w:szCs w:val="18"/>
                <w:lang w:val="is-IS"/>
              </w:rPr>
            </w:pPr>
            <w:r w:rsidRPr="004A76B8">
              <w:rPr>
                <w:sz w:val="18"/>
                <w:szCs w:val="18"/>
                <w:lang w:val="is-IS"/>
              </w:rPr>
              <w:t>6,0</w:t>
            </w:r>
          </w:p>
        </w:tc>
        <w:tc>
          <w:tcPr>
            <w:tcW w:w="972" w:type="dxa"/>
          </w:tcPr>
          <w:p w14:paraId="6F61734F" w14:textId="77777777" w:rsidR="00185874" w:rsidRPr="004A76B8" w:rsidRDefault="00185874" w:rsidP="009A45ED">
            <w:pPr>
              <w:jc w:val="center"/>
              <w:rPr>
                <w:sz w:val="18"/>
                <w:szCs w:val="18"/>
                <w:lang w:val="is-IS"/>
              </w:rPr>
            </w:pPr>
          </w:p>
        </w:tc>
        <w:tc>
          <w:tcPr>
            <w:tcW w:w="709" w:type="dxa"/>
          </w:tcPr>
          <w:p w14:paraId="0891973D" w14:textId="77777777" w:rsidR="00185874" w:rsidRPr="004A76B8" w:rsidRDefault="00185874" w:rsidP="009A45ED">
            <w:pPr>
              <w:jc w:val="center"/>
              <w:rPr>
                <w:sz w:val="18"/>
                <w:szCs w:val="18"/>
                <w:lang w:val="is-IS"/>
              </w:rPr>
            </w:pPr>
          </w:p>
        </w:tc>
        <w:tc>
          <w:tcPr>
            <w:tcW w:w="850" w:type="dxa"/>
          </w:tcPr>
          <w:p w14:paraId="5463A440" w14:textId="77777777" w:rsidR="00185874" w:rsidRPr="004A76B8" w:rsidRDefault="00185874" w:rsidP="009A45ED">
            <w:pPr>
              <w:jc w:val="center"/>
              <w:rPr>
                <w:sz w:val="18"/>
                <w:szCs w:val="18"/>
                <w:lang w:val="is-IS"/>
              </w:rPr>
            </w:pPr>
          </w:p>
        </w:tc>
        <w:tc>
          <w:tcPr>
            <w:tcW w:w="709" w:type="dxa"/>
          </w:tcPr>
          <w:p w14:paraId="0DA101B8" w14:textId="77777777" w:rsidR="00185874" w:rsidRPr="004A76B8" w:rsidRDefault="00185874" w:rsidP="009A45ED">
            <w:pPr>
              <w:jc w:val="center"/>
              <w:rPr>
                <w:sz w:val="18"/>
                <w:szCs w:val="18"/>
                <w:lang w:val="is-IS"/>
              </w:rPr>
            </w:pPr>
          </w:p>
        </w:tc>
      </w:tr>
      <w:tr w:rsidR="00185874" w14:paraId="3BDB4966" w14:textId="77777777" w:rsidTr="00F23D36">
        <w:trPr>
          <w:jc w:val="center"/>
        </w:trPr>
        <w:tc>
          <w:tcPr>
            <w:tcW w:w="1675" w:type="dxa"/>
            <w:shd w:val="clear" w:color="auto" w:fill="FFFAEE" w:themeFill="background2"/>
          </w:tcPr>
          <w:p w14:paraId="46CBE9DA" w14:textId="77777777" w:rsidR="00185874" w:rsidRPr="004A76B8" w:rsidRDefault="00185874" w:rsidP="009A45ED">
            <w:pPr>
              <w:rPr>
                <w:sz w:val="18"/>
                <w:szCs w:val="18"/>
                <w:lang w:val="is-IS"/>
              </w:rPr>
            </w:pPr>
            <w:r w:rsidRPr="004A76B8">
              <w:rPr>
                <w:sz w:val="18"/>
                <w:szCs w:val="18"/>
                <w:lang w:val="is-IS"/>
              </w:rPr>
              <w:t>AG 22*</w:t>
            </w:r>
          </w:p>
        </w:tc>
        <w:tc>
          <w:tcPr>
            <w:tcW w:w="872" w:type="dxa"/>
          </w:tcPr>
          <w:p w14:paraId="17D733ED" w14:textId="77777777" w:rsidR="00185874" w:rsidRPr="004A76B8" w:rsidRDefault="00185874" w:rsidP="009A45ED">
            <w:pPr>
              <w:jc w:val="center"/>
              <w:rPr>
                <w:sz w:val="18"/>
                <w:szCs w:val="18"/>
                <w:lang w:val="is-IS"/>
              </w:rPr>
            </w:pPr>
          </w:p>
        </w:tc>
        <w:tc>
          <w:tcPr>
            <w:tcW w:w="708" w:type="dxa"/>
          </w:tcPr>
          <w:p w14:paraId="35EFDBDF" w14:textId="77777777" w:rsidR="00185874" w:rsidRPr="004A76B8" w:rsidRDefault="00185874" w:rsidP="009A45ED">
            <w:pPr>
              <w:jc w:val="center"/>
              <w:rPr>
                <w:sz w:val="18"/>
                <w:szCs w:val="18"/>
                <w:lang w:val="is-IS"/>
              </w:rPr>
            </w:pPr>
          </w:p>
        </w:tc>
        <w:tc>
          <w:tcPr>
            <w:tcW w:w="851" w:type="dxa"/>
          </w:tcPr>
          <w:p w14:paraId="4DD2CC82" w14:textId="77777777" w:rsidR="00185874" w:rsidRPr="004A76B8" w:rsidRDefault="00185874" w:rsidP="009A45ED">
            <w:pPr>
              <w:jc w:val="center"/>
              <w:rPr>
                <w:sz w:val="18"/>
                <w:szCs w:val="18"/>
                <w:lang w:val="is-IS"/>
              </w:rPr>
            </w:pPr>
            <w:r w:rsidRPr="004A76B8">
              <w:rPr>
                <w:sz w:val="18"/>
                <w:szCs w:val="18"/>
                <w:lang w:val="is-IS"/>
              </w:rPr>
              <w:t>3,0</w:t>
            </w:r>
          </w:p>
        </w:tc>
        <w:tc>
          <w:tcPr>
            <w:tcW w:w="729" w:type="dxa"/>
          </w:tcPr>
          <w:p w14:paraId="2AFC708B" w14:textId="77777777" w:rsidR="00185874" w:rsidRPr="004A76B8" w:rsidRDefault="00185874" w:rsidP="009A45ED">
            <w:pPr>
              <w:jc w:val="center"/>
              <w:rPr>
                <w:sz w:val="18"/>
                <w:szCs w:val="18"/>
                <w:lang w:val="is-IS"/>
              </w:rPr>
            </w:pPr>
            <w:r w:rsidRPr="004A76B8">
              <w:rPr>
                <w:sz w:val="18"/>
                <w:szCs w:val="18"/>
                <w:lang w:val="is-IS"/>
              </w:rPr>
              <w:t>9,0</w:t>
            </w:r>
          </w:p>
        </w:tc>
        <w:tc>
          <w:tcPr>
            <w:tcW w:w="972" w:type="dxa"/>
          </w:tcPr>
          <w:p w14:paraId="31764BC1" w14:textId="77777777" w:rsidR="00185874" w:rsidRPr="004A76B8" w:rsidRDefault="00185874" w:rsidP="009A45ED">
            <w:pPr>
              <w:jc w:val="center"/>
              <w:rPr>
                <w:sz w:val="18"/>
                <w:szCs w:val="18"/>
                <w:lang w:val="is-IS"/>
              </w:rPr>
            </w:pPr>
          </w:p>
        </w:tc>
        <w:tc>
          <w:tcPr>
            <w:tcW w:w="709" w:type="dxa"/>
          </w:tcPr>
          <w:p w14:paraId="2244FAFD" w14:textId="77777777" w:rsidR="00185874" w:rsidRPr="004A76B8" w:rsidRDefault="00185874" w:rsidP="009A45ED">
            <w:pPr>
              <w:jc w:val="center"/>
              <w:rPr>
                <w:sz w:val="18"/>
                <w:szCs w:val="18"/>
                <w:lang w:val="is-IS"/>
              </w:rPr>
            </w:pPr>
          </w:p>
        </w:tc>
        <w:tc>
          <w:tcPr>
            <w:tcW w:w="850" w:type="dxa"/>
          </w:tcPr>
          <w:p w14:paraId="4B5D8783" w14:textId="77777777" w:rsidR="00185874" w:rsidRPr="004A76B8" w:rsidRDefault="00185874" w:rsidP="009A45ED">
            <w:pPr>
              <w:jc w:val="center"/>
              <w:rPr>
                <w:sz w:val="18"/>
                <w:szCs w:val="18"/>
                <w:lang w:val="is-IS"/>
              </w:rPr>
            </w:pPr>
          </w:p>
        </w:tc>
        <w:tc>
          <w:tcPr>
            <w:tcW w:w="709" w:type="dxa"/>
          </w:tcPr>
          <w:p w14:paraId="5E2490FE" w14:textId="77777777" w:rsidR="00185874" w:rsidRPr="004A76B8" w:rsidRDefault="00185874" w:rsidP="009A45ED">
            <w:pPr>
              <w:jc w:val="center"/>
              <w:rPr>
                <w:sz w:val="18"/>
                <w:szCs w:val="18"/>
                <w:lang w:val="is-IS"/>
              </w:rPr>
            </w:pPr>
          </w:p>
        </w:tc>
      </w:tr>
      <w:tr w:rsidR="00185874" w14:paraId="7ADD74DA" w14:textId="77777777" w:rsidTr="00F23D36">
        <w:trPr>
          <w:jc w:val="center"/>
        </w:trPr>
        <w:tc>
          <w:tcPr>
            <w:tcW w:w="1675" w:type="dxa"/>
            <w:shd w:val="clear" w:color="auto" w:fill="FFFAEE" w:themeFill="background2"/>
          </w:tcPr>
          <w:p w14:paraId="669BA1D3" w14:textId="77777777" w:rsidR="00185874" w:rsidRPr="004A76B8" w:rsidRDefault="00185874" w:rsidP="009A45ED">
            <w:pPr>
              <w:rPr>
                <w:sz w:val="18"/>
                <w:szCs w:val="18"/>
                <w:lang w:val="is-IS"/>
              </w:rPr>
            </w:pPr>
            <w:r w:rsidRPr="004A76B8">
              <w:rPr>
                <w:sz w:val="18"/>
                <w:szCs w:val="18"/>
                <w:lang w:val="is-IS"/>
              </w:rPr>
              <w:t>AG 32*</w:t>
            </w:r>
          </w:p>
        </w:tc>
        <w:tc>
          <w:tcPr>
            <w:tcW w:w="872" w:type="dxa"/>
          </w:tcPr>
          <w:p w14:paraId="7B9BF856" w14:textId="77777777" w:rsidR="00185874" w:rsidRPr="004A76B8" w:rsidRDefault="00185874" w:rsidP="009A45ED">
            <w:pPr>
              <w:jc w:val="center"/>
              <w:rPr>
                <w:sz w:val="18"/>
                <w:szCs w:val="18"/>
                <w:lang w:val="is-IS"/>
              </w:rPr>
            </w:pPr>
          </w:p>
        </w:tc>
        <w:tc>
          <w:tcPr>
            <w:tcW w:w="708" w:type="dxa"/>
          </w:tcPr>
          <w:p w14:paraId="2992EF88" w14:textId="77777777" w:rsidR="00185874" w:rsidRPr="004A76B8" w:rsidRDefault="00185874" w:rsidP="009A45ED">
            <w:pPr>
              <w:jc w:val="center"/>
              <w:rPr>
                <w:sz w:val="18"/>
                <w:szCs w:val="18"/>
                <w:lang w:val="is-IS"/>
              </w:rPr>
            </w:pPr>
          </w:p>
        </w:tc>
        <w:tc>
          <w:tcPr>
            <w:tcW w:w="851" w:type="dxa"/>
          </w:tcPr>
          <w:p w14:paraId="04FC0AA7" w14:textId="77777777" w:rsidR="00185874" w:rsidRPr="004A76B8" w:rsidRDefault="00185874" w:rsidP="009A45ED">
            <w:pPr>
              <w:jc w:val="center"/>
              <w:rPr>
                <w:sz w:val="18"/>
                <w:szCs w:val="18"/>
                <w:lang w:val="is-IS"/>
              </w:rPr>
            </w:pPr>
            <w:r w:rsidRPr="004A76B8">
              <w:rPr>
                <w:sz w:val="18"/>
                <w:szCs w:val="18"/>
                <w:lang w:val="is-IS"/>
              </w:rPr>
              <w:t>3,0</w:t>
            </w:r>
          </w:p>
        </w:tc>
        <w:tc>
          <w:tcPr>
            <w:tcW w:w="729" w:type="dxa"/>
          </w:tcPr>
          <w:p w14:paraId="54315EC4" w14:textId="77777777" w:rsidR="00185874" w:rsidRPr="004A76B8" w:rsidRDefault="00185874" w:rsidP="009A45ED">
            <w:pPr>
              <w:jc w:val="center"/>
              <w:rPr>
                <w:sz w:val="18"/>
                <w:szCs w:val="18"/>
                <w:lang w:val="is-IS"/>
              </w:rPr>
            </w:pPr>
            <w:r w:rsidRPr="004A76B8">
              <w:rPr>
                <w:sz w:val="18"/>
                <w:szCs w:val="18"/>
                <w:lang w:val="is-IS"/>
              </w:rPr>
              <w:t>9,0</w:t>
            </w:r>
          </w:p>
        </w:tc>
        <w:tc>
          <w:tcPr>
            <w:tcW w:w="972" w:type="dxa"/>
          </w:tcPr>
          <w:p w14:paraId="050D6497" w14:textId="77777777" w:rsidR="00185874" w:rsidRPr="004A76B8" w:rsidRDefault="00185874" w:rsidP="009A45ED">
            <w:pPr>
              <w:jc w:val="center"/>
              <w:rPr>
                <w:sz w:val="18"/>
                <w:szCs w:val="18"/>
                <w:lang w:val="is-IS"/>
              </w:rPr>
            </w:pPr>
          </w:p>
        </w:tc>
        <w:tc>
          <w:tcPr>
            <w:tcW w:w="709" w:type="dxa"/>
          </w:tcPr>
          <w:p w14:paraId="6DD8B118" w14:textId="77777777" w:rsidR="00185874" w:rsidRPr="004A76B8" w:rsidRDefault="00185874" w:rsidP="009A45ED">
            <w:pPr>
              <w:jc w:val="center"/>
              <w:rPr>
                <w:sz w:val="18"/>
                <w:szCs w:val="18"/>
                <w:lang w:val="is-IS"/>
              </w:rPr>
            </w:pPr>
          </w:p>
        </w:tc>
        <w:tc>
          <w:tcPr>
            <w:tcW w:w="850" w:type="dxa"/>
          </w:tcPr>
          <w:p w14:paraId="2D0EE76C" w14:textId="77777777" w:rsidR="00185874" w:rsidRPr="004A76B8" w:rsidRDefault="00185874" w:rsidP="009A45ED">
            <w:pPr>
              <w:jc w:val="center"/>
              <w:rPr>
                <w:sz w:val="18"/>
                <w:szCs w:val="18"/>
                <w:lang w:val="is-IS"/>
              </w:rPr>
            </w:pPr>
          </w:p>
        </w:tc>
        <w:tc>
          <w:tcPr>
            <w:tcW w:w="709" w:type="dxa"/>
          </w:tcPr>
          <w:p w14:paraId="2FD0DDE5" w14:textId="77777777" w:rsidR="00185874" w:rsidRPr="004A76B8" w:rsidRDefault="00185874" w:rsidP="009A45ED">
            <w:pPr>
              <w:jc w:val="center"/>
              <w:rPr>
                <w:sz w:val="18"/>
                <w:szCs w:val="18"/>
                <w:lang w:val="is-IS"/>
              </w:rPr>
            </w:pPr>
          </w:p>
        </w:tc>
      </w:tr>
      <w:tr w:rsidR="00185874" w14:paraId="5AED32FB" w14:textId="77777777" w:rsidTr="00F23D36">
        <w:trPr>
          <w:jc w:val="center"/>
        </w:trPr>
        <w:tc>
          <w:tcPr>
            <w:tcW w:w="1675" w:type="dxa"/>
            <w:shd w:val="clear" w:color="auto" w:fill="FFFAEE" w:themeFill="background2"/>
          </w:tcPr>
          <w:p w14:paraId="1CD8C728" w14:textId="77777777" w:rsidR="00185874" w:rsidRPr="004A76B8" w:rsidRDefault="00185874" w:rsidP="009A45ED">
            <w:pPr>
              <w:rPr>
                <w:sz w:val="18"/>
                <w:szCs w:val="18"/>
                <w:lang w:val="is-IS"/>
              </w:rPr>
            </w:pPr>
            <w:r w:rsidRPr="004A76B8">
              <w:rPr>
                <w:sz w:val="18"/>
                <w:szCs w:val="18"/>
                <w:lang w:val="is-IS"/>
              </w:rPr>
              <w:t>BRL 16</w:t>
            </w:r>
          </w:p>
        </w:tc>
        <w:tc>
          <w:tcPr>
            <w:tcW w:w="872" w:type="dxa"/>
          </w:tcPr>
          <w:p w14:paraId="435D1C07" w14:textId="77777777" w:rsidR="00185874" w:rsidRPr="004A76B8" w:rsidRDefault="00185874" w:rsidP="009A45ED">
            <w:pPr>
              <w:jc w:val="center"/>
              <w:rPr>
                <w:sz w:val="18"/>
                <w:szCs w:val="18"/>
                <w:lang w:val="is-IS"/>
              </w:rPr>
            </w:pPr>
            <w:r w:rsidRPr="004A76B8">
              <w:rPr>
                <w:sz w:val="18"/>
                <w:szCs w:val="18"/>
                <w:lang w:val="is-IS"/>
              </w:rPr>
              <w:t>2,0</w:t>
            </w:r>
          </w:p>
        </w:tc>
        <w:tc>
          <w:tcPr>
            <w:tcW w:w="708" w:type="dxa"/>
          </w:tcPr>
          <w:p w14:paraId="660911DB" w14:textId="77777777" w:rsidR="00185874" w:rsidRPr="004A76B8" w:rsidRDefault="00185874" w:rsidP="009A45ED">
            <w:pPr>
              <w:jc w:val="center"/>
              <w:rPr>
                <w:sz w:val="18"/>
                <w:szCs w:val="18"/>
                <w:lang w:val="is-IS"/>
              </w:rPr>
            </w:pPr>
            <w:r w:rsidRPr="004A76B8">
              <w:rPr>
                <w:sz w:val="18"/>
                <w:szCs w:val="18"/>
                <w:lang w:val="is-IS"/>
              </w:rPr>
              <w:t>8,0</w:t>
            </w:r>
          </w:p>
        </w:tc>
        <w:tc>
          <w:tcPr>
            <w:tcW w:w="851" w:type="dxa"/>
          </w:tcPr>
          <w:p w14:paraId="04FEEC2F" w14:textId="77777777" w:rsidR="00185874" w:rsidRPr="004A76B8" w:rsidRDefault="00185874" w:rsidP="009A45ED">
            <w:pPr>
              <w:jc w:val="center"/>
              <w:rPr>
                <w:sz w:val="18"/>
                <w:szCs w:val="18"/>
                <w:lang w:val="is-IS"/>
              </w:rPr>
            </w:pPr>
          </w:p>
        </w:tc>
        <w:tc>
          <w:tcPr>
            <w:tcW w:w="729" w:type="dxa"/>
          </w:tcPr>
          <w:p w14:paraId="42B77096" w14:textId="77777777" w:rsidR="00185874" w:rsidRPr="004A76B8" w:rsidRDefault="00185874" w:rsidP="009A45ED">
            <w:pPr>
              <w:jc w:val="center"/>
              <w:rPr>
                <w:sz w:val="18"/>
                <w:szCs w:val="18"/>
                <w:lang w:val="is-IS"/>
              </w:rPr>
            </w:pPr>
          </w:p>
        </w:tc>
        <w:tc>
          <w:tcPr>
            <w:tcW w:w="972" w:type="dxa"/>
          </w:tcPr>
          <w:p w14:paraId="1266F619" w14:textId="77777777" w:rsidR="00185874" w:rsidRPr="004A76B8" w:rsidRDefault="00185874" w:rsidP="009A45ED">
            <w:pPr>
              <w:jc w:val="center"/>
              <w:rPr>
                <w:sz w:val="18"/>
                <w:szCs w:val="18"/>
                <w:lang w:val="is-IS"/>
              </w:rPr>
            </w:pPr>
          </w:p>
        </w:tc>
        <w:tc>
          <w:tcPr>
            <w:tcW w:w="709" w:type="dxa"/>
          </w:tcPr>
          <w:p w14:paraId="12FBDB20" w14:textId="77777777" w:rsidR="00185874" w:rsidRPr="004A76B8" w:rsidRDefault="00185874" w:rsidP="009A45ED">
            <w:pPr>
              <w:jc w:val="center"/>
              <w:rPr>
                <w:sz w:val="18"/>
                <w:szCs w:val="18"/>
                <w:lang w:val="is-IS"/>
              </w:rPr>
            </w:pPr>
          </w:p>
        </w:tc>
        <w:tc>
          <w:tcPr>
            <w:tcW w:w="850" w:type="dxa"/>
          </w:tcPr>
          <w:p w14:paraId="63121D62" w14:textId="77777777" w:rsidR="00185874" w:rsidRPr="004A76B8" w:rsidRDefault="00185874" w:rsidP="009A45ED">
            <w:pPr>
              <w:jc w:val="center"/>
              <w:rPr>
                <w:sz w:val="18"/>
                <w:szCs w:val="18"/>
                <w:lang w:val="is-IS"/>
              </w:rPr>
            </w:pPr>
          </w:p>
        </w:tc>
        <w:tc>
          <w:tcPr>
            <w:tcW w:w="709" w:type="dxa"/>
          </w:tcPr>
          <w:p w14:paraId="48FE32BC" w14:textId="77777777" w:rsidR="00185874" w:rsidRPr="004A76B8" w:rsidRDefault="00185874" w:rsidP="009A45ED">
            <w:pPr>
              <w:jc w:val="center"/>
              <w:rPr>
                <w:sz w:val="18"/>
                <w:szCs w:val="18"/>
                <w:lang w:val="is-IS"/>
              </w:rPr>
            </w:pPr>
          </w:p>
        </w:tc>
      </w:tr>
      <w:tr w:rsidR="00185874" w14:paraId="14914C36" w14:textId="77777777" w:rsidTr="00F23D36">
        <w:trPr>
          <w:jc w:val="center"/>
        </w:trPr>
        <w:tc>
          <w:tcPr>
            <w:tcW w:w="1675" w:type="dxa"/>
            <w:shd w:val="clear" w:color="auto" w:fill="FFFAEE" w:themeFill="background2"/>
          </w:tcPr>
          <w:p w14:paraId="58C9BB79" w14:textId="77777777" w:rsidR="00185874" w:rsidRPr="004A76B8" w:rsidRDefault="00185874" w:rsidP="009A45ED">
            <w:pPr>
              <w:rPr>
                <w:sz w:val="18"/>
                <w:szCs w:val="18"/>
                <w:lang w:val="is-IS"/>
              </w:rPr>
            </w:pPr>
            <w:r w:rsidRPr="004A76B8">
              <w:rPr>
                <w:sz w:val="18"/>
                <w:szCs w:val="18"/>
                <w:lang w:val="is-IS"/>
              </w:rPr>
              <w:t>BRL 22</w:t>
            </w:r>
          </w:p>
        </w:tc>
        <w:tc>
          <w:tcPr>
            <w:tcW w:w="872" w:type="dxa"/>
          </w:tcPr>
          <w:p w14:paraId="4E29E733" w14:textId="77777777" w:rsidR="00185874" w:rsidRPr="004A76B8" w:rsidRDefault="00185874" w:rsidP="009A45ED">
            <w:pPr>
              <w:jc w:val="center"/>
              <w:rPr>
                <w:sz w:val="18"/>
                <w:szCs w:val="18"/>
                <w:lang w:val="is-IS"/>
              </w:rPr>
            </w:pPr>
            <w:r w:rsidRPr="004A76B8">
              <w:rPr>
                <w:sz w:val="18"/>
                <w:szCs w:val="18"/>
                <w:lang w:val="is-IS"/>
              </w:rPr>
              <w:t>2,0</w:t>
            </w:r>
          </w:p>
        </w:tc>
        <w:tc>
          <w:tcPr>
            <w:tcW w:w="708" w:type="dxa"/>
          </w:tcPr>
          <w:p w14:paraId="38976BFD" w14:textId="77777777" w:rsidR="00185874" w:rsidRPr="004A76B8" w:rsidRDefault="00185874" w:rsidP="009A45ED">
            <w:pPr>
              <w:jc w:val="center"/>
              <w:rPr>
                <w:sz w:val="18"/>
                <w:szCs w:val="18"/>
                <w:lang w:val="is-IS"/>
              </w:rPr>
            </w:pPr>
            <w:r w:rsidRPr="004A76B8">
              <w:rPr>
                <w:sz w:val="18"/>
                <w:szCs w:val="18"/>
                <w:lang w:val="is-IS"/>
              </w:rPr>
              <w:t>8,0</w:t>
            </w:r>
          </w:p>
        </w:tc>
        <w:tc>
          <w:tcPr>
            <w:tcW w:w="851" w:type="dxa"/>
          </w:tcPr>
          <w:p w14:paraId="2416A84C" w14:textId="77777777" w:rsidR="00185874" w:rsidRPr="004A76B8" w:rsidRDefault="00185874" w:rsidP="009A45ED">
            <w:pPr>
              <w:jc w:val="center"/>
              <w:rPr>
                <w:sz w:val="18"/>
                <w:szCs w:val="18"/>
                <w:lang w:val="is-IS"/>
              </w:rPr>
            </w:pPr>
          </w:p>
        </w:tc>
        <w:tc>
          <w:tcPr>
            <w:tcW w:w="729" w:type="dxa"/>
          </w:tcPr>
          <w:p w14:paraId="144327DB" w14:textId="77777777" w:rsidR="00185874" w:rsidRPr="004A76B8" w:rsidRDefault="00185874" w:rsidP="009A45ED">
            <w:pPr>
              <w:jc w:val="center"/>
              <w:rPr>
                <w:sz w:val="18"/>
                <w:szCs w:val="18"/>
                <w:lang w:val="is-IS"/>
              </w:rPr>
            </w:pPr>
          </w:p>
        </w:tc>
        <w:tc>
          <w:tcPr>
            <w:tcW w:w="972" w:type="dxa"/>
          </w:tcPr>
          <w:p w14:paraId="6F5CB188" w14:textId="77777777" w:rsidR="00185874" w:rsidRPr="004A76B8" w:rsidRDefault="00185874" w:rsidP="009A45ED">
            <w:pPr>
              <w:jc w:val="center"/>
              <w:rPr>
                <w:sz w:val="18"/>
                <w:szCs w:val="18"/>
                <w:lang w:val="is-IS"/>
              </w:rPr>
            </w:pPr>
          </w:p>
        </w:tc>
        <w:tc>
          <w:tcPr>
            <w:tcW w:w="709" w:type="dxa"/>
          </w:tcPr>
          <w:p w14:paraId="5213985B" w14:textId="77777777" w:rsidR="00185874" w:rsidRPr="004A76B8" w:rsidRDefault="00185874" w:rsidP="009A45ED">
            <w:pPr>
              <w:jc w:val="center"/>
              <w:rPr>
                <w:sz w:val="18"/>
                <w:szCs w:val="18"/>
                <w:lang w:val="is-IS"/>
              </w:rPr>
            </w:pPr>
          </w:p>
        </w:tc>
        <w:tc>
          <w:tcPr>
            <w:tcW w:w="850" w:type="dxa"/>
          </w:tcPr>
          <w:p w14:paraId="54C8AEE7" w14:textId="77777777" w:rsidR="00185874" w:rsidRPr="004A76B8" w:rsidRDefault="00185874" w:rsidP="009A45ED">
            <w:pPr>
              <w:jc w:val="center"/>
              <w:rPr>
                <w:sz w:val="18"/>
                <w:szCs w:val="18"/>
                <w:lang w:val="is-IS"/>
              </w:rPr>
            </w:pPr>
          </w:p>
        </w:tc>
        <w:tc>
          <w:tcPr>
            <w:tcW w:w="709" w:type="dxa"/>
          </w:tcPr>
          <w:p w14:paraId="31EAB793" w14:textId="77777777" w:rsidR="00185874" w:rsidRPr="004A76B8" w:rsidRDefault="00185874" w:rsidP="009A45ED">
            <w:pPr>
              <w:jc w:val="center"/>
              <w:rPr>
                <w:sz w:val="18"/>
                <w:szCs w:val="18"/>
                <w:lang w:val="is-IS"/>
              </w:rPr>
            </w:pPr>
          </w:p>
        </w:tc>
      </w:tr>
      <w:tr w:rsidR="00185874" w14:paraId="611AD5DB" w14:textId="77777777" w:rsidTr="00F23D36">
        <w:trPr>
          <w:jc w:val="center"/>
        </w:trPr>
        <w:tc>
          <w:tcPr>
            <w:tcW w:w="1675" w:type="dxa"/>
            <w:shd w:val="clear" w:color="auto" w:fill="FFFAEE" w:themeFill="background2"/>
          </w:tcPr>
          <w:p w14:paraId="252563DF" w14:textId="77777777" w:rsidR="00185874" w:rsidRPr="004A76B8" w:rsidRDefault="00185874" w:rsidP="009A45ED">
            <w:pPr>
              <w:rPr>
                <w:sz w:val="18"/>
                <w:szCs w:val="18"/>
                <w:lang w:val="is-IS"/>
              </w:rPr>
            </w:pPr>
            <w:r w:rsidRPr="004A76B8">
              <w:rPr>
                <w:sz w:val="18"/>
                <w:szCs w:val="18"/>
                <w:lang w:val="is-IS"/>
              </w:rPr>
              <w:t>BRL 32</w:t>
            </w:r>
          </w:p>
        </w:tc>
        <w:tc>
          <w:tcPr>
            <w:tcW w:w="872" w:type="dxa"/>
          </w:tcPr>
          <w:p w14:paraId="26753AF4" w14:textId="77777777" w:rsidR="00185874" w:rsidRPr="004A76B8" w:rsidRDefault="00185874" w:rsidP="009A45ED">
            <w:pPr>
              <w:jc w:val="center"/>
              <w:rPr>
                <w:sz w:val="18"/>
                <w:szCs w:val="18"/>
                <w:lang w:val="is-IS"/>
              </w:rPr>
            </w:pPr>
            <w:r w:rsidRPr="004A76B8">
              <w:rPr>
                <w:sz w:val="18"/>
                <w:szCs w:val="18"/>
                <w:lang w:val="is-IS"/>
              </w:rPr>
              <w:t>-</w:t>
            </w:r>
          </w:p>
        </w:tc>
        <w:tc>
          <w:tcPr>
            <w:tcW w:w="708" w:type="dxa"/>
          </w:tcPr>
          <w:p w14:paraId="7A636D6A" w14:textId="77777777" w:rsidR="00185874" w:rsidRPr="004A76B8" w:rsidRDefault="00185874" w:rsidP="009A45ED">
            <w:pPr>
              <w:jc w:val="center"/>
              <w:rPr>
                <w:sz w:val="18"/>
                <w:szCs w:val="18"/>
                <w:lang w:val="is-IS"/>
              </w:rPr>
            </w:pPr>
            <w:r w:rsidRPr="004A76B8">
              <w:rPr>
                <w:sz w:val="18"/>
                <w:szCs w:val="18"/>
                <w:lang w:val="is-IS"/>
              </w:rPr>
              <w:t>-</w:t>
            </w:r>
          </w:p>
        </w:tc>
        <w:tc>
          <w:tcPr>
            <w:tcW w:w="851" w:type="dxa"/>
          </w:tcPr>
          <w:p w14:paraId="53698659" w14:textId="77777777" w:rsidR="00185874" w:rsidRPr="004A76B8" w:rsidRDefault="00185874" w:rsidP="009A45ED">
            <w:pPr>
              <w:jc w:val="center"/>
              <w:rPr>
                <w:sz w:val="18"/>
                <w:szCs w:val="18"/>
                <w:lang w:val="is-IS"/>
              </w:rPr>
            </w:pPr>
          </w:p>
        </w:tc>
        <w:tc>
          <w:tcPr>
            <w:tcW w:w="729" w:type="dxa"/>
          </w:tcPr>
          <w:p w14:paraId="1253F481" w14:textId="77777777" w:rsidR="00185874" w:rsidRPr="004A76B8" w:rsidRDefault="00185874" w:rsidP="009A45ED">
            <w:pPr>
              <w:jc w:val="center"/>
              <w:rPr>
                <w:sz w:val="18"/>
                <w:szCs w:val="18"/>
                <w:lang w:val="is-IS"/>
              </w:rPr>
            </w:pPr>
          </w:p>
        </w:tc>
        <w:tc>
          <w:tcPr>
            <w:tcW w:w="972" w:type="dxa"/>
          </w:tcPr>
          <w:p w14:paraId="39D7A91E" w14:textId="77777777" w:rsidR="00185874" w:rsidRPr="004A76B8" w:rsidRDefault="00185874" w:rsidP="009A45ED">
            <w:pPr>
              <w:jc w:val="center"/>
              <w:rPr>
                <w:sz w:val="18"/>
                <w:szCs w:val="18"/>
                <w:lang w:val="is-IS"/>
              </w:rPr>
            </w:pPr>
          </w:p>
        </w:tc>
        <w:tc>
          <w:tcPr>
            <w:tcW w:w="709" w:type="dxa"/>
          </w:tcPr>
          <w:p w14:paraId="217FBCD7" w14:textId="77777777" w:rsidR="00185874" w:rsidRPr="004A76B8" w:rsidRDefault="00185874" w:rsidP="009A45ED">
            <w:pPr>
              <w:jc w:val="center"/>
              <w:rPr>
                <w:sz w:val="18"/>
                <w:szCs w:val="18"/>
                <w:lang w:val="is-IS"/>
              </w:rPr>
            </w:pPr>
          </w:p>
        </w:tc>
        <w:tc>
          <w:tcPr>
            <w:tcW w:w="850" w:type="dxa"/>
          </w:tcPr>
          <w:p w14:paraId="3C7C4EE2" w14:textId="77777777" w:rsidR="00185874" w:rsidRPr="004A76B8" w:rsidRDefault="00185874" w:rsidP="009A45ED">
            <w:pPr>
              <w:jc w:val="center"/>
              <w:rPr>
                <w:sz w:val="18"/>
                <w:szCs w:val="18"/>
                <w:lang w:val="is-IS"/>
              </w:rPr>
            </w:pPr>
          </w:p>
        </w:tc>
        <w:tc>
          <w:tcPr>
            <w:tcW w:w="709" w:type="dxa"/>
          </w:tcPr>
          <w:p w14:paraId="07EB1896" w14:textId="77777777" w:rsidR="00185874" w:rsidRPr="004A76B8" w:rsidRDefault="00185874" w:rsidP="009A45ED">
            <w:pPr>
              <w:jc w:val="center"/>
              <w:rPr>
                <w:sz w:val="18"/>
                <w:szCs w:val="18"/>
                <w:lang w:val="is-IS"/>
              </w:rPr>
            </w:pPr>
          </w:p>
        </w:tc>
      </w:tr>
      <w:tr w:rsidR="00185874" w14:paraId="26AEE5A4" w14:textId="77777777" w:rsidTr="00F23D36">
        <w:trPr>
          <w:jc w:val="center"/>
        </w:trPr>
        <w:tc>
          <w:tcPr>
            <w:tcW w:w="1675" w:type="dxa"/>
            <w:shd w:val="clear" w:color="auto" w:fill="FFFAEE" w:themeFill="background2"/>
          </w:tcPr>
          <w:p w14:paraId="5D8B2892" w14:textId="77777777" w:rsidR="00185874" w:rsidRPr="004A76B8" w:rsidRDefault="00185874" w:rsidP="009A45ED">
            <w:pPr>
              <w:rPr>
                <w:sz w:val="18"/>
                <w:szCs w:val="18"/>
                <w:lang w:val="is-IS"/>
              </w:rPr>
            </w:pPr>
            <w:r w:rsidRPr="004A76B8">
              <w:rPr>
                <w:sz w:val="18"/>
                <w:szCs w:val="18"/>
                <w:lang w:val="is-IS"/>
              </w:rPr>
              <w:t>AG (</w:t>
            </w:r>
            <w:r>
              <w:rPr>
                <w:sz w:val="18"/>
                <w:szCs w:val="18"/>
                <w:lang w:val="is-IS"/>
              </w:rPr>
              <w:t>&lt;11,2 mm</w:t>
            </w:r>
            <w:r w:rsidRPr="004A76B8">
              <w:rPr>
                <w:sz w:val="18"/>
                <w:szCs w:val="18"/>
                <w:lang w:val="is-IS"/>
              </w:rPr>
              <w:t>)</w:t>
            </w:r>
            <w:r>
              <w:rPr>
                <w:sz w:val="18"/>
                <w:szCs w:val="18"/>
                <w:lang w:val="is-IS"/>
              </w:rPr>
              <w:t>**</w:t>
            </w:r>
          </w:p>
        </w:tc>
        <w:tc>
          <w:tcPr>
            <w:tcW w:w="872" w:type="dxa"/>
          </w:tcPr>
          <w:p w14:paraId="3EA0461A" w14:textId="77777777" w:rsidR="00185874" w:rsidRPr="004A76B8" w:rsidRDefault="00185874" w:rsidP="009A45ED">
            <w:pPr>
              <w:jc w:val="center"/>
              <w:rPr>
                <w:sz w:val="18"/>
                <w:szCs w:val="18"/>
                <w:lang w:val="is-IS"/>
              </w:rPr>
            </w:pPr>
          </w:p>
        </w:tc>
        <w:tc>
          <w:tcPr>
            <w:tcW w:w="708" w:type="dxa"/>
          </w:tcPr>
          <w:p w14:paraId="25AE1DDA" w14:textId="77777777" w:rsidR="00185874" w:rsidRPr="004A76B8" w:rsidRDefault="00185874" w:rsidP="009A45ED">
            <w:pPr>
              <w:jc w:val="center"/>
              <w:rPr>
                <w:sz w:val="18"/>
                <w:szCs w:val="18"/>
                <w:lang w:val="is-IS"/>
              </w:rPr>
            </w:pPr>
          </w:p>
        </w:tc>
        <w:tc>
          <w:tcPr>
            <w:tcW w:w="851" w:type="dxa"/>
          </w:tcPr>
          <w:p w14:paraId="23BBF5D6" w14:textId="77777777" w:rsidR="00185874" w:rsidRPr="004A76B8" w:rsidRDefault="00185874" w:rsidP="009A45ED">
            <w:pPr>
              <w:jc w:val="center"/>
              <w:rPr>
                <w:sz w:val="18"/>
                <w:szCs w:val="18"/>
                <w:lang w:val="is-IS"/>
              </w:rPr>
            </w:pPr>
          </w:p>
        </w:tc>
        <w:tc>
          <w:tcPr>
            <w:tcW w:w="729" w:type="dxa"/>
          </w:tcPr>
          <w:p w14:paraId="7CD2CAB6" w14:textId="77777777" w:rsidR="00185874" w:rsidRPr="004A76B8" w:rsidRDefault="00185874" w:rsidP="009A45ED">
            <w:pPr>
              <w:jc w:val="center"/>
              <w:rPr>
                <w:sz w:val="18"/>
                <w:szCs w:val="18"/>
                <w:lang w:val="is-IS"/>
              </w:rPr>
            </w:pPr>
          </w:p>
        </w:tc>
        <w:tc>
          <w:tcPr>
            <w:tcW w:w="972" w:type="dxa"/>
          </w:tcPr>
          <w:p w14:paraId="3DB79C42" w14:textId="77777777" w:rsidR="00185874" w:rsidRPr="004A76B8" w:rsidRDefault="00185874" w:rsidP="009A45ED">
            <w:pPr>
              <w:jc w:val="center"/>
              <w:rPr>
                <w:sz w:val="18"/>
                <w:szCs w:val="18"/>
                <w:lang w:val="is-IS"/>
              </w:rPr>
            </w:pPr>
            <w:r>
              <w:rPr>
                <w:sz w:val="18"/>
                <w:szCs w:val="18"/>
                <w:lang w:val="is-IS"/>
              </w:rPr>
              <w:t>2</w:t>
            </w:r>
          </w:p>
        </w:tc>
        <w:tc>
          <w:tcPr>
            <w:tcW w:w="709" w:type="dxa"/>
          </w:tcPr>
          <w:p w14:paraId="47F2586F" w14:textId="77777777" w:rsidR="00185874" w:rsidRPr="004A76B8" w:rsidRDefault="00185874" w:rsidP="009A45ED">
            <w:pPr>
              <w:jc w:val="center"/>
              <w:rPr>
                <w:sz w:val="18"/>
                <w:szCs w:val="18"/>
                <w:lang w:val="is-IS"/>
              </w:rPr>
            </w:pPr>
            <w:r>
              <w:rPr>
                <w:sz w:val="18"/>
                <w:szCs w:val="18"/>
                <w:lang w:val="is-IS"/>
              </w:rPr>
              <w:t>14</w:t>
            </w:r>
          </w:p>
        </w:tc>
        <w:tc>
          <w:tcPr>
            <w:tcW w:w="850" w:type="dxa"/>
          </w:tcPr>
          <w:p w14:paraId="3737669A" w14:textId="77777777" w:rsidR="00185874" w:rsidRPr="004A76B8" w:rsidRDefault="00185874" w:rsidP="009A45ED">
            <w:pPr>
              <w:jc w:val="center"/>
              <w:rPr>
                <w:sz w:val="18"/>
                <w:szCs w:val="18"/>
                <w:lang w:val="is-IS"/>
              </w:rPr>
            </w:pPr>
            <w:r>
              <w:rPr>
                <w:sz w:val="18"/>
                <w:szCs w:val="18"/>
                <w:lang w:val="is-IS"/>
              </w:rPr>
              <w:t>-</w:t>
            </w:r>
          </w:p>
        </w:tc>
        <w:tc>
          <w:tcPr>
            <w:tcW w:w="709" w:type="dxa"/>
          </w:tcPr>
          <w:p w14:paraId="6367F856" w14:textId="77777777" w:rsidR="00185874" w:rsidRPr="004A76B8" w:rsidRDefault="00185874" w:rsidP="009A45ED">
            <w:pPr>
              <w:jc w:val="center"/>
              <w:rPr>
                <w:sz w:val="18"/>
                <w:szCs w:val="18"/>
                <w:lang w:val="is-IS"/>
              </w:rPr>
            </w:pPr>
            <w:r>
              <w:rPr>
                <w:sz w:val="18"/>
                <w:szCs w:val="18"/>
                <w:lang w:val="is-IS"/>
              </w:rPr>
              <w:t>-</w:t>
            </w:r>
          </w:p>
        </w:tc>
      </w:tr>
      <w:tr w:rsidR="00185874" w14:paraId="14084D2E" w14:textId="77777777" w:rsidTr="00F23D36">
        <w:trPr>
          <w:jc w:val="center"/>
        </w:trPr>
        <w:tc>
          <w:tcPr>
            <w:tcW w:w="1675" w:type="dxa"/>
            <w:shd w:val="clear" w:color="auto" w:fill="FFFAEE" w:themeFill="background2"/>
          </w:tcPr>
          <w:p w14:paraId="1EAC9BB9" w14:textId="77777777" w:rsidR="00185874" w:rsidRPr="004A76B8" w:rsidRDefault="00185874" w:rsidP="009A45ED">
            <w:pPr>
              <w:rPr>
                <w:sz w:val="18"/>
                <w:szCs w:val="18"/>
                <w:lang w:val="is-IS"/>
              </w:rPr>
            </w:pPr>
            <w:r w:rsidRPr="004A76B8">
              <w:rPr>
                <w:sz w:val="18"/>
                <w:szCs w:val="18"/>
                <w:lang w:val="is-IS"/>
              </w:rPr>
              <w:t>AG (</w:t>
            </w:r>
            <w:r>
              <w:rPr>
                <w:sz w:val="18"/>
                <w:szCs w:val="18"/>
                <w:lang w:val="is-IS"/>
              </w:rPr>
              <w:t>&gt;11,2 mm</w:t>
            </w:r>
            <w:r w:rsidRPr="004A76B8">
              <w:rPr>
                <w:sz w:val="18"/>
                <w:szCs w:val="18"/>
                <w:lang w:val="is-IS"/>
              </w:rPr>
              <w:t>)</w:t>
            </w:r>
            <w:r>
              <w:rPr>
                <w:sz w:val="18"/>
                <w:szCs w:val="18"/>
                <w:lang w:val="is-IS"/>
              </w:rPr>
              <w:t>**</w:t>
            </w:r>
          </w:p>
        </w:tc>
        <w:tc>
          <w:tcPr>
            <w:tcW w:w="872" w:type="dxa"/>
          </w:tcPr>
          <w:p w14:paraId="5EDEC532" w14:textId="77777777" w:rsidR="00185874" w:rsidRPr="004A76B8" w:rsidRDefault="00185874" w:rsidP="009A45ED">
            <w:pPr>
              <w:jc w:val="center"/>
              <w:rPr>
                <w:sz w:val="18"/>
                <w:szCs w:val="18"/>
                <w:lang w:val="is-IS"/>
              </w:rPr>
            </w:pPr>
          </w:p>
        </w:tc>
        <w:tc>
          <w:tcPr>
            <w:tcW w:w="708" w:type="dxa"/>
          </w:tcPr>
          <w:p w14:paraId="234009D3" w14:textId="77777777" w:rsidR="00185874" w:rsidRPr="004A76B8" w:rsidRDefault="00185874" w:rsidP="009A45ED">
            <w:pPr>
              <w:jc w:val="center"/>
              <w:rPr>
                <w:sz w:val="18"/>
                <w:szCs w:val="18"/>
                <w:lang w:val="is-IS"/>
              </w:rPr>
            </w:pPr>
          </w:p>
        </w:tc>
        <w:tc>
          <w:tcPr>
            <w:tcW w:w="851" w:type="dxa"/>
          </w:tcPr>
          <w:p w14:paraId="6AC5A463" w14:textId="77777777" w:rsidR="00185874" w:rsidRPr="004A76B8" w:rsidRDefault="00185874" w:rsidP="009A45ED">
            <w:pPr>
              <w:jc w:val="center"/>
              <w:rPr>
                <w:sz w:val="18"/>
                <w:szCs w:val="18"/>
                <w:lang w:val="is-IS"/>
              </w:rPr>
            </w:pPr>
          </w:p>
        </w:tc>
        <w:tc>
          <w:tcPr>
            <w:tcW w:w="729" w:type="dxa"/>
          </w:tcPr>
          <w:p w14:paraId="3B4067C5" w14:textId="77777777" w:rsidR="00185874" w:rsidRPr="004A76B8" w:rsidRDefault="00185874" w:rsidP="009A45ED">
            <w:pPr>
              <w:jc w:val="center"/>
              <w:rPr>
                <w:sz w:val="18"/>
                <w:szCs w:val="18"/>
                <w:lang w:val="is-IS"/>
              </w:rPr>
            </w:pPr>
          </w:p>
        </w:tc>
        <w:tc>
          <w:tcPr>
            <w:tcW w:w="972" w:type="dxa"/>
          </w:tcPr>
          <w:p w14:paraId="30D9C982" w14:textId="77777777" w:rsidR="00185874" w:rsidRPr="004A76B8" w:rsidRDefault="00185874" w:rsidP="009A45ED">
            <w:pPr>
              <w:jc w:val="center"/>
              <w:rPr>
                <w:sz w:val="18"/>
                <w:szCs w:val="18"/>
                <w:lang w:val="is-IS"/>
              </w:rPr>
            </w:pPr>
            <w:r>
              <w:rPr>
                <w:sz w:val="18"/>
                <w:szCs w:val="18"/>
                <w:lang w:val="is-IS"/>
              </w:rPr>
              <w:t>2</w:t>
            </w:r>
          </w:p>
        </w:tc>
        <w:tc>
          <w:tcPr>
            <w:tcW w:w="709" w:type="dxa"/>
          </w:tcPr>
          <w:p w14:paraId="2E144B02" w14:textId="77777777" w:rsidR="00185874" w:rsidRPr="004A76B8" w:rsidRDefault="00185874" w:rsidP="009A45ED">
            <w:pPr>
              <w:jc w:val="center"/>
              <w:rPr>
                <w:sz w:val="18"/>
                <w:szCs w:val="18"/>
                <w:lang w:val="is-IS"/>
              </w:rPr>
            </w:pPr>
            <w:r>
              <w:rPr>
                <w:sz w:val="18"/>
                <w:szCs w:val="18"/>
                <w:lang w:val="is-IS"/>
              </w:rPr>
              <w:t>12</w:t>
            </w:r>
          </w:p>
        </w:tc>
        <w:tc>
          <w:tcPr>
            <w:tcW w:w="850" w:type="dxa"/>
          </w:tcPr>
          <w:p w14:paraId="5B8E49D7" w14:textId="77777777" w:rsidR="00185874" w:rsidRPr="004A76B8" w:rsidRDefault="00185874" w:rsidP="009A45ED">
            <w:pPr>
              <w:jc w:val="center"/>
              <w:rPr>
                <w:sz w:val="18"/>
                <w:szCs w:val="18"/>
                <w:lang w:val="is-IS"/>
              </w:rPr>
            </w:pPr>
            <w:r>
              <w:rPr>
                <w:sz w:val="18"/>
                <w:szCs w:val="18"/>
                <w:lang w:val="is-IS"/>
              </w:rPr>
              <w:t>2</w:t>
            </w:r>
          </w:p>
        </w:tc>
        <w:tc>
          <w:tcPr>
            <w:tcW w:w="709" w:type="dxa"/>
          </w:tcPr>
          <w:p w14:paraId="7CB3AD32" w14:textId="77777777" w:rsidR="00185874" w:rsidRPr="004A76B8" w:rsidRDefault="00185874" w:rsidP="009A45ED">
            <w:pPr>
              <w:jc w:val="center"/>
              <w:rPr>
                <w:sz w:val="18"/>
                <w:szCs w:val="18"/>
                <w:lang w:val="is-IS"/>
              </w:rPr>
            </w:pPr>
            <w:r>
              <w:rPr>
                <w:sz w:val="18"/>
                <w:szCs w:val="18"/>
                <w:lang w:val="is-IS"/>
              </w:rPr>
              <w:t>8</w:t>
            </w:r>
          </w:p>
        </w:tc>
      </w:tr>
    </w:tbl>
    <w:p w14:paraId="1D85947C" w14:textId="77777777" w:rsidR="00185874" w:rsidRDefault="00185874" w:rsidP="00185874">
      <w:pPr>
        <w:ind w:left="171"/>
        <w:rPr>
          <w:lang w:val="is-IS"/>
        </w:rPr>
      </w:pPr>
      <w:r w:rsidRPr="00F40D93">
        <w:rPr>
          <w:lang w:val="is-IS"/>
        </w:rPr>
        <w:t>*</w:t>
      </w:r>
      <w:r>
        <w:rPr>
          <w:lang w:val="is-IS"/>
        </w:rPr>
        <w:t>Miðast við sýni úr tilraunakafla í byrjun verks.</w:t>
      </w:r>
      <w:r w:rsidRPr="00F40D93">
        <w:rPr>
          <w:lang w:val="is-IS"/>
        </w:rPr>
        <w:t xml:space="preserve"> Taflan sýnir gildi á einstökum sýnum, en meðaltal 5 sýna skal vera á bilinu 3-7%.</w:t>
      </w:r>
    </w:p>
    <w:p w14:paraId="289E2A6C" w14:textId="77777777" w:rsidR="00185874" w:rsidRDefault="00185874" w:rsidP="00185874">
      <w:pPr>
        <w:ind w:left="171"/>
        <w:rPr>
          <w:lang w:val="is-IS"/>
        </w:rPr>
      </w:pPr>
      <w:r>
        <w:rPr>
          <w:lang w:val="is-IS"/>
        </w:rPr>
        <w:t>** Marshallþjöppun skal vera 2 x 75 högg.</w:t>
      </w:r>
    </w:p>
    <w:p w14:paraId="18D61E54" w14:textId="77777777" w:rsidR="00185874" w:rsidRDefault="00185874" w:rsidP="00185874">
      <w:pPr>
        <w:rPr>
          <w:lang w:val="is-IS"/>
        </w:rPr>
      </w:pPr>
    </w:p>
    <w:p w14:paraId="69563CBA" w14:textId="77777777" w:rsidR="00185874" w:rsidRPr="00E57041" w:rsidRDefault="00185874" w:rsidP="00185874">
      <w:pPr>
        <w:spacing w:after="60"/>
        <w:rPr>
          <w:b/>
          <w:sz w:val="24"/>
          <w:szCs w:val="24"/>
          <w:lang w:val="is-IS"/>
        </w:rPr>
      </w:pPr>
      <w:r w:rsidRPr="00E57041">
        <w:rPr>
          <w:b/>
          <w:sz w:val="24"/>
          <w:szCs w:val="24"/>
          <w:lang w:val="is-IS"/>
        </w:rPr>
        <w:t>HEIMILDIR</w:t>
      </w:r>
    </w:p>
    <w:p w14:paraId="2C649EF6" w14:textId="77777777" w:rsidR="00185874" w:rsidRDefault="00185874" w:rsidP="00185874">
      <w:pPr>
        <w:ind w:left="342" w:hanging="342"/>
        <w:jc w:val="both"/>
        <w:rPr>
          <w:lang w:val="is-IS"/>
        </w:rPr>
      </w:pPr>
      <w:r>
        <w:rPr>
          <w:lang w:val="is-IS"/>
        </w:rPr>
        <w:t xml:space="preserve">Alverk ’95. 1995. </w:t>
      </w:r>
      <w:r w:rsidRPr="00AE293A">
        <w:rPr>
          <w:i/>
          <w:lang w:val="is-IS"/>
        </w:rPr>
        <w:t>Almenn verklýsing fyrir vega- og brúargerð.</w:t>
      </w:r>
      <w:r>
        <w:rPr>
          <w:lang w:val="is-IS"/>
        </w:rPr>
        <w:t xml:space="preserve"> Vegagerðin. Reykjavík.</w:t>
      </w:r>
    </w:p>
    <w:p w14:paraId="2B3312B8" w14:textId="77777777" w:rsidR="00185874" w:rsidRPr="009C1A2E" w:rsidRDefault="00185874" w:rsidP="00185874">
      <w:pPr>
        <w:ind w:left="340" w:hanging="340"/>
        <w:jc w:val="both"/>
        <w:rPr>
          <w:lang w:val="is-IS"/>
        </w:rPr>
      </w:pPr>
      <w:r>
        <w:rPr>
          <w:lang w:val="is-IS"/>
        </w:rPr>
        <w:t xml:space="preserve">Ásbjörn Jóhannesson, Sigursteinn Hjartarson og Valur Guðmundsson. 2000. </w:t>
      </w:r>
      <w:r w:rsidRPr="00782C94">
        <w:rPr>
          <w:i/>
          <w:lang w:val="is-IS"/>
        </w:rPr>
        <w:t>Endurskoðun á markalínum fyrir malbik – lokaskýrsla.</w:t>
      </w:r>
      <w:r>
        <w:rPr>
          <w:lang w:val="is-IS"/>
        </w:rPr>
        <w:t xml:space="preserve"> BUSL – Slitlaganefnd. Skýrsla S-16.    </w:t>
      </w:r>
    </w:p>
    <w:p w14:paraId="6161DE08" w14:textId="77777777" w:rsidR="00185874" w:rsidRDefault="00185874" w:rsidP="00185874">
      <w:pPr>
        <w:ind w:left="342" w:hanging="342"/>
        <w:jc w:val="both"/>
        <w:rPr>
          <w:lang w:val="is-IS"/>
        </w:rPr>
      </w:pPr>
      <w:r w:rsidRPr="00476B14">
        <w:rPr>
          <w:lang w:val="is-IS"/>
        </w:rPr>
        <w:t xml:space="preserve">NVF 33. 1985. </w:t>
      </w:r>
      <w:r>
        <w:rPr>
          <w:i/>
          <w:lang w:val="is-IS"/>
        </w:rPr>
        <w:t>Materialegenskaper</w:t>
      </w:r>
      <w:r w:rsidRPr="00476B14">
        <w:rPr>
          <w:i/>
          <w:lang w:val="is-IS"/>
        </w:rPr>
        <w:t xml:space="preserve"> og funktionskrav for varmblandede dekker og bærelag</w:t>
      </w:r>
      <w:r>
        <w:rPr>
          <w:lang w:val="is-IS"/>
        </w:rPr>
        <w:t>. Nordisk vegteknisk forbund. Utvalg 33 – Asfaltbelegninger. Rapport nr. 5, 1985.</w:t>
      </w:r>
    </w:p>
    <w:p w14:paraId="028FB3CC" w14:textId="77777777" w:rsidR="00185874" w:rsidRPr="009D2FE7" w:rsidRDefault="00185874" w:rsidP="00185874">
      <w:pPr>
        <w:ind w:left="342" w:hanging="342"/>
        <w:jc w:val="both"/>
        <w:rPr>
          <w:lang w:val="is-IS"/>
        </w:rPr>
      </w:pPr>
      <w:r w:rsidRPr="009D2FE7">
        <w:rPr>
          <w:lang w:val="is-IS"/>
        </w:rPr>
        <w:t xml:space="preserve">Statens vegvesen. 2005. </w:t>
      </w:r>
      <w:r w:rsidRPr="009D2FE7">
        <w:rPr>
          <w:i/>
          <w:lang w:val="is-IS"/>
        </w:rPr>
        <w:t>Håndbok 018 Vegbygging.</w:t>
      </w:r>
      <w:r w:rsidRPr="009D2FE7">
        <w:rPr>
          <w:lang w:val="is-IS"/>
        </w:rPr>
        <w:t xml:space="preserve"> Statens vegvesen. Oslo.</w:t>
      </w:r>
    </w:p>
    <w:p w14:paraId="5DF1593F" w14:textId="77777777" w:rsidR="00185874" w:rsidRPr="009D2FE7" w:rsidRDefault="00185874" w:rsidP="00185874">
      <w:pPr>
        <w:ind w:left="342" w:hanging="342"/>
        <w:jc w:val="both"/>
        <w:rPr>
          <w:lang w:val="is-IS"/>
        </w:rPr>
      </w:pPr>
      <w:r w:rsidRPr="009D2FE7">
        <w:rPr>
          <w:lang w:val="is-IS"/>
        </w:rPr>
        <w:t xml:space="preserve">Vägverket. 2005. </w:t>
      </w:r>
      <w:r w:rsidRPr="009D2FE7">
        <w:rPr>
          <w:i/>
          <w:lang w:val="is-IS"/>
        </w:rPr>
        <w:t>ATB VÄG 2005. Kapitel I Typblad, kontrollblad, bindemedel och konstruktionstyper för bitumenbundna lager.</w:t>
      </w:r>
      <w:r w:rsidRPr="009D2FE7">
        <w:rPr>
          <w:lang w:val="is-IS"/>
        </w:rPr>
        <w:t xml:space="preserve"> VV Publ 2005:112. Borlänge.</w:t>
      </w:r>
    </w:p>
    <w:p w14:paraId="0EF9B250" w14:textId="77777777" w:rsidR="00185874" w:rsidRDefault="00185874" w:rsidP="00185874">
      <w:pPr>
        <w:rPr>
          <w:lang w:val="is-IS"/>
        </w:rPr>
      </w:pPr>
    </w:p>
    <w:p w14:paraId="1C3A6B2D" w14:textId="77777777" w:rsidR="00185874" w:rsidRPr="001C45E6" w:rsidRDefault="00185874" w:rsidP="00185874">
      <w:pPr>
        <w:pStyle w:val="Heading1"/>
        <w:rPr>
          <w:lang w:val="is-IS"/>
        </w:rPr>
      </w:pPr>
      <w:bookmarkStart w:id="28" w:name="_Toc125970922"/>
      <w:r w:rsidRPr="001C45E6">
        <w:rPr>
          <w:lang w:val="is-IS"/>
        </w:rPr>
        <w:lastRenderedPageBreak/>
        <w:t>FRÓÐLEIKUR UM HOLRÝMD OG ÞJÖPPUNARHLUTFALL</w:t>
      </w:r>
      <w:bookmarkEnd w:id="28"/>
    </w:p>
    <w:p w14:paraId="082E5519" w14:textId="77777777" w:rsidR="00185874" w:rsidRDefault="00185874" w:rsidP="00185874">
      <w:pPr>
        <w:jc w:val="both"/>
        <w:rPr>
          <w:sz w:val="24"/>
          <w:szCs w:val="24"/>
          <w:lang w:val="is-IS"/>
        </w:rPr>
      </w:pPr>
    </w:p>
    <w:p w14:paraId="748358F3" w14:textId="77777777" w:rsidR="00185874" w:rsidRPr="00893EB8" w:rsidRDefault="00185874" w:rsidP="00A5540C">
      <w:pPr>
        <w:spacing w:before="240" w:after="60" w:line="276" w:lineRule="auto"/>
        <w:jc w:val="both"/>
        <w:rPr>
          <w:lang w:val="is-IS"/>
        </w:rPr>
      </w:pPr>
      <w:r w:rsidRPr="00893EB8">
        <w:rPr>
          <w:lang w:val="is-IS"/>
        </w:rPr>
        <w:t xml:space="preserve">Algengustu aðferðir til að tilgreina þjöppun eru </w:t>
      </w:r>
      <w:r>
        <w:rPr>
          <w:lang w:val="is-IS"/>
        </w:rPr>
        <w:t>[</w:t>
      </w:r>
      <w:r w:rsidRPr="00893EB8">
        <w:rPr>
          <w:lang w:val="is-IS"/>
        </w:rPr>
        <w:t>Hunter, bls. 210</w:t>
      </w:r>
      <w:r>
        <w:rPr>
          <w:lang w:val="is-IS"/>
        </w:rPr>
        <w:t xml:space="preserve">, í </w:t>
      </w:r>
      <w:r w:rsidRPr="00893EB8">
        <w:rPr>
          <w:lang w:val="is-IS"/>
        </w:rPr>
        <w:t>lausleg</w:t>
      </w:r>
      <w:r>
        <w:rPr>
          <w:lang w:val="is-IS"/>
        </w:rPr>
        <w:t>ri</w:t>
      </w:r>
      <w:r w:rsidRPr="00893EB8">
        <w:rPr>
          <w:lang w:val="is-IS"/>
        </w:rPr>
        <w:t xml:space="preserve"> endurs</w:t>
      </w:r>
      <w:r>
        <w:rPr>
          <w:lang w:val="is-IS"/>
        </w:rPr>
        <w:t>ögn]</w:t>
      </w:r>
      <w:r w:rsidRPr="00893EB8">
        <w:rPr>
          <w:lang w:val="is-IS"/>
        </w:rPr>
        <w:t>:</w:t>
      </w:r>
    </w:p>
    <w:p w14:paraId="6DF85D4F" w14:textId="77777777" w:rsidR="00185874" w:rsidRPr="00893EB8" w:rsidRDefault="00185874" w:rsidP="00A5540C">
      <w:pPr>
        <w:numPr>
          <w:ilvl w:val="0"/>
          <w:numId w:val="43"/>
        </w:numPr>
        <w:tabs>
          <w:tab w:val="clear" w:pos="454"/>
          <w:tab w:val="clear" w:pos="1080"/>
          <w:tab w:val="clear" w:pos="2155"/>
          <w:tab w:val="num" w:pos="684"/>
        </w:tabs>
        <w:overflowPunct w:val="0"/>
        <w:autoSpaceDE w:val="0"/>
        <w:autoSpaceDN w:val="0"/>
        <w:adjustRightInd w:val="0"/>
        <w:snapToGrid/>
        <w:spacing w:after="240" w:line="276" w:lineRule="auto"/>
        <w:ind w:left="684" w:hanging="342"/>
        <w:jc w:val="both"/>
        <w:textAlignment w:val="baseline"/>
        <w:rPr>
          <w:lang w:val="is-IS"/>
        </w:rPr>
      </w:pPr>
      <w:r w:rsidRPr="00893EB8">
        <w:rPr>
          <w:lang w:val="is-IS"/>
        </w:rPr>
        <w:t>Samanburður á rúmþyngd bor</w:t>
      </w:r>
      <w:r>
        <w:rPr>
          <w:lang w:val="is-IS"/>
        </w:rPr>
        <w:t xml:space="preserve">kjarna, teknum úr slitlagi og </w:t>
      </w:r>
      <w:r w:rsidRPr="00893EB8">
        <w:rPr>
          <w:lang w:val="is-IS"/>
        </w:rPr>
        <w:t>rúmþyngd sýna sem eru þjöppuð samkvæmt staðli, svo sem Marshallkjarna, þ.e. rúmþyngd í slitlagi í % af rúmþyngd Marshallkjarna (þjöppunarhlutfall</w:t>
      </w:r>
      <w:r w:rsidRPr="00893EB8">
        <w:rPr>
          <w:rStyle w:val="FootnoteReference"/>
          <w:lang w:val="is-IS"/>
        </w:rPr>
        <w:footnoteReference w:id="5"/>
      </w:r>
      <w:r w:rsidRPr="00893EB8">
        <w:rPr>
          <w:lang w:val="is-IS"/>
        </w:rPr>
        <w:t>).</w:t>
      </w:r>
    </w:p>
    <w:p w14:paraId="6C20836D" w14:textId="77777777" w:rsidR="00185874" w:rsidRPr="00893EB8" w:rsidRDefault="00185874" w:rsidP="00A5540C">
      <w:pPr>
        <w:numPr>
          <w:ilvl w:val="0"/>
          <w:numId w:val="43"/>
        </w:numPr>
        <w:tabs>
          <w:tab w:val="clear" w:pos="454"/>
          <w:tab w:val="clear" w:pos="1080"/>
          <w:tab w:val="clear" w:pos="2155"/>
          <w:tab w:val="num" w:pos="684"/>
        </w:tabs>
        <w:overflowPunct w:val="0"/>
        <w:autoSpaceDE w:val="0"/>
        <w:autoSpaceDN w:val="0"/>
        <w:adjustRightInd w:val="0"/>
        <w:snapToGrid/>
        <w:spacing w:after="240" w:line="276" w:lineRule="auto"/>
        <w:ind w:left="684" w:hanging="342"/>
        <w:jc w:val="both"/>
        <w:textAlignment w:val="baseline"/>
        <w:rPr>
          <w:lang w:val="is-IS"/>
        </w:rPr>
      </w:pPr>
      <w:r w:rsidRPr="00893EB8">
        <w:rPr>
          <w:lang w:val="is-IS"/>
        </w:rPr>
        <w:t>Samanburður á rúmþyngd borkjarna, teknum úr slitlagi, og eðlisþyngd</w:t>
      </w:r>
      <w:r w:rsidRPr="00893EB8">
        <w:rPr>
          <w:rStyle w:val="FootnoteReference"/>
          <w:lang w:val="is-IS"/>
        </w:rPr>
        <w:footnoteReference w:id="6"/>
      </w:r>
      <w:r w:rsidRPr="00893EB8">
        <w:rPr>
          <w:lang w:val="is-IS"/>
        </w:rPr>
        <w:t xml:space="preserve"> sama malbiks (þetta er hefðbundna aðferðin hérlendis, tilgreinir rúmmáls</w:t>
      </w:r>
      <w:r w:rsidRPr="00893EB8">
        <w:rPr>
          <w:lang w:val="is-IS"/>
        </w:rPr>
        <w:softHyphen/>
        <w:t>hluta lofts í borkjarnanum í</w:t>
      </w:r>
      <w:r>
        <w:rPr>
          <w:lang w:val="is-IS"/>
        </w:rPr>
        <w:t xml:space="preserve"> </w:t>
      </w:r>
      <w:r w:rsidRPr="00893EB8">
        <w:rPr>
          <w:lang w:val="is-IS"/>
        </w:rPr>
        <w:t>%).</w:t>
      </w:r>
    </w:p>
    <w:p w14:paraId="365EE3CF" w14:textId="77777777" w:rsidR="00185874" w:rsidRPr="00893EB8" w:rsidRDefault="00185874" w:rsidP="00A5540C">
      <w:pPr>
        <w:numPr>
          <w:ilvl w:val="0"/>
          <w:numId w:val="43"/>
        </w:numPr>
        <w:tabs>
          <w:tab w:val="clear" w:pos="454"/>
          <w:tab w:val="clear" w:pos="1080"/>
          <w:tab w:val="clear" w:pos="2155"/>
          <w:tab w:val="num" w:pos="684"/>
        </w:tabs>
        <w:overflowPunct w:val="0"/>
        <w:autoSpaceDE w:val="0"/>
        <w:autoSpaceDN w:val="0"/>
        <w:adjustRightInd w:val="0"/>
        <w:snapToGrid/>
        <w:spacing w:after="60" w:line="276" w:lineRule="auto"/>
        <w:ind w:left="684" w:hanging="342"/>
        <w:jc w:val="both"/>
        <w:textAlignment w:val="baseline"/>
        <w:rPr>
          <w:lang w:val="is-IS"/>
        </w:rPr>
      </w:pPr>
      <w:r w:rsidRPr="00893EB8">
        <w:rPr>
          <w:lang w:val="is-IS"/>
        </w:rPr>
        <w:t>Samanburður á rúmþyngd borkjarna, teknum úr slitlagi, og höfnunar</w:t>
      </w:r>
      <w:r w:rsidRPr="00893EB8">
        <w:rPr>
          <w:lang w:val="is-IS"/>
        </w:rPr>
        <w:softHyphen/>
        <w:t>rúmþyngd</w:t>
      </w:r>
      <w:r w:rsidRPr="00893EB8">
        <w:rPr>
          <w:rStyle w:val="FootnoteReference"/>
          <w:lang w:val="is-IS"/>
        </w:rPr>
        <w:footnoteReference w:id="7"/>
      </w:r>
      <w:r w:rsidRPr="00893EB8">
        <w:rPr>
          <w:lang w:val="is-IS"/>
        </w:rPr>
        <w:t xml:space="preserve"> sem er ákveðin á rannsóknastofu. </w:t>
      </w:r>
    </w:p>
    <w:p w14:paraId="715655BC" w14:textId="77777777" w:rsidR="00185874" w:rsidRPr="00893EB8" w:rsidRDefault="00185874" w:rsidP="00A5540C">
      <w:pPr>
        <w:spacing w:after="60" w:line="276" w:lineRule="auto"/>
        <w:jc w:val="both"/>
        <w:rPr>
          <w:lang w:val="is-IS"/>
        </w:rPr>
      </w:pPr>
      <w:r w:rsidRPr="00893EB8">
        <w:rPr>
          <w:lang w:val="is-IS"/>
        </w:rPr>
        <w:t xml:space="preserve">Önnur heimild </w:t>
      </w:r>
      <w:r>
        <w:rPr>
          <w:lang w:val="is-IS"/>
        </w:rPr>
        <w:t>[</w:t>
      </w:r>
      <w:r w:rsidRPr="00893EB8">
        <w:rPr>
          <w:lang w:val="is-IS"/>
        </w:rPr>
        <w:t>Brown, næsta blaðsíða framan við bls. 1</w:t>
      </w:r>
      <w:r>
        <w:rPr>
          <w:lang w:val="is-IS"/>
        </w:rPr>
        <w:t>]</w:t>
      </w:r>
      <w:r w:rsidRPr="00893EB8">
        <w:rPr>
          <w:lang w:val="is-IS"/>
        </w:rPr>
        <w:t xml:space="preserve"> nefnir eina aðferð til viðbótar:</w:t>
      </w:r>
    </w:p>
    <w:p w14:paraId="18240FD3" w14:textId="77777777" w:rsidR="00185874" w:rsidRPr="00893EB8" w:rsidRDefault="00185874" w:rsidP="00A5540C">
      <w:pPr>
        <w:numPr>
          <w:ilvl w:val="0"/>
          <w:numId w:val="43"/>
        </w:numPr>
        <w:tabs>
          <w:tab w:val="clear" w:pos="454"/>
          <w:tab w:val="clear" w:pos="1080"/>
          <w:tab w:val="clear" w:pos="2155"/>
          <w:tab w:val="num" w:pos="684"/>
        </w:tabs>
        <w:overflowPunct w:val="0"/>
        <w:autoSpaceDE w:val="0"/>
        <w:autoSpaceDN w:val="0"/>
        <w:adjustRightInd w:val="0"/>
        <w:snapToGrid/>
        <w:spacing w:before="240" w:after="60" w:line="276" w:lineRule="auto"/>
        <w:ind w:left="684" w:hanging="327"/>
        <w:jc w:val="both"/>
        <w:textAlignment w:val="baseline"/>
        <w:rPr>
          <w:lang w:val="is-IS"/>
        </w:rPr>
      </w:pPr>
      <w:r w:rsidRPr="00893EB8">
        <w:rPr>
          <w:lang w:val="is-IS"/>
        </w:rPr>
        <w:t>Hlutfall af þjöppun í tilraunakafla</w:t>
      </w:r>
      <w:r w:rsidRPr="00893EB8">
        <w:rPr>
          <w:rStyle w:val="FootnoteReference"/>
          <w:lang w:val="is-IS"/>
        </w:rPr>
        <w:footnoteReference w:id="8"/>
      </w:r>
      <w:r w:rsidRPr="00893EB8">
        <w:rPr>
          <w:lang w:val="is-IS"/>
        </w:rPr>
        <w:t xml:space="preserve">. </w:t>
      </w:r>
    </w:p>
    <w:p w14:paraId="3A7FD550" w14:textId="77777777" w:rsidR="00185874" w:rsidRPr="000A0F49" w:rsidRDefault="00185874" w:rsidP="00185874">
      <w:pPr>
        <w:jc w:val="both"/>
        <w:rPr>
          <w:lang w:val="is-IS"/>
        </w:rPr>
      </w:pPr>
      <w:r w:rsidRPr="000A0F49">
        <w:rPr>
          <w:lang w:val="is-IS"/>
        </w:rPr>
        <w:t>Þjöppun skiptir ótvírætt miklu máli fyrir endingu malbiks og því til stuðnings má draga fram fjöldann allan af rannsóknaniðurstöðum. Hunter (bls. 219) segir til dæmis að þjöppunin þurfi sérstakrar aðgæslu við, annars sé hætta á verulega skertri endingu. Brown (bls.</w:t>
      </w:r>
      <w:r>
        <w:rPr>
          <w:lang w:val="is-IS"/>
        </w:rPr>
        <w:t xml:space="preserve"> </w:t>
      </w:r>
      <w:r w:rsidRPr="000A0F49">
        <w:rPr>
          <w:lang w:val="is-IS"/>
        </w:rPr>
        <w:t>1) telur holrýmd í malbiki að öllum líkindum vera mikilvægasta einstaka eiginleika malbiks með tilliti til skila</w:t>
      </w:r>
      <w:r w:rsidRPr="000A0F49">
        <w:rPr>
          <w:rStyle w:val="FootnoteReference"/>
          <w:lang w:val="is-IS"/>
        </w:rPr>
        <w:footnoteReference w:id="9"/>
      </w:r>
      <w:r w:rsidRPr="000A0F49">
        <w:rPr>
          <w:lang w:val="is-IS"/>
        </w:rPr>
        <w:t>. Hann vitnar í ýmsar heimildir og kemst að þeirri niðurstöðu að holrýmd eigi að vera á bilinu 3-8% (þriggja prósenta krafan er miðuð við holrýmd eftir að viðbótarþjöppun frá umferð er um garð gengin). Ekki undir 3% því þá sé hætta á skriði</w:t>
      </w:r>
      <w:r w:rsidRPr="000A0F49">
        <w:rPr>
          <w:rStyle w:val="FootnoteReference"/>
          <w:lang w:val="is-IS"/>
        </w:rPr>
        <w:footnoteReference w:id="10"/>
      </w:r>
      <w:r w:rsidRPr="000A0F49">
        <w:rPr>
          <w:lang w:val="is-IS"/>
        </w:rPr>
        <w:t xml:space="preserve"> og ekki yfir 8% því þá verði slitlagið lekt, vatn og loft (súrefni andrúmsloftsins gerir bindiefnið stökkt) geti þá valdið skemmdum á slitlaginu. Frostman (bls. 44) vitnar í þýska rannsókn sem ályktar að malbik sé þétt ef holrýmdin er undir 3%, svo til þétt (praktiskt taget tät) ef holrýmdin er 3-5%, óverulega lekt (ringa genomsläpplig) ef holrýmdin er 5-8% en lekt ef holrýmdin er meiri.</w:t>
      </w:r>
    </w:p>
    <w:p w14:paraId="552738BA" w14:textId="77777777" w:rsidR="00185874" w:rsidRPr="000A0F49" w:rsidRDefault="00185874" w:rsidP="00185874">
      <w:pPr>
        <w:ind w:firstLine="342"/>
        <w:jc w:val="both"/>
        <w:rPr>
          <w:lang w:val="is-IS"/>
        </w:rPr>
      </w:pPr>
      <w:r w:rsidRPr="000A0F49">
        <w:rPr>
          <w:lang w:val="is-IS"/>
        </w:rPr>
        <w:t xml:space="preserve">Hultqvist (bls. 5) kemst svo að orði: „I en tungt trafikerad asfaltbeläggning anses risken för plastisk deformation öka om hålrumshalten är &lt; 2%...”. Í þessu sambandi má taka fram að Svíar hafa lækkað Marshallholrýmd í algengum slitlögum. Í sænskum verklýsingum, ATB VÄG 2005 [Vägverket 2005, bls. 14 og 18] er leyfð holrýmd 1,5-3,5% í hefðbundnu 11 og 16 mm </w:t>
      </w:r>
      <w:r>
        <w:rPr>
          <w:lang w:val="is-IS"/>
        </w:rPr>
        <w:t>stíf</w:t>
      </w:r>
      <w:r w:rsidRPr="000A0F49">
        <w:rPr>
          <w:lang w:val="is-IS"/>
        </w:rPr>
        <w:t xml:space="preserve">malbiki </w:t>
      </w:r>
      <w:r>
        <w:rPr>
          <w:lang w:val="is-IS"/>
        </w:rPr>
        <w:t xml:space="preserve">(AC) </w:t>
      </w:r>
      <w:r w:rsidRPr="000A0F49">
        <w:rPr>
          <w:lang w:val="is-IS"/>
        </w:rPr>
        <w:t xml:space="preserve">og 2,0-3,5% í 11 og 16 mm </w:t>
      </w:r>
      <w:r>
        <w:rPr>
          <w:lang w:val="is-IS"/>
        </w:rPr>
        <w:t>steinríku malbiki (</w:t>
      </w:r>
      <w:r w:rsidRPr="000A0F49">
        <w:rPr>
          <w:lang w:val="is-IS"/>
        </w:rPr>
        <w:t>SMA</w:t>
      </w:r>
      <w:r>
        <w:rPr>
          <w:lang w:val="is-IS"/>
        </w:rPr>
        <w:t>)</w:t>
      </w:r>
      <w:r w:rsidRPr="000A0F49">
        <w:rPr>
          <w:lang w:val="is-IS"/>
        </w:rPr>
        <w:t>, en í eldri verklýsingum, VÄG 94 [Vägverket 1994, bls. 43-51], sem tók gildi 1994, eru holrýmdarkröfur fyrir sömu malbiks</w:t>
      </w:r>
      <w:r w:rsidRPr="000A0F49">
        <w:rPr>
          <w:lang w:val="is-IS"/>
        </w:rPr>
        <w:softHyphen/>
        <w:t>gerðir 2,4-4</w:t>
      </w:r>
      <w:r>
        <w:rPr>
          <w:lang w:val="is-IS"/>
        </w:rPr>
        <w:t>,4% (stífmalbik), 2,9-4,9%</w:t>
      </w:r>
      <w:r w:rsidRPr="000A0F49">
        <w:rPr>
          <w:lang w:val="is-IS"/>
        </w:rPr>
        <w:t xml:space="preserve"> (SMA 11) og 2,4-4,4% (SMA 16) svo holrýmdin virðist hafa verið lækkuð um 1% eða þar um bil. Í </w:t>
      </w:r>
      <w:r w:rsidRPr="000A0F49">
        <w:rPr>
          <w:lang w:val="is-IS"/>
        </w:rPr>
        <w:lastRenderedPageBreak/>
        <w:t xml:space="preserve">borkjörnum má holrýmd vera á bilinu 1,5-5,5% í yfirlagsmalbiki og SMA [Vägverket 2005, bls. 13-19]. Áðurnefndar kröfur gilda fyrir malbik með </w:t>
      </w:r>
      <w:r>
        <w:rPr>
          <w:lang w:val="is-IS"/>
        </w:rPr>
        <w:t xml:space="preserve">PG </w:t>
      </w:r>
      <w:r w:rsidRPr="000A0F49">
        <w:rPr>
          <w:lang w:val="is-IS"/>
        </w:rPr>
        <w:t>160/220</w:t>
      </w:r>
      <w:r>
        <w:rPr>
          <w:lang w:val="is-IS"/>
        </w:rPr>
        <w:t xml:space="preserve"> bik</w:t>
      </w:r>
      <w:r w:rsidRPr="000A0F49">
        <w:rPr>
          <w:lang w:val="is-IS"/>
        </w:rPr>
        <w:t xml:space="preserve">. Allt þetta </w:t>
      </w:r>
      <w:r>
        <w:rPr>
          <w:lang w:val="is-IS"/>
        </w:rPr>
        <w:t>bendir</w:t>
      </w:r>
      <w:r w:rsidRPr="000A0F49">
        <w:rPr>
          <w:lang w:val="is-IS"/>
        </w:rPr>
        <w:t xml:space="preserve"> til þess að Svíar telji mikilvægt að halda holrýmd niðri, ekki síst í ljósi þess að sumarhitar eru meiri þar en hér og hætta á skriði að sama skapi meiri. Því má bæta við að þjöppunarkrafa, sem var í VÄG 94 hefur verið tekin út í ATB VÄG 2005. </w:t>
      </w:r>
    </w:p>
    <w:p w14:paraId="5CB8092A" w14:textId="77777777" w:rsidR="00185874" w:rsidRPr="000A0F49" w:rsidRDefault="00185874" w:rsidP="00185874">
      <w:pPr>
        <w:ind w:firstLine="342"/>
        <w:jc w:val="both"/>
        <w:rPr>
          <w:lang w:val="is-IS"/>
        </w:rPr>
      </w:pPr>
      <w:r w:rsidRPr="000A0F49">
        <w:rPr>
          <w:lang w:val="is-IS"/>
        </w:rPr>
        <w:t xml:space="preserve">Ekki hefur verið kannað hvort einhverjar svipaðar breytingar á holrýmd hafa verið gerðar í Noregi. </w:t>
      </w:r>
    </w:p>
    <w:p w14:paraId="1B44890B" w14:textId="77777777" w:rsidR="00185874" w:rsidRPr="000A0F49" w:rsidRDefault="00185874" w:rsidP="00185874">
      <w:pPr>
        <w:ind w:firstLine="342"/>
        <w:jc w:val="both"/>
        <w:rPr>
          <w:lang w:val="is-IS"/>
        </w:rPr>
      </w:pPr>
      <w:r w:rsidRPr="000A0F49">
        <w:rPr>
          <w:lang w:val="is-IS"/>
        </w:rPr>
        <w:t>Því má heldur ekki gleyma að eiginleikar steinefnisins svo sem brothlutfall og lögun skipt</w:t>
      </w:r>
      <w:r>
        <w:rPr>
          <w:lang w:val="is-IS"/>
        </w:rPr>
        <w:t>a</w:t>
      </w:r>
      <w:r w:rsidRPr="000A0F49">
        <w:rPr>
          <w:lang w:val="is-IS"/>
        </w:rPr>
        <w:t xml:space="preserve"> máli fyrir líkur á skriði, sömuleiðis hlutfall mélu (filler) í steinefninu og bindiefnis</w:t>
      </w:r>
      <w:r>
        <w:rPr>
          <w:lang w:val="is-IS"/>
        </w:rPr>
        <w:t xml:space="preserve"> í malbikinu</w:t>
      </w:r>
      <w:r w:rsidRPr="000A0F49">
        <w:rPr>
          <w:lang w:val="is-IS"/>
        </w:rPr>
        <w:t xml:space="preserve">. Þess vegna er ekki rétt að einblína á holrýmd þegar hætta á skriði er metin. EN-staðlarnir gera líka ráð fyrir að skriðeiginleikar malbiksins séu prófaðir. </w:t>
      </w:r>
    </w:p>
    <w:p w14:paraId="2F4A3D58" w14:textId="77777777" w:rsidR="00185874" w:rsidRPr="000A0F49" w:rsidRDefault="00185874" w:rsidP="00185874">
      <w:pPr>
        <w:ind w:firstLine="342"/>
        <w:jc w:val="both"/>
        <w:rPr>
          <w:lang w:val="is-IS"/>
        </w:rPr>
      </w:pPr>
      <w:r w:rsidRPr="000A0F49">
        <w:rPr>
          <w:lang w:val="is-IS"/>
        </w:rPr>
        <w:t>Áherslu á þjöppun má túlka þannig að það sé ekki nóg að holrýmdin sé lítil, það þurfi einnig að tryggja að malbikið sé pressað eins vel saman (hátt þjöppunarhlutfall) og hægt er með góðu móti (án þess þó að holrýmdin verði of lítil, það má fyrirbyggja með sáldurferli malbiksins). Að öðrum kosti verði malbikið laust í sér sem býður upp á sig og skrið. Hátt</w:t>
      </w:r>
      <w:r w:rsidRPr="000953F3">
        <w:rPr>
          <w:lang w:val="is-IS"/>
        </w:rPr>
        <w:t xml:space="preserve"> </w:t>
      </w:r>
      <w:r w:rsidRPr="000A0F49">
        <w:rPr>
          <w:lang w:val="is-IS"/>
        </w:rPr>
        <w:t xml:space="preserve">þjöppunarhlutfall eykur stífni malbiksins </w:t>
      </w:r>
      <w:r>
        <w:rPr>
          <w:lang w:val="is-IS"/>
        </w:rPr>
        <w:t xml:space="preserve">[Frostman bls. 57] </w:t>
      </w:r>
      <w:r w:rsidRPr="000A0F49">
        <w:rPr>
          <w:lang w:val="is-IS"/>
        </w:rPr>
        <w:t xml:space="preserve">en þá er </w:t>
      </w:r>
      <w:r>
        <w:rPr>
          <w:lang w:val="is-IS"/>
        </w:rPr>
        <w:t>að vísu</w:t>
      </w:r>
      <w:r w:rsidRPr="000A0F49">
        <w:rPr>
          <w:lang w:val="is-IS"/>
        </w:rPr>
        <w:t xml:space="preserve"> meiri hætta á að það springi á lélegri undirbyggingu. </w:t>
      </w:r>
      <w:r>
        <w:rPr>
          <w:lang w:val="is-IS"/>
        </w:rPr>
        <w:t>Á þessari forsendu</w:t>
      </w:r>
      <w:r w:rsidRPr="000A0F49">
        <w:rPr>
          <w:lang w:val="is-IS"/>
        </w:rPr>
        <w:t xml:space="preserve"> getur skipt máli að tiltaka þjöppunarhlutfall (ekki bara holrýmd) í útlögðu malbiki</w:t>
      </w:r>
      <w:r>
        <w:rPr>
          <w:lang w:val="is-IS"/>
        </w:rPr>
        <w:t>, þótt líklegt sé að negldir hjólbarðar muni hafa meiri áhrif á endingu þess en stífnin.</w:t>
      </w:r>
    </w:p>
    <w:p w14:paraId="4E202459" w14:textId="77777777" w:rsidR="00185874" w:rsidRPr="000A0F49" w:rsidRDefault="00185874" w:rsidP="00185874">
      <w:pPr>
        <w:ind w:firstLine="342"/>
        <w:jc w:val="both"/>
        <w:rPr>
          <w:lang w:val="is-IS"/>
        </w:rPr>
      </w:pPr>
      <w:r w:rsidRPr="000A0F49">
        <w:rPr>
          <w:lang w:val="is-IS"/>
        </w:rPr>
        <w:t xml:space="preserve">Í skýrslu um Superpave </w:t>
      </w:r>
      <w:r>
        <w:rPr>
          <w:lang w:val="is-IS"/>
        </w:rPr>
        <w:t>[</w:t>
      </w:r>
      <w:r w:rsidRPr="000A0F49">
        <w:rPr>
          <w:lang w:val="is-IS"/>
        </w:rPr>
        <w:t>Ásbjörn Jóhannesson, bls. 27</w:t>
      </w:r>
      <w:r>
        <w:rPr>
          <w:lang w:val="is-IS"/>
        </w:rPr>
        <w:t>]</w:t>
      </w:r>
      <w:r w:rsidRPr="000A0F49">
        <w:rPr>
          <w:lang w:val="is-IS"/>
        </w:rPr>
        <w:t xml:space="preserve"> er ályktað að bindiefni það sem mest er notað hérlendis (</w:t>
      </w:r>
      <w:r>
        <w:rPr>
          <w:lang w:val="is-IS"/>
        </w:rPr>
        <w:t xml:space="preserve">PG </w:t>
      </w:r>
      <w:r w:rsidRPr="000A0F49">
        <w:rPr>
          <w:lang w:val="is-IS"/>
        </w:rPr>
        <w:t xml:space="preserve">160/220) henti ágætlega fyrir íslenskar aðstæður og þoli allt að 58°C en hitafar hérlendis geri aðeins kröfu um 34°C (46°C við verstu aðstæður). Það gæti því verið mögulegt að lækka </w:t>
      </w:r>
      <w:r>
        <w:rPr>
          <w:lang w:val="is-IS"/>
        </w:rPr>
        <w:t xml:space="preserve">neðri mörk </w:t>
      </w:r>
      <w:r w:rsidRPr="000A0F49">
        <w:rPr>
          <w:lang w:val="is-IS"/>
        </w:rPr>
        <w:t>holrýmd</w:t>
      </w:r>
      <w:r>
        <w:rPr>
          <w:lang w:val="is-IS"/>
        </w:rPr>
        <w:t>ar</w:t>
      </w:r>
      <w:r w:rsidRPr="000A0F49">
        <w:rPr>
          <w:lang w:val="is-IS"/>
        </w:rPr>
        <w:t xml:space="preserve"> á þessari forsendu, en sem stendur er ekki ljóst hvort svo er, né heldur hvernig hentugast væri að meta það.</w:t>
      </w:r>
    </w:p>
    <w:p w14:paraId="421F39D5" w14:textId="2F3338A1" w:rsidR="00185874" w:rsidRPr="000A0F49" w:rsidRDefault="00185874" w:rsidP="00185874">
      <w:pPr>
        <w:ind w:firstLine="342"/>
        <w:jc w:val="both"/>
        <w:rPr>
          <w:lang w:val="is-IS"/>
        </w:rPr>
      </w:pPr>
      <w:r w:rsidRPr="000A0F49">
        <w:rPr>
          <w:lang w:val="is-IS"/>
        </w:rPr>
        <w:t xml:space="preserve">Vafalítið er mikilvægt að missa ekki sjónar á sérstöðu okkar hvað veðurfar varðar. Við </w:t>
      </w:r>
      <w:r>
        <w:rPr>
          <w:lang w:val="is-IS"/>
        </w:rPr>
        <w:t>búum við örar</w:t>
      </w:r>
      <w:r w:rsidRPr="000A0F49">
        <w:rPr>
          <w:lang w:val="is-IS"/>
        </w:rPr>
        <w:t xml:space="preserve"> frost</w:t>
      </w:r>
      <w:r w:rsidR="002E2F21">
        <w:rPr>
          <w:lang w:val="is-IS"/>
        </w:rPr>
        <w:t>-</w:t>
      </w:r>
      <w:r w:rsidRPr="000A0F49">
        <w:rPr>
          <w:lang w:val="is-IS"/>
        </w:rPr>
        <w:t xml:space="preserve">þíðusveiflur, blautar götur langtímum saman að vetrarlagi og gropin steinefni. </w:t>
      </w:r>
      <w:r>
        <w:rPr>
          <w:lang w:val="is-IS"/>
        </w:rPr>
        <w:t>Vísast má</w:t>
      </w:r>
      <w:r w:rsidRPr="000A0F49">
        <w:rPr>
          <w:lang w:val="is-IS"/>
        </w:rPr>
        <w:t xml:space="preserve"> færa rök að því að þessar aðstæður reyni mikið á malbikið</w:t>
      </w:r>
      <w:r>
        <w:rPr>
          <w:lang w:val="is-IS"/>
        </w:rPr>
        <w:t>;</w:t>
      </w:r>
      <w:r w:rsidRPr="000A0F49">
        <w:rPr>
          <w:lang w:val="is-IS"/>
        </w:rPr>
        <w:t xml:space="preserve"> lág holrýmd og þykk bindiefnishimna</w:t>
      </w:r>
      <w:r>
        <w:rPr>
          <w:lang w:val="is-IS"/>
        </w:rPr>
        <w:t xml:space="preserve"> á steinefnunum sé hvort </w:t>
      </w:r>
      <w:r w:rsidRPr="000A0F49">
        <w:rPr>
          <w:lang w:val="is-IS"/>
        </w:rPr>
        <w:t xml:space="preserve">tveggja æskilegt undir þessum kringumstæðum til að koma í veg fyrir skemmdir. Hátt bindiefnisinnihald vinnur líka gegn sprungum í malbiki </w:t>
      </w:r>
      <w:r>
        <w:rPr>
          <w:lang w:val="is-IS"/>
        </w:rPr>
        <w:t>þar sem</w:t>
      </w:r>
      <w:r w:rsidRPr="000A0F49">
        <w:rPr>
          <w:lang w:val="is-IS"/>
        </w:rPr>
        <w:t xml:space="preserve"> undirbyggingin </w:t>
      </w:r>
      <w:r>
        <w:rPr>
          <w:lang w:val="is-IS"/>
        </w:rPr>
        <w:t>er</w:t>
      </w:r>
      <w:r w:rsidRPr="000A0F49">
        <w:rPr>
          <w:lang w:val="is-IS"/>
        </w:rPr>
        <w:t xml:space="preserve"> ekki upp á það besta, malbikið lagar sig þá frekar að hreyfingum í </w:t>
      </w:r>
      <w:r>
        <w:rPr>
          <w:lang w:val="is-IS"/>
        </w:rPr>
        <w:t>henni</w:t>
      </w:r>
      <w:r w:rsidRPr="000A0F49">
        <w:rPr>
          <w:lang w:val="is-IS"/>
        </w:rPr>
        <w:t xml:space="preserve">. </w:t>
      </w:r>
      <w:r>
        <w:rPr>
          <w:lang w:val="is-IS"/>
        </w:rPr>
        <w:t xml:space="preserve">Sömuleiðis er vafasamt </w:t>
      </w:r>
      <w:r w:rsidRPr="000A0F49">
        <w:rPr>
          <w:lang w:val="is-IS"/>
        </w:rPr>
        <w:t>að malbik með holrýmd yfir 4-5% sé nægilega þétt fyrir íslenskar aðstæður, en afgerandi dæmi því til stuðnings</w:t>
      </w:r>
      <w:r>
        <w:rPr>
          <w:lang w:val="is-IS"/>
        </w:rPr>
        <w:t xml:space="preserve"> eru ekki tiltæk</w:t>
      </w:r>
      <w:r w:rsidRPr="000A0F49">
        <w:rPr>
          <w:lang w:val="is-IS"/>
        </w:rPr>
        <w:t>. Þ</w:t>
      </w:r>
      <w:r>
        <w:rPr>
          <w:lang w:val="is-IS"/>
        </w:rPr>
        <w:t>ó</w:t>
      </w:r>
      <w:r w:rsidRPr="000A0F49">
        <w:rPr>
          <w:lang w:val="is-IS"/>
        </w:rPr>
        <w:t xml:space="preserve"> hefur líka verið sýnt fram á að vatn fer með tímanum gegnum bindiefni sem hefur verið roðið í þunnu lagi á glerplötur, svo það er heldur ekki þétt</w:t>
      </w:r>
      <w:r>
        <w:rPr>
          <w:lang w:val="is-IS"/>
        </w:rPr>
        <w:t xml:space="preserve"> [Fromm bls. 217]</w:t>
      </w:r>
      <w:r w:rsidRPr="000A0F49">
        <w:rPr>
          <w:lang w:val="is-IS"/>
        </w:rPr>
        <w:t xml:space="preserve">. Rannsóknir hafa líka sýnt </w:t>
      </w:r>
      <w:r>
        <w:rPr>
          <w:lang w:val="is-IS"/>
        </w:rPr>
        <w:t>[</w:t>
      </w:r>
      <w:r w:rsidRPr="000A0F49">
        <w:rPr>
          <w:lang w:val="is-IS"/>
        </w:rPr>
        <w:t>NVF 33, bls. 55</w:t>
      </w:r>
      <w:r>
        <w:rPr>
          <w:lang w:val="is-IS"/>
        </w:rPr>
        <w:t>]</w:t>
      </w:r>
      <w:r w:rsidRPr="000A0F49">
        <w:rPr>
          <w:lang w:val="is-IS"/>
        </w:rPr>
        <w:t xml:space="preserve"> að saltblandað vatn smýgur gegnum bindiefnishimnuna.</w:t>
      </w:r>
    </w:p>
    <w:p w14:paraId="42FA6F81" w14:textId="31F40F70" w:rsidR="00185874" w:rsidRPr="000A0F49" w:rsidRDefault="00185874" w:rsidP="00185874">
      <w:pPr>
        <w:ind w:firstLine="342"/>
        <w:jc w:val="both"/>
        <w:rPr>
          <w:lang w:val="is-IS"/>
        </w:rPr>
      </w:pPr>
      <w:r w:rsidRPr="000A0F49">
        <w:rPr>
          <w:lang w:val="is-IS"/>
        </w:rPr>
        <w:t>Hall</w:t>
      </w:r>
      <w:r>
        <w:rPr>
          <w:lang w:val="is-IS"/>
        </w:rPr>
        <w:t>d</w:t>
      </w:r>
      <w:r w:rsidRPr="000A0F49">
        <w:rPr>
          <w:lang w:val="is-IS"/>
        </w:rPr>
        <w:t xml:space="preserve">ór Torfason </w:t>
      </w:r>
      <w:r w:rsidR="00966D78">
        <w:rPr>
          <w:lang w:val="is-IS"/>
        </w:rPr>
        <w:t xml:space="preserve">(áður </w:t>
      </w:r>
      <w:r w:rsidRPr="000A0F49">
        <w:rPr>
          <w:lang w:val="is-IS"/>
        </w:rPr>
        <w:t xml:space="preserve">hjá </w:t>
      </w:r>
      <w:r>
        <w:rPr>
          <w:lang w:val="is-IS"/>
        </w:rPr>
        <w:t>Malbikunarstöðinni Höfða</w:t>
      </w:r>
      <w:r w:rsidR="00966D78">
        <w:rPr>
          <w:lang w:val="is-IS"/>
        </w:rPr>
        <w:t>)</w:t>
      </w:r>
      <w:r>
        <w:rPr>
          <w:lang w:val="is-IS"/>
        </w:rPr>
        <w:t xml:space="preserve"> </w:t>
      </w:r>
      <w:r w:rsidRPr="000A0F49">
        <w:rPr>
          <w:lang w:val="is-IS"/>
        </w:rPr>
        <w:t>telur að lauslega áætlað liggi holrýmd í útlögðu malbiki um 1% ofan við Marshallholrýmd. Hann telur þó að 1% mismunur (99% þjöppun) sé naumt skammtað. Hann staðfesti að Torbjörn Jakobson hafi komið hingað fyrir nokkrum árum, skoðað götur og gert skýrslu þar um. Hann hafi ekki sett út á hátt bindiefnisinnihald hérlendis.</w:t>
      </w:r>
    </w:p>
    <w:p w14:paraId="1C947A83" w14:textId="77777777" w:rsidR="00185874" w:rsidRPr="000A0F49" w:rsidRDefault="00185874" w:rsidP="00185874">
      <w:pPr>
        <w:ind w:firstLine="342"/>
        <w:jc w:val="both"/>
        <w:rPr>
          <w:lang w:val="is-IS"/>
        </w:rPr>
      </w:pPr>
      <w:r w:rsidRPr="000A0F49">
        <w:rPr>
          <w:lang w:val="is-IS"/>
        </w:rPr>
        <w:t>Halldór gat þess einnig að hátt bindiefnisinnihald hefði verið kært vegna banaslyss sem var</w:t>
      </w:r>
      <w:r>
        <w:rPr>
          <w:lang w:val="is-IS"/>
        </w:rPr>
        <w:t>ð</w:t>
      </w:r>
      <w:r w:rsidRPr="000A0F49">
        <w:rPr>
          <w:lang w:val="is-IS"/>
        </w:rPr>
        <w:t xml:space="preserve"> á Kringlumýrarbraut fyrir nokkrum árum. Hátt bindiefnisinnihald hefur tilhneigingu til að </w:t>
      </w:r>
      <w:r>
        <w:rPr>
          <w:lang w:val="is-IS"/>
        </w:rPr>
        <w:t>mynda</w:t>
      </w:r>
      <w:r w:rsidRPr="000A0F49">
        <w:rPr>
          <w:lang w:val="is-IS"/>
        </w:rPr>
        <w:t xml:space="preserve"> feita bletti</w:t>
      </w:r>
      <w:r>
        <w:rPr>
          <w:lang w:val="is-IS"/>
        </w:rPr>
        <w:t>, sérstaklega</w:t>
      </w:r>
      <w:r w:rsidRPr="000A0F49">
        <w:rPr>
          <w:lang w:val="is-IS"/>
        </w:rPr>
        <w:t xml:space="preserve"> í</w:t>
      </w:r>
      <w:r>
        <w:rPr>
          <w:lang w:val="is-IS"/>
        </w:rPr>
        <w:t xml:space="preserve"> steinríku malbiki</w:t>
      </w:r>
      <w:r w:rsidRPr="000A0F49">
        <w:rPr>
          <w:lang w:val="is-IS"/>
        </w:rPr>
        <w:t xml:space="preserve"> </w:t>
      </w:r>
      <w:r>
        <w:rPr>
          <w:lang w:val="is-IS"/>
        </w:rPr>
        <w:t>(</w:t>
      </w:r>
      <w:r w:rsidRPr="000A0F49">
        <w:rPr>
          <w:lang w:val="is-IS"/>
        </w:rPr>
        <w:t>SMA</w:t>
      </w:r>
      <w:r>
        <w:rPr>
          <w:lang w:val="is-IS"/>
        </w:rPr>
        <w:t>)</w:t>
      </w:r>
      <w:r w:rsidRPr="000A0F49">
        <w:rPr>
          <w:lang w:val="is-IS"/>
        </w:rPr>
        <w:t>.</w:t>
      </w:r>
    </w:p>
    <w:p w14:paraId="072CB47B" w14:textId="77777777" w:rsidR="00185874" w:rsidRPr="000A0F49" w:rsidRDefault="00185874" w:rsidP="00185874">
      <w:pPr>
        <w:ind w:firstLine="342"/>
        <w:jc w:val="both"/>
        <w:rPr>
          <w:lang w:val="is-IS"/>
        </w:rPr>
      </w:pPr>
      <w:r>
        <w:rPr>
          <w:lang w:val="is-IS"/>
        </w:rPr>
        <w:t xml:space="preserve">Reynsla undanfarinna ára bendir til sveiflukenndrar endingar á malbiki á </w:t>
      </w:r>
      <w:r w:rsidRPr="000A0F49">
        <w:rPr>
          <w:lang w:val="is-IS"/>
        </w:rPr>
        <w:t>götum Reykjavíkur. Hún gæti stafað af breytingum á holrýmd eða bindiefnisinnihaldi</w:t>
      </w:r>
      <w:r>
        <w:rPr>
          <w:lang w:val="is-IS"/>
        </w:rPr>
        <w:t>. Þegar skriðs verður vart er reynt að bæta úr því með hærri holrýmd og þegar skemmdir aukast vegna hárrar holrýmdar er bindiefnisinnihaldið aukið á nýjan leik</w:t>
      </w:r>
      <w:r w:rsidRPr="000A0F49">
        <w:rPr>
          <w:lang w:val="is-IS"/>
        </w:rPr>
        <w:t xml:space="preserve">. Sé það hins vegar rétt að skrið sé 10-15% af hjólfaramynduninni er það farið að skipta máli í endingu, það svarar um það bil til þess að hún minnki um eitt ár. Vandinn er að finna út hversu langt niður </w:t>
      </w:r>
      <w:r>
        <w:rPr>
          <w:lang w:val="is-IS"/>
        </w:rPr>
        <w:t>má</w:t>
      </w:r>
      <w:r w:rsidRPr="000A0F49">
        <w:rPr>
          <w:lang w:val="is-IS"/>
        </w:rPr>
        <w:t xml:space="preserve"> fara með holrýmdina án þess að það komi verulega að sök og </w:t>
      </w:r>
      <w:r>
        <w:rPr>
          <w:lang w:val="is-IS"/>
        </w:rPr>
        <w:t>svarið er vandfundið</w:t>
      </w:r>
      <w:r w:rsidRPr="000A0F49">
        <w:rPr>
          <w:lang w:val="is-IS"/>
        </w:rPr>
        <w:t xml:space="preserve">.   </w:t>
      </w:r>
    </w:p>
    <w:p w14:paraId="591491B2" w14:textId="77777777" w:rsidR="00185874" w:rsidRPr="000A0F49" w:rsidRDefault="00185874" w:rsidP="00185874">
      <w:pPr>
        <w:ind w:firstLine="342"/>
        <w:jc w:val="both"/>
        <w:rPr>
          <w:lang w:val="is-IS"/>
        </w:rPr>
      </w:pPr>
      <w:r w:rsidRPr="000A0F49">
        <w:rPr>
          <w:lang w:val="is-IS"/>
        </w:rPr>
        <w:lastRenderedPageBreak/>
        <w:t>Enn ein hugdetta; er líklegt til árangurs að nota harðara bindiefni og meira af því, vinna þannig samtímis gegn skriði og skemmdum? Gallinn á þessu er sá að þunn</w:t>
      </w:r>
      <w:r>
        <w:rPr>
          <w:lang w:val="is-IS"/>
        </w:rPr>
        <w:t>um</w:t>
      </w:r>
      <w:r w:rsidRPr="000A0F49">
        <w:rPr>
          <w:lang w:val="is-IS"/>
        </w:rPr>
        <w:t xml:space="preserve"> l</w:t>
      </w:r>
      <w:r>
        <w:rPr>
          <w:lang w:val="is-IS"/>
        </w:rPr>
        <w:t>ögnum</w:t>
      </w:r>
      <w:r w:rsidRPr="000A0F49">
        <w:rPr>
          <w:lang w:val="is-IS"/>
        </w:rPr>
        <w:t xml:space="preserve"> úr hörðu malbiki </w:t>
      </w:r>
      <w:r>
        <w:rPr>
          <w:lang w:val="is-IS"/>
        </w:rPr>
        <w:t>hættir við</w:t>
      </w:r>
      <w:r w:rsidRPr="000A0F49">
        <w:rPr>
          <w:lang w:val="is-IS"/>
        </w:rPr>
        <w:t xml:space="preserve"> að krossspringa (</w:t>
      </w:r>
      <w:r>
        <w:rPr>
          <w:lang w:val="is-IS"/>
        </w:rPr>
        <w:t>e. chicken wire cracking</w:t>
      </w:r>
      <w:r w:rsidRPr="000A0F49">
        <w:rPr>
          <w:lang w:val="is-IS"/>
        </w:rPr>
        <w:t xml:space="preserve">) ef þær liggja á lélegri undirbyggingu.  </w:t>
      </w:r>
    </w:p>
    <w:p w14:paraId="052650A7" w14:textId="77777777" w:rsidR="00185874" w:rsidRPr="000A0F49" w:rsidRDefault="00185874" w:rsidP="00185874">
      <w:pPr>
        <w:spacing w:after="60"/>
        <w:ind w:firstLine="342"/>
        <w:jc w:val="both"/>
        <w:rPr>
          <w:lang w:val="is-IS"/>
        </w:rPr>
      </w:pPr>
      <w:r w:rsidRPr="000A0F49">
        <w:rPr>
          <w:lang w:val="is-IS"/>
        </w:rPr>
        <w:t xml:space="preserve">Að síðustu </w:t>
      </w:r>
      <w:r>
        <w:rPr>
          <w:lang w:val="is-IS"/>
        </w:rPr>
        <w:t>fáein orð um sambandið</w:t>
      </w:r>
      <w:r w:rsidRPr="000A0F49">
        <w:rPr>
          <w:lang w:val="is-IS"/>
        </w:rPr>
        <w:t xml:space="preserve"> milli holrýmdar í útlögðu malbiki og þjöppunarhlutfalls</w:t>
      </w:r>
      <w:r>
        <w:rPr>
          <w:lang w:val="is-IS"/>
        </w:rPr>
        <w:t>:</w:t>
      </w:r>
    </w:p>
    <w:p w14:paraId="29F0DB3B" w14:textId="77777777" w:rsidR="00185874" w:rsidRPr="000A0F49" w:rsidRDefault="00185874" w:rsidP="00403285">
      <w:pPr>
        <w:numPr>
          <w:ilvl w:val="0"/>
          <w:numId w:val="44"/>
        </w:numPr>
        <w:tabs>
          <w:tab w:val="clear" w:pos="454"/>
          <w:tab w:val="clear" w:pos="2155"/>
        </w:tabs>
        <w:overflowPunct w:val="0"/>
        <w:autoSpaceDE w:val="0"/>
        <w:autoSpaceDN w:val="0"/>
        <w:adjustRightInd w:val="0"/>
        <w:snapToGrid/>
        <w:spacing w:before="240" w:after="240" w:line="240" w:lineRule="auto"/>
        <w:jc w:val="both"/>
        <w:textAlignment w:val="baseline"/>
        <w:rPr>
          <w:lang w:val="is-IS"/>
        </w:rPr>
      </w:pPr>
      <w:r w:rsidRPr="000A0F49">
        <w:rPr>
          <w:lang w:val="is-IS"/>
        </w:rPr>
        <w:t>Ef áskili</w:t>
      </w:r>
      <w:r>
        <w:rPr>
          <w:lang w:val="is-IS"/>
        </w:rPr>
        <w:t>ð</w:t>
      </w:r>
      <w:r w:rsidRPr="000A0F49">
        <w:rPr>
          <w:lang w:val="is-IS"/>
        </w:rPr>
        <w:t xml:space="preserve"> þjöppun</w:t>
      </w:r>
      <w:r>
        <w:rPr>
          <w:lang w:val="is-IS"/>
        </w:rPr>
        <w:t>arhlutfall</w:t>
      </w:r>
      <w:r w:rsidRPr="000A0F49">
        <w:rPr>
          <w:lang w:val="is-IS"/>
        </w:rPr>
        <w:t xml:space="preserve"> (</w:t>
      </w:r>
      <w:r>
        <w:rPr>
          <w:lang w:val="is-IS"/>
        </w:rPr>
        <w:t xml:space="preserve">e. </w:t>
      </w:r>
      <w:r w:rsidRPr="000A0F49">
        <w:rPr>
          <w:lang w:val="is-IS"/>
        </w:rPr>
        <w:t>percentage reference density) er mið</w:t>
      </w:r>
      <w:r>
        <w:rPr>
          <w:lang w:val="is-IS"/>
        </w:rPr>
        <w:t>a</w:t>
      </w:r>
      <w:r w:rsidRPr="000A0F49">
        <w:rPr>
          <w:lang w:val="is-IS"/>
        </w:rPr>
        <w:t xml:space="preserve">ð við </w:t>
      </w:r>
      <w:r>
        <w:rPr>
          <w:lang w:val="is-IS"/>
        </w:rPr>
        <w:t>eðlisþyngd</w:t>
      </w:r>
      <w:r w:rsidRPr="000A0F49">
        <w:rPr>
          <w:lang w:val="is-IS"/>
        </w:rPr>
        <w:t xml:space="preserve"> rúmþyngd og gefi</w:t>
      </w:r>
      <w:r>
        <w:rPr>
          <w:lang w:val="is-IS"/>
        </w:rPr>
        <w:t>ð</w:t>
      </w:r>
      <w:r w:rsidRPr="000A0F49">
        <w:rPr>
          <w:lang w:val="is-IS"/>
        </w:rPr>
        <w:t xml:space="preserve"> upp sem p% má finna holrýmdina sem 100-p. </w:t>
      </w:r>
      <w:r w:rsidRPr="000A0F49">
        <w:rPr>
          <w:i/>
          <w:lang w:val="is-IS"/>
        </w:rPr>
        <w:t>Dæmi:</w:t>
      </w:r>
      <w:r w:rsidRPr="000A0F49">
        <w:rPr>
          <w:lang w:val="is-IS"/>
        </w:rPr>
        <w:t xml:space="preserve"> Ef áskilin þjöppun er 98% verður holrýmdin 2%. </w:t>
      </w:r>
    </w:p>
    <w:p w14:paraId="181721A1" w14:textId="77777777" w:rsidR="00185874" w:rsidRPr="00D14E7C" w:rsidRDefault="00185874" w:rsidP="00185874">
      <w:pPr>
        <w:numPr>
          <w:ilvl w:val="0"/>
          <w:numId w:val="44"/>
        </w:numPr>
        <w:tabs>
          <w:tab w:val="clear" w:pos="454"/>
          <w:tab w:val="clear" w:pos="2155"/>
        </w:tabs>
        <w:overflowPunct w:val="0"/>
        <w:autoSpaceDE w:val="0"/>
        <w:autoSpaceDN w:val="0"/>
        <w:adjustRightInd w:val="0"/>
        <w:snapToGrid/>
        <w:spacing w:line="240" w:lineRule="auto"/>
        <w:jc w:val="both"/>
        <w:textAlignment w:val="baseline"/>
        <w:rPr>
          <w:lang w:val="is-IS"/>
        </w:rPr>
      </w:pPr>
      <w:r w:rsidRPr="000A0F49">
        <w:rPr>
          <w:lang w:val="is-IS"/>
        </w:rPr>
        <w:t>Ef áskili</w:t>
      </w:r>
      <w:r>
        <w:rPr>
          <w:lang w:val="is-IS"/>
        </w:rPr>
        <w:t>ð</w:t>
      </w:r>
      <w:r w:rsidRPr="000A0F49">
        <w:rPr>
          <w:lang w:val="is-IS"/>
        </w:rPr>
        <w:t xml:space="preserve"> þjöppun</w:t>
      </w:r>
      <w:r>
        <w:rPr>
          <w:lang w:val="is-IS"/>
        </w:rPr>
        <w:t>arhlutfall</w:t>
      </w:r>
      <w:r w:rsidRPr="000A0F49">
        <w:rPr>
          <w:lang w:val="is-IS"/>
        </w:rPr>
        <w:t xml:space="preserve"> (</w:t>
      </w:r>
      <w:r>
        <w:rPr>
          <w:lang w:val="is-IS"/>
        </w:rPr>
        <w:t xml:space="preserve">e. </w:t>
      </w:r>
      <w:r w:rsidRPr="000A0F49">
        <w:rPr>
          <w:lang w:val="is-IS"/>
        </w:rPr>
        <w:t>percentage reference density) er mið</w:t>
      </w:r>
      <w:r>
        <w:rPr>
          <w:lang w:val="is-IS"/>
        </w:rPr>
        <w:t>a</w:t>
      </w:r>
      <w:r w:rsidRPr="000A0F49">
        <w:rPr>
          <w:lang w:val="is-IS"/>
        </w:rPr>
        <w:t>ð við þjöppun á rannsóknastofu (t.d. Marshallþjöppun) og gefi</w:t>
      </w:r>
      <w:r>
        <w:rPr>
          <w:lang w:val="is-IS"/>
        </w:rPr>
        <w:t>ð</w:t>
      </w:r>
      <w:r w:rsidRPr="000A0F49">
        <w:rPr>
          <w:lang w:val="is-IS"/>
        </w:rPr>
        <w:t xml:space="preserve"> upp sem p% má finna holrýmdina sem 100-p*q/100 þar sem q er hlutfallsleg þjöppun í Marshallprófi í %. Ef p og q eru hvorutveggja &gt; 95% má með góðri nálgun finna holrýmd í útlögðu malbiki sem (100-p)+(100-q)=200-p-q.</w:t>
      </w:r>
    </w:p>
    <w:p w14:paraId="4A71E3FF" w14:textId="77777777" w:rsidR="00185874" w:rsidRDefault="00185874" w:rsidP="00185874">
      <w:pPr>
        <w:jc w:val="both"/>
        <w:rPr>
          <w:sz w:val="24"/>
          <w:szCs w:val="24"/>
          <w:lang w:val="is-IS"/>
        </w:rPr>
      </w:pPr>
    </w:p>
    <w:p w14:paraId="0848F93B" w14:textId="77777777" w:rsidR="00185874" w:rsidRPr="00E57041" w:rsidRDefault="00185874" w:rsidP="00185874">
      <w:pPr>
        <w:spacing w:after="60"/>
        <w:rPr>
          <w:b/>
          <w:sz w:val="24"/>
          <w:szCs w:val="24"/>
          <w:lang w:val="is-IS"/>
        </w:rPr>
      </w:pPr>
      <w:r w:rsidRPr="00E57041">
        <w:rPr>
          <w:b/>
          <w:sz w:val="24"/>
          <w:szCs w:val="24"/>
          <w:lang w:val="is-IS"/>
        </w:rPr>
        <w:t>HEIMILDIR</w:t>
      </w:r>
    </w:p>
    <w:p w14:paraId="728DEFA6" w14:textId="77777777" w:rsidR="00185874" w:rsidRPr="000A0F49" w:rsidRDefault="00185874" w:rsidP="00185874">
      <w:pPr>
        <w:ind w:left="342" w:hanging="342"/>
        <w:jc w:val="both"/>
        <w:rPr>
          <w:lang w:val="is-IS"/>
        </w:rPr>
      </w:pPr>
      <w:r w:rsidRPr="000A0F49">
        <w:rPr>
          <w:lang w:val="is-IS"/>
        </w:rPr>
        <w:t xml:space="preserve">Ásbjörn Jóhannesson. 2005. </w:t>
      </w:r>
      <w:r w:rsidRPr="000A0F49">
        <w:rPr>
          <w:i/>
          <w:lang w:val="is-IS"/>
        </w:rPr>
        <w:t>Superpave.</w:t>
      </w:r>
      <w:r w:rsidRPr="000A0F49">
        <w:rPr>
          <w:lang w:val="is-IS"/>
        </w:rPr>
        <w:t xml:space="preserve"> Skýrsla nr. 05-04. Unnið fyrir Rannsókna- og þróunarsjóð Vegagerðarinnar. Rannsóknastofnun byggingariðnaðarins. </w:t>
      </w:r>
    </w:p>
    <w:p w14:paraId="4A2F9B61" w14:textId="77777777" w:rsidR="00185874" w:rsidRPr="000A0F49" w:rsidRDefault="00185874" w:rsidP="00185874">
      <w:pPr>
        <w:ind w:left="342" w:hanging="342"/>
        <w:jc w:val="both"/>
        <w:rPr>
          <w:lang w:val="is-IS"/>
        </w:rPr>
      </w:pPr>
      <w:r w:rsidRPr="000A0F49">
        <w:rPr>
          <w:lang w:val="is-IS"/>
        </w:rPr>
        <w:t xml:space="preserve">Brown, E. R. 1990. </w:t>
      </w:r>
      <w:r w:rsidRPr="000A0F49">
        <w:rPr>
          <w:i/>
          <w:lang w:val="is-IS"/>
        </w:rPr>
        <w:t>Density of Asphalt Concrete – How Much is Needed.</w:t>
      </w:r>
      <w:r w:rsidRPr="000A0F49">
        <w:rPr>
          <w:lang w:val="is-IS"/>
        </w:rPr>
        <w:t xml:space="preserve"> NCAT Report No. 90-3. </w:t>
      </w:r>
      <w:hyperlink r:id="rId14" w:history="1">
        <w:r w:rsidRPr="000A0F49">
          <w:rPr>
            <w:rStyle w:val="Hyperlink"/>
            <w:lang w:val="is-IS"/>
          </w:rPr>
          <w:t>http://ntl.bts.gov/lib/3000/3800/3898/rep90-3.pdf</w:t>
        </w:r>
      </w:hyperlink>
      <w:r w:rsidRPr="000A0F49">
        <w:rPr>
          <w:lang w:val="is-IS"/>
        </w:rPr>
        <w:t xml:space="preserve"> </w:t>
      </w:r>
    </w:p>
    <w:p w14:paraId="1F68BD9E" w14:textId="77777777" w:rsidR="00185874" w:rsidRPr="000A0F49" w:rsidRDefault="00185874" w:rsidP="00185874">
      <w:pPr>
        <w:ind w:left="342" w:hanging="342"/>
        <w:jc w:val="both"/>
        <w:rPr>
          <w:lang w:val="is-IS"/>
        </w:rPr>
      </w:pPr>
      <w:r>
        <w:rPr>
          <w:lang w:val="is-IS"/>
        </w:rPr>
        <w:t xml:space="preserve">Fromm, H. J. 1974. </w:t>
      </w:r>
      <w:r w:rsidRPr="00D6297D">
        <w:rPr>
          <w:i/>
          <w:lang w:val="is-IS"/>
        </w:rPr>
        <w:t>The Mechanisms of Asphalt Stripping from Aggregate Surfaces.</w:t>
      </w:r>
      <w:r>
        <w:rPr>
          <w:lang w:val="is-IS"/>
        </w:rPr>
        <w:t xml:space="preserve"> Proceedings of the Association of Asphalt Paving Technologists, Vol. 43. Ann Arbor.</w:t>
      </w:r>
    </w:p>
    <w:p w14:paraId="103F2706" w14:textId="77777777" w:rsidR="00185874" w:rsidRPr="000A0F49" w:rsidRDefault="00185874" w:rsidP="00185874">
      <w:pPr>
        <w:ind w:left="342" w:hanging="342"/>
        <w:jc w:val="both"/>
        <w:rPr>
          <w:lang w:val="is-IS"/>
        </w:rPr>
      </w:pPr>
      <w:r w:rsidRPr="000A0F49">
        <w:rPr>
          <w:lang w:val="is-IS"/>
        </w:rPr>
        <w:t>Frostman, P</w:t>
      </w:r>
      <w:r>
        <w:rPr>
          <w:lang w:val="is-IS"/>
        </w:rPr>
        <w:t>.</w:t>
      </w:r>
      <w:r w:rsidRPr="000A0F49">
        <w:rPr>
          <w:lang w:val="is-IS"/>
        </w:rPr>
        <w:t xml:space="preserve"> og B. Simonsson. 1984. </w:t>
      </w:r>
      <w:r w:rsidRPr="000A0F49">
        <w:rPr>
          <w:i/>
          <w:lang w:val="is-IS"/>
        </w:rPr>
        <w:t>Massasammansättningens och packningsgradens inverkan på hällbarheten hos asfaltbetong.</w:t>
      </w:r>
      <w:r w:rsidRPr="000A0F49">
        <w:rPr>
          <w:lang w:val="is-IS"/>
        </w:rPr>
        <w:t xml:space="preserve"> Rapport till förbundsutskottsmötet i Stockholm 2 och 3 juni 1984. NVF Utskott 33 Asfaltbeläggningar.</w:t>
      </w:r>
    </w:p>
    <w:p w14:paraId="61C8D5BD" w14:textId="77777777" w:rsidR="00185874" w:rsidRPr="000A0F49" w:rsidRDefault="00185874" w:rsidP="00185874">
      <w:pPr>
        <w:ind w:left="342" w:hanging="342"/>
        <w:jc w:val="both"/>
        <w:rPr>
          <w:lang w:val="is-IS"/>
        </w:rPr>
      </w:pPr>
      <w:r w:rsidRPr="000A0F49">
        <w:rPr>
          <w:lang w:val="is-IS"/>
        </w:rPr>
        <w:t xml:space="preserve">Hultqvist, Bengt-Åke. 1993. </w:t>
      </w:r>
      <w:r w:rsidRPr="000A0F49">
        <w:rPr>
          <w:i/>
          <w:lang w:val="is-IS"/>
        </w:rPr>
        <w:t>Asfaltbeläggningars deformationsegenskaper – Kunskaps</w:t>
      </w:r>
      <w:r w:rsidRPr="000A0F49">
        <w:rPr>
          <w:i/>
          <w:lang w:val="is-IS"/>
        </w:rPr>
        <w:softHyphen/>
        <w:t>översikt.</w:t>
      </w:r>
      <w:r w:rsidRPr="000A0F49">
        <w:rPr>
          <w:lang w:val="is-IS"/>
        </w:rPr>
        <w:t xml:space="preserve"> VTI notat nr. V 205 Väg- och Trafikinstitutet.</w:t>
      </w:r>
    </w:p>
    <w:p w14:paraId="70BC9537" w14:textId="77777777" w:rsidR="00185874" w:rsidRPr="000A0F49" w:rsidRDefault="00185874" w:rsidP="00185874">
      <w:pPr>
        <w:ind w:left="342" w:hanging="342"/>
        <w:jc w:val="both"/>
        <w:rPr>
          <w:lang w:val="is-IS"/>
        </w:rPr>
      </w:pPr>
      <w:r w:rsidRPr="000A0F49">
        <w:rPr>
          <w:lang w:val="is-IS"/>
        </w:rPr>
        <w:t>Hunter, Robert N</w:t>
      </w:r>
      <w:r>
        <w:rPr>
          <w:lang w:val="is-IS"/>
        </w:rPr>
        <w:t>.</w:t>
      </w:r>
      <w:r w:rsidRPr="000A0F49">
        <w:rPr>
          <w:lang w:val="is-IS"/>
        </w:rPr>
        <w:t xml:space="preserve"> (editor). 1994. </w:t>
      </w:r>
      <w:r w:rsidRPr="000A0F49">
        <w:rPr>
          <w:i/>
          <w:lang w:val="is-IS"/>
        </w:rPr>
        <w:t>Bituminous mixtures in road construction.</w:t>
      </w:r>
      <w:r w:rsidRPr="000A0F49">
        <w:rPr>
          <w:lang w:val="is-IS"/>
        </w:rPr>
        <w:t xml:space="preserve"> Thomas Telford, London.</w:t>
      </w:r>
    </w:p>
    <w:p w14:paraId="0DB54BDB" w14:textId="77777777" w:rsidR="00185874" w:rsidRPr="000A0F49" w:rsidRDefault="00185874" w:rsidP="00185874">
      <w:pPr>
        <w:ind w:left="342" w:hanging="342"/>
        <w:rPr>
          <w:lang w:val="is-IS"/>
        </w:rPr>
      </w:pPr>
      <w:r w:rsidRPr="000A0F49">
        <w:rPr>
          <w:lang w:val="is-IS"/>
        </w:rPr>
        <w:t xml:space="preserve">NVF 33. 1985. </w:t>
      </w:r>
      <w:r>
        <w:rPr>
          <w:i/>
          <w:lang w:val="is-IS"/>
        </w:rPr>
        <w:t>Materialegenskaper</w:t>
      </w:r>
      <w:r w:rsidRPr="000A0F49">
        <w:rPr>
          <w:i/>
          <w:lang w:val="is-IS"/>
        </w:rPr>
        <w:t xml:space="preserve"> og funktionskrav for varmblandede dekker og bærelag</w:t>
      </w:r>
      <w:r w:rsidRPr="000A0F49">
        <w:rPr>
          <w:lang w:val="is-IS"/>
        </w:rPr>
        <w:t xml:space="preserve">. Nordisk vegteknisk forbund. Utvalg 33 – Asfaltbelegninger. Rapport nr. 5 1985. </w:t>
      </w:r>
    </w:p>
    <w:p w14:paraId="7F2BC12F" w14:textId="77777777" w:rsidR="00185874" w:rsidRDefault="00185874" w:rsidP="00185874">
      <w:pPr>
        <w:ind w:left="342" w:hanging="342"/>
        <w:jc w:val="both"/>
        <w:rPr>
          <w:lang w:val="is-IS"/>
        </w:rPr>
      </w:pPr>
      <w:r w:rsidRPr="000A0F49">
        <w:rPr>
          <w:lang w:val="is-IS"/>
        </w:rPr>
        <w:t xml:space="preserve">Vägverket. 1994. </w:t>
      </w:r>
      <w:r w:rsidRPr="000A0F49">
        <w:rPr>
          <w:i/>
          <w:lang w:val="is-IS"/>
        </w:rPr>
        <w:t>Allmän teknisk beskrivning för vägkonstruktioner</w:t>
      </w:r>
      <w:r w:rsidRPr="000A0F49">
        <w:rPr>
          <w:lang w:val="is-IS"/>
        </w:rPr>
        <w:t xml:space="preserve"> </w:t>
      </w:r>
      <w:r w:rsidRPr="000A0F49">
        <w:rPr>
          <w:i/>
          <w:lang w:val="is-IS"/>
        </w:rPr>
        <w:t>VÄG 94. 6. Bitumenbundna lager.</w:t>
      </w:r>
      <w:r w:rsidRPr="000A0F49">
        <w:rPr>
          <w:lang w:val="is-IS"/>
        </w:rPr>
        <w:t xml:space="preserve"> VV Publ 1994:26. Borlänge.</w:t>
      </w:r>
    </w:p>
    <w:p w14:paraId="4C9F23DB" w14:textId="77777777" w:rsidR="00185874" w:rsidRPr="000A0F49" w:rsidRDefault="00185874" w:rsidP="00185874">
      <w:pPr>
        <w:ind w:left="342" w:hanging="342"/>
        <w:jc w:val="both"/>
        <w:rPr>
          <w:lang w:val="is-IS"/>
        </w:rPr>
      </w:pPr>
      <w:r w:rsidRPr="000A0F49">
        <w:rPr>
          <w:lang w:val="is-IS"/>
        </w:rPr>
        <w:t xml:space="preserve">Vägverket. 2005. </w:t>
      </w:r>
      <w:r w:rsidRPr="000A0F49">
        <w:rPr>
          <w:i/>
          <w:lang w:val="is-IS"/>
        </w:rPr>
        <w:t>ATB VÄG 2005. Kapitel I Typblad, kontrollblad, bindemedel och konstruktionstyper för bitumenbundna lager.</w:t>
      </w:r>
      <w:r w:rsidRPr="000A0F49">
        <w:rPr>
          <w:lang w:val="is-IS"/>
        </w:rPr>
        <w:t xml:space="preserve"> VV Publ 2005:112. Borlänge.</w:t>
      </w:r>
    </w:p>
    <w:p w14:paraId="102F6519" w14:textId="77777777" w:rsidR="00185874" w:rsidRPr="001C45E6" w:rsidRDefault="00185874" w:rsidP="00185874">
      <w:pPr>
        <w:pStyle w:val="Heading1"/>
        <w:rPr>
          <w:lang w:val="is-IS"/>
        </w:rPr>
      </w:pPr>
      <w:bookmarkStart w:id="29" w:name="_Toc125970923"/>
      <w:r w:rsidRPr="001C45E6">
        <w:rPr>
          <w:lang w:val="is-IS"/>
        </w:rPr>
        <w:lastRenderedPageBreak/>
        <w:t>ÞJÖPPUNARKRÖFUR FYRIR MALBIK</w:t>
      </w:r>
      <w:bookmarkEnd w:id="29"/>
    </w:p>
    <w:p w14:paraId="05463013" w14:textId="77777777" w:rsidR="00185874" w:rsidRPr="0054726C" w:rsidRDefault="00185874" w:rsidP="00185874">
      <w:pPr>
        <w:rPr>
          <w:b/>
          <w:sz w:val="24"/>
          <w:szCs w:val="24"/>
          <w:lang w:val="is-IS"/>
        </w:rPr>
      </w:pPr>
    </w:p>
    <w:p w14:paraId="70AF0105" w14:textId="77777777" w:rsidR="00185874" w:rsidRDefault="00185874" w:rsidP="00185874">
      <w:pPr>
        <w:spacing w:after="60"/>
        <w:jc w:val="both"/>
        <w:rPr>
          <w:lang w:val="is-IS"/>
        </w:rPr>
      </w:pPr>
      <w:r w:rsidRPr="000E73A5">
        <w:rPr>
          <w:lang w:val="is-IS"/>
        </w:rPr>
        <w:t>Hér kemur tvennt til greina</w:t>
      </w:r>
      <w:r>
        <w:rPr>
          <w:lang w:val="is-IS"/>
        </w:rPr>
        <w:t>:</w:t>
      </w:r>
    </w:p>
    <w:p w14:paraId="04C71EE5" w14:textId="77777777" w:rsidR="00185874" w:rsidRDefault="00185874" w:rsidP="00E632FC">
      <w:pPr>
        <w:numPr>
          <w:ilvl w:val="0"/>
          <w:numId w:val="45"/>
        </w:numPr>
        <w:tabs>
          <w:tab w:val="clear" w:pos="454"/>
          <w:tab w:val="clear" w:pos="1077"/>
          <w:tab w:val="clear" w:pos="2155"/>
        </w:tabs>
        <w:overflowPunct w:val="0"/>
        <w:autoSpaceDE w:val="0"/>
        <w:autoSpaceDN w:val="0"/>
        <w:adjustRightInd w:val="0"/>
        <w:snapToGrid/>
        <w:spacing w:after="240" w:line="240" w:lineRule="auto"/>
        <w:jc w:val="both"/>
        <w:textAlignment w:val="baseline"/>
        <w:rPr>
          <w:lang w:val="is-IS"/>
        </w:rPr>
      </w:pPr>
      <w:r>
        <w:rPr>
          <w:lang w:val="is-IS"/>
        </w:rPr>
        <w:t xml:space="preserve">Tiltaka þjöppunarhlutfall, þ.e. rúmþyngd borkjarna úr útlögðu malbiki í % af Marshallrúmþyngd.  </w:t>
      </w:r>
    </w:p>
    <w:p w14:paraId="65F8F741" w14:textId="77777777" w:rsidR="00185874" w:rsidRDefault="00185874" w:rsidP="00185874">
      <w:pPr>
        <w:numPr>
          <w:ilvl w:val="0"/>
          <w:numId w:val="45"/>
        </w:numPr>
        <w:tabs>
          <w:tab w:val="clear" w:pos="454"/>
          <w:tab w:val="clear" w:pos="1077"/>
          <w:tab w:val="clear" w:pos="2155"/>
        </w:tabs>
        <w:overflowPunct w:val="0"/>
        <w:autoSpaceDE w:val="0"/>
        <w:autoSpaceDN w:val="0"/>
        <w:adjustRightInd w:val="0"/>
        <w:snapToGrid/>
        <w:spacing w:after="60" w:line="240" w:lineRule="auto"/>
        <w:ind w:left="714" w:hanging="357"/>
        <w:jc w:val="both"/>
        <w:textAlignment w:val="baseline"/>
        <w:rPr>
          <w:lang w:val="is-IS"/>
        </w:rPr>
      </w:pPr>
      <w:r>
        <w:rPr>
          <w:lang w:val="is-IS"/>
        </w:rPr>
        <w:t>Tiltaka holrýmd í útlögðu malbiki.</w:t>
      </w:r>
    </w:p>
    <w:p w14:paraId="1B325E12" w14:textId="77777777" w:rsidR="00185874" w:rsidRDefault="00185874" w:rsidP="00185874">
      <w:pPr>
        <w:jc w:val="both"/>
        <w:rPr>
          <w:lang w:val="is-IS"/>
        </w:rPr>
      </w:pPr>
      <w:r>
        <w:rPr>
          <w:lang w:val="is-IS"/>
        </w:rPr>
        <w:t>Fyrrgreinda aðferðin hefur einn augljósan kost. Hún gefur til kynna hversu mikið malbikið (sem þarf ekki endilega að vera nákvæmlega eins og hönnunin segir fyrir um) hefur verið þjappað miðað við þá þjöppun sem hönnunin gerði ráð fyrir að malbikið fengi. Ókosturinn er sá að þessi aðferð er dýr, auk holrýmdarmælinga á borkjarnanum þarf að hita malbikið upp og þjappa það í Marshallhamri til samanburðar ef vel á að vera. Ef malbikslagið er þunnt getur jafnvel þurft nokkra kjarna til að fá nóg efni í samanburðinn. Annar möguleiki er að miða við Marshallrúmþyngd úr hönnunarprófinu. Það er vafasamari aðferð,</w:t>
      </w:r>
      <w:r w:rsidRPr="00C0542B">
        <w:rPr>
          <w:lang w:val="is-IS"/>
        </w:rPr>
        <w:t xml:space="preserve"> </w:t>
      </w:r>
      <w:r>
        <w:rPr>
          <w:lang w:val="is-IS"/>
        </w:rPr>
        <w:t>því útlagða blandan gæti verið eitthvað öðruvísi en hönnunarblandan og það gæti gefið ranga mynd af þjöppuninni og um þessa aðferð gæti orðið ágreiningur.</w:t>
      </w:r>
    </w:p>
    <w:p w14:paraId="764F89C4" w14:textId="77777777" w:rsidR="00185874" w:rsidRDefault="00185874" w:rsidP="00185874">
      <w:pPr>
        <w:ind w:firstLine="340"/>
        <w:jc w:val="both"/>
        <w:rPr>
          <w:lang w:val="is-IS"/>
        </w:rPr>
      </w:pPr>
      <w:r>
        <w:rPr>
          <w:lang w:val="is-IS"/>
        </w:rPr>
        <w:t>Síðarnefnda aðferðin er einfaldari og ódýrari. Gallinn á henni er sá að hún tryggir ekki að malbikið sé vel þjappað, aðeins að holrýmdin sé innan marka. Það er hugsanlegt að lág holrýmd náist með tiltölulega lítilli þjöppun, malbikið getur þess vegna verið laust í sér eftir þjöppun, ef svo má segja, þótt það sé ef til vill langsótt áhyggjuefni.</w:t>
      </w:r>
    </w:p>
    <w:p w14:paraId="64650B01" w14:textId="78524BCC" w:rsidR="00185874" w:rsidRDefault="00185874" w:rsidP="00185874">
      <w:pPr>
        <w:ind w:firstLine="340"/>
        <w:jc w:val="both"/>
        <w:rPr>
          <w:sz w:val="24"/>
          <w:szCs w:val="24"/>
          <w:lang w:val="is-IS"/>
        </w:rPr>
      </w:pPr>
      <w:r>
        <w:rPr>
          <w:lang w:val="is-IS"/>
        </w:rPr>
        <w:t>Í Efnisgæðaritinu er gerð krafa um að ≥ 96% rúmþyngd af rúmþyngd fenginni með mælingu strax eftir völtun með geislamæli eða rafsegulbylgjum. Auk þess er gerð krafa um að holrýmd stífmalbiks (AC) sé á bilinu 1,</w:t>
      </w:r>
      <w:r w:rsidR="002E2F21">
        <w:rPr>
          <w:lang w:val="is-IS"/>
        </w:rPr>
        <w:t>5</w:t>
      </w:r>
      <w:r>
        <w:rPr>
          <w:lang w:val="is-IS"/>
        </w:rPr>
        <w:t>-4,</w:t>
      </w:r>
      <w:r w:rsidR="002E2F21">
        <w:rPr>
          <w:lang w:val="is-IS"/>
        </w:rPr>
        <w:t>5</w:t>
      </w:r>
      <w:r>
        <w:rPr>
          <w:lang w:val="is-IS"/>
        </w:rPr>
        <w:t>%, steinríks malbiks (SMA) á bilinu 1,5-4,5% og burðarlagsmalbiks á bilinu 2,0-7,0%.</w:t>
      </w:r>
    </w:p>
    <w:p w14:paraId="1364074C" w14:textId="77777777" w:rsidR="00185874" w:rsidRPr="00D14E7C" w:rsidRDefault="00185874" w:rsidP="00185874">
      <w:pPr>
        <w:ind w:firstLine="340"/>
        <w:jc w:val="both"/>
        <w:rPr>
          <w:sz w:val="24"/>
          <w:szCs w:val="24"/>
          <w:lang w:val="is-IS"/>
        </w:rPr>
      </w:pPr>
    </w:p>
    <w:p w14:paraId="5D034FDF" w14:textId="5AFCB93C" w:rsidR="00185874" w:rsidRPr="007C2A78" w:rsidRDefault="00185874" w:rsidP="00185874">
      <w:pPr>
        <w:spacing w:after="60"/>
        <w:rPr>
          <w:b/>
          <w:sz w:val="24"/>
          <w:szCs w:val="24"/>
          <w:lang w:val="is-IS"/>
        </w:rPr>
      </w:pPr>
      <w:r w:rsidRPr="007C2A78">
        <w:rPr>
          <w:b/>
          <w:sz w:val="24"/>
          <w:szCs w:val="24"/>
          <w:lang w:val="is-IS"/>
        </w:rPr>
        <w:t>HEIMILDIR</w:t>
      </w:r>
    </w:p>
    <w:p w14:paraId="631C0BEF" w14:textId="77777777" w:rsidR="00185874" w:rsidRPr="002730EB" w:rsidRDefault="00185874" w:rsidP="00185874">
      <w:pPr>
        <w:ind w:left="340" w:hanging="340"/>
        <w:jc w:val="both"/>
        <w:rPr>
          <w:lang w:val="is-IS"/>
        </w:rPr>
      </w:pPr>
      <w:r>
        <w:rPr>
          <w:lang w:val="is-IS"/>
        </w:rPr>
        <w:t xml:space="preserve">Alverk ’95. 1995. </w:t>
      </w:r>
      <w:r w:rsidRPr="00AE293A">
        <w:rPr>
          <w:i/>
          <w:lang w:val="is-IS"/>
        </w:rPr>
        <w:t>Almenn verklýsing</w:t>
      </w:r>
      <w:r>
        <w:rPr>
          <w:i/>
          <w:lang w:val="is-IS"/>
        </w:rPr>
        <w:t xml:space="preserve"> </w:t>
      </w:r>
      <w:r w:rsidRPr="00AE293A">
        <w:rPr>
          <w:i/>
          <w:lang w:val="is-IS"/>
        </w:rPr>
        <w:t>fyrir vega- og brúargerð.</w:t>
      </w:r>
      <w:r>
        <w:rPr>
          <w:lang w:val="is-IS"/>
        </w:rPr>
        <w:t xml:space="preserve"> Vegagerðin. Reykjavík.</w:t>
      </w:r>
    </w:p>
    <w:p w14:paraId="4602AC36" w14:textId="77777777" w:rsidR="00185874" w:rsidRPr="009C1A2E" w:rsidRDefault="00185874" w:rsidP="00185874">
      <w:pPr>
        <w:ind w:left="342" w:hanging="342"/>
        <w:jc w:val="both"/>
        <w:rPr>
          <w:lang w:val="is-IS"/>
        </w:rPr>
      </w:pPr>
      <w:r>
        <w:rPr>
          <w:lang w:val="is-IS"/>
        </w:rPr>
        <w:t xml:space="preserve">Ásbjörn Jóhannesson, Sigursteinn Hjartarson og Valur Guðmundsson. 2000. </w:t>
      </w:r>
      <w:r w:rsidRPr="00782C94">
        <w:rPr>
          <w:i/>
          <w:lang w:val="is-IS"/>
        </w:rPr>
        <w:t>Endurskoðun á markalínum fyrir malbik – lokaskýrsla.</w:t>
      </w:r>
      <w:r>
        <w:rPr>
          <w:lang w:val="is-IS"/>
        </w:rPr>
        <w:t xml:space="preserve"> BUSL – Slitlaganefnd. Skýrsla S-16.    </w:t>
      </w:r>
    </w:p>
    <w:p w14:paraId="6F956C08" w14:textId="77777777" w:rsidR="00185874" w:rsidRPr="000B78D7" w:rsidRDefault="00185874" w:rsidP="00185874">
      <w:pPr>
        <w:ind w:left="340" w:hanging="340"/>
        <w:jc w:val="both"/>
        <w:rPr>
          <w:color w:val="FF0000"/>
          <w:lang w:val="is-IS"/>
        </w:rPr>
      </w:pPr>
      <w:r>
        <w:rPr>
          <w:lang w:val="is-IS"/>
        </w:rPr>
        <w:t xml:space="preserve">PANK. 2000. </w:t>
      </w:r>
      <w:r w:rsidRPr="00683450">
        <w:rPr>
          <w:i/>
          <w:lang w:val="is-IS"/>
        </w:rPr>
        <w:t>Finnish Asphalt Specifications 2000.</w:t>
      </w:r>
      <w:r>
        <w:rPr>
          <w:lang w:val="is-IS"/>
        </w:rPr>
        <w:t xml:space="preserve"> Finnish Pavement Technology Advisory Council. Helsinki. </w:t>
      </w:r>
    </w:p>
    <w:p w14:paraId="525E55A2" w14:textId="77777777" w:rsidR="00185874" w:rsidRPr="009D2FE7" w:rsidRDefault="00185874" w:rsidP="00185874">
      <w:pPr>
        <w:ind w:left="340" w:hanging="340"/>
        <w:jc w:val="both"/>
        <w:rPr>
          <w:lang w:val="is-IS"/>
        </w:rPr>
      </w:pPr>
      <w:r w:rsidRPr="009D2FE7">
        <w:rPr>
          <w:lang w:val="is-IS"/>
        </w:rPr>
        <w:t xml:space="preserve">Statens vegvesen. 2005. </w:t>
      </w:r>
      <w:r w:rsidRPr="009D2FE7">
        <w:rPr>
          <w:i/>
          <w:lang w:val="is-IS"/>
        </w:rPr>
        <w:t>Håndbok 018 Vegbygging.</w:t>
      </w:r>
      <w:r w:rsidRPr="009D2FE7">
        <w:rPr>
          <w:lang w:val="is-IS"/>
        </w:rPr>
        <w:t xml:space="preserve"> Statens vegvesen. Oslo.</w:t>
      </w:r>
    </w:p>
    <w:p w14:paraId="080802E5" w14:textId="77777777" w:rsidR="00185874" w:rsidRPr="009D2FE7" w:rsidRDefault="00185874" w:rsidP="00185874">
      <w:pPr>
        <w:ind w:left="340" w:hanging="340"/>
        <w:jc w:val="both"/>
        <w:rPr>
          <w:lang w:val="is-IS"/>
        </w:rPr>
      </w:pPr>
      <w:r w:rsidRPr="009D2FE7">
        <w:rPr>
          <w:lang w:val="is-IS"/>
        </w:rPr>
        <w:t xml:space="preserve">Vägverket. 2005. </w:t>
      </w:r>
      <w:r w:rsidRPr="009D2FE7">
        <w:rPr>
          <w:i/>
          <w:lang w:val="is-IS"/>
        </w:rPr>
        <w:t>ATB VÄG 2005. Kapitel I Typblad, kontrollblad, bindemedel och konstruktionstyper för bitumenbundna lager.</w:t>
      </w:r>
      <w:r w:rsidRPr="009D2FE7">
        <w:rPr>
          <w:lang w:val="is-IS"/>
        </w:rPr>
        <w:t xml:space="preserve"> VV Publ 2005:112. Borlänge.</w:t>
      </w:r>
    </w:p>
    <w:p w14:paraId="3663B2E8" w14:textId="77777777" w:rsidR="00185874" w:rsidRPr="00F40D93" w:rsidRDefault="00185874" w:rsidP="00185874">
      <w:pPr>
        <w:rPr>
          <w:lang w:val="is-IS"/>
        </w:rPr>
      </w:pPr>
    </w:p>
    <w:p w14:paraId="29D32C19" w14:textId="77777777" w:rsidR="00185874" w:rsidRPr="001C45E6" w:rsidRDefault="00185874" w:rsidP="00185874">
      <w:pPr>
        <w:pStyle w:val="Heading1"/>
        <w:rPr>
          <w:lang w:val="is-IS"/>
        </w:rPr>
      </w:pPr>
      <w:bookmarkStart w:id="30" w:name="_Toc125970924"/>
      <w:r w:rsidRPr="001C45E6">
        <w:rPr>
          <w:lang w:val="is-IS"/>
        </w:rPr>
        <w:lastRenderedPageBreak/>
        <w:t>HOLRÝMD Í STEINEFNI OG FYLLT HOLRÝMD</w:t>
      </w:r>
      <w:bookmarkEnd w:id="30"/>
      <w:r w:rsidRPr="001C45E6">
        <w:rPr>
          <w:lang w:val="is-IS"/>
        </w:rPr>
        <w:t xml:space="preserve"> </w:t>
      </w:r>
    </w:p>
    <w:p w14:paraId="78395D1A" w14:textId="77777777" w:rsidR="00185874" w:rsidRDefault="00185874" w:rsidP="00185874">
      <w:pPr>
        <w:jc w:val="both"/>
        <w:rPr>
          <w:lang w:val="is-IS"/>
        </w:rPr>
      </w:pPr>
      <w:r>
        <w:rPr>
          <w:lang w:val="is-IS"/>
        </w:rPr>
        <w:t xml:space="preserve">Með </w:t>
      </w:r>
      <w:r w:rsidRPr="003F3598">
        <w:rPr>
          <w:i/>
          <w:lang w:val="is-IS"/>
        </w:rPr>
        <w:t>holrýmd í steinefni</w:t>
      </w:r>
      <w:r>
        <w:rPr>
          <w:lang w:val="is-IS"/>
        </w:rPr>
        <w:t xml:space="preserve"> er átt við þann hluta af rúmmáli þjappaðrar malbiksblöndu sem steinefnið fyllir ekki, með öðrum orðum er hún sá rúmmálshluti malbiksblöndunnar sem er bindiefni og loft. Holrýmd í steinefni breytist með hámarkskornastærð blöndunnar, þjöppun malbiksins og að nokkru leyti bindiefnisinnihaldi og öðrum stikum, svo sem lögun steinefnis. </w:t>
      </w:r>
    </w:p>
    <w:p w14:paraId="4BB5B05F" w14:textId="77777777" w:rsidR="00185874" w:rsidRDefault="00185874" w:rsidP="00185874">
      <w:pPr>
        <w:ind w:firstLine="340"/>
        <w:jc w:val="both"/>
        <w:rPr>
          <w:lang w:val="is-IS"/>
        </w:rPr>
      </w:pPr>
      <w:r>
        <w:rPr>
          <w:lang w:val="is-IS"/>
        </w:rPr>
        <w:t xml:space="preserve">Annað nátengt hugtak er </w:t>
      </w:r>
      <w:r w:rsidRPr="003F3598">
        <w:rPr>
          <w:i/>
          <w:lang w:val="is-IS"/>
        </w:rPr>
        <w:t>fyllt holrýmd</w:t>
      </w:r>
      <w:r>
        <w:rPr>
          <w:lang w:val="is-IS"/>
        </w:rPr>
        <w:t xml:space="preserve">. Með fylltri holrýmd er átt við þann hluta af holrýmd í steinefni sem er fylltur með bindiefni. Það sem eftir stendur er þá holrýmd í malbiki, sem í daglegu tali er stytt í </w:t>
      </w:r>
      <w:r w:rsidRPr="003F3598">
        <w:rPr>
          <w:i/>
          <w:lang w:val="is-IS"/>
        </w:rPr>
        <w:t>holrýmd</w:t>
      </w:r>
      <w:r>
        <w:rPr>
          <w:lang w:val="is-IS"/>
        </w:rPr>
        <w:t xml:space="preserve">.   </w:t>
      </w:r>
    </w:p>
    <w:p w14:paraId="143C0528" w14:textId="77777777" w:rsidR="00185874" w:rsidRDefault="00185874" w:rsidP="00185874">
      <w:pPr>
        <w:ind w:firstLine="340"/>
        <w:jc w:val="both"/>
        <w:rPr>
          <w:lang w:val="is-IS"/>
        </w:rPr>
      </w:pPr>
      <w:r>
        <w:rPr>
          <w:lang w:val="is-IS"/>
        </w:rPr>
        <w:t>Ef sáldurferillinn er einskorna eða sérstaklega óheppilegur í lögun getur holrýmd í steinefni farið allt upp í 30%.</w:t>
      </w:r>
      <w:r w:rsidRPr="00997792">
        <w:rPr>
          <w:lang w:val="is-IS"/>
        </w:rPr>
        <w:t xml:space="preserve"> </w:t>
      </w:r>
      <w:r>
        <w:rPr>
          <w:lang w:val="is-IS"/>
        </w:rPr>
        <w:t>Ef méluinnihaldið er fram úr hófi hátt í annars grófum sáldurferli, getur holrýmd í steinefni á hinn bóginn farið niður fyrir 10%. Hæfileg holrýmd í steinefni er alla jafna á bilinu 14-20%, 15-18% er algengt í AC 16 stífmalbiki. Að jafnaði er reynt að halda holrýmd í steinefni eins lágri og kostur er, þó þannig að þar verði rúm fyrir nægilegt bindiefni og lágmarks holrýmd [Wallace 1967, bls. 67]. Þreytuþol malbiks eykst að jafnaði með lækkandi holrýmd í steinefni, sömuleiðis mótstaðan gegn skriði [Hilliges 1995, bls. 176]. Í verklýsingum eru að jafnaði ekki gerðar kröfur til holrýmdar í steinefni, heldur tilgreind leiðbeinandi gildi. Norskar og sænskar verklýsingar [</w:t>
      </w:r>
      <w:r w:rsidRPr="006E1857">
        <w:rPr>
          <w:lang w:val="is-IS"/>
        </w:rPr>
        <w:t>Statens vegvesen 2005</w:t>
      </w:r>
      <w:r>
        <w:rPr>
          <w:lang w:val="is-IS"/>
        </w:rPr>
        <w:t xml:space="preserve">, </w:t>
      </w:r>
      <w:r w:rsidRPr="006E1857">
        <w:rPr>
          <w:lang w:val="is-IS"/>
        </w:rPr>
        <w:t>Vägverket 2005</w:t>
      </w:r>
      <w:r>
        <w:rPr>
          <w:lang w:val="is-IS"/>
        </w:rPr>
        <w:t>] hafa til dæmis engin ákvæði um holrýmd í steinefni. Í finnskum verklýsingum [</w:t>
      </w:r>
      <w:r w:rsidRPr="006E1857">
        <w:rPr>
          <w:lang w:val="is-IS"/>
        </w:rPr>
        <w:t>PANK</w:t>
      </w:r>
      <w:r>
        <w:rPr>
          <w:lang w:val="is-IS"/>
        </w:rPr>
        <w:t xml:space="preserve"> 2000, bls. 62] eru hins vegar tilgreind leiðbeinandi mörk, 13-17% í stífmalbiki (AC) og 16-20% í steinríku malbiki (SMA). Í amerískum leiðbeiningabæklingi [Asphalt Institute 1984, bls. 32] er varað við því að holrýmd í steinefni fari niður fyrir ákveðið lágmark, sem er fall af efri flokkunarstærð malbiksins. Fyrir malbik með efri flokkunarstærð 16 mm er þetta lágmark 13-14%.</w:t>
      </w:r>
    </w:p>
    <w:p w14:paraId="5D9E7E6F" w14:textId="77777777" w:rsidR="00185874" w:rsidRDefault="00185874" w:rsidP="00185874">
      <w:pPr>
        <w:ind w:firstLine="340"/>
        <w:jc w:val="both"/>
        <w:rPr>
          <w:lang w:val="is-IS"/>
        </w:rPr>
      </w:pPr>
      <w:r>
        <w:rPr>
          <w:lang w:val="is-IS"/>
        </w:rPr>
        <w:t xml:space="preserve">Holrýmd í steinefni þarf að fylla að mestu með bindiefni, þó ekki að fullu, því þá er hætta á að bindiefnið pressist upp á yfirborðið í hitum, slitlagið verði hált og skríði undir þungri umferð. Á hinn bóginn þarf að fylla nægilega mikið af holrýmdinni í steinefninu með bindiefni til að slitlagið verði vatnsþétt, með öðrum orðum; svo að holrýmd í malbiki verði hæfileg. </w:t>
      </w:r>
    </w:p>
    <w:p w14:paraId="24655D4A" w14:textId="77777777" w:rsidR="00185874" w:rsidRDefault="00185874" w:rsidP="00185874">
      <w:pPr>
        <w:ind w:firstLine="340"/>
        <w:jc w:val="both"/>
        <w:rPr>
          <w:lang w:val="is-IS"/>
        </w:rPr>
      </w:pPr>
      <w:r>
        <w:rPr>
          <w:lang w:val="is-IS"/>
        </w:rPr>
        <w:t>Heppileg fyllt holrýmd er oft á bilinu 75-85%; fyrir sumar slitlagsgerðir eru efri mörkin stundum höfð hærri [Hilliges 1995, bls. 176]. Norskar verklýsingar [</w:t>
      </w:r>
      <w:r w:rsidRPr="006E1857">
        <w:rPr>
          <w:lang w:val="is-IS"/>
        </w:rPr>
        <w:t>Statens vegvesen 2005</w:t>
      </w:r>
      <w:r>
        <w:rPr>
          <w:lang w:val="is-IS"/>
        </w:rPr>
        <w:t>, bls. 283-284] gera kröfu um að fyllt holrýmd í slitlagi (þjöppun 2 x 75 högg í Marshallprófi) sé á bilinu 75-90% ef umferðin er undir 5000 ÁDU, annars 70-85%. Í burðarlagi á fyllt holrýmd að vera ≥ 45% (sama heimild bls. 218). Finnskar verklýsingar [</w:t>
      </w:r>
      <w:r w:rsidRPr="006E1857">
        <w:rPr>
          <w:lang w:val="is-IS"/>
        </w:rPr>
        <w:t xml:space="preserve">PANK </w:t>
      </w:r>
      <w:r>
        <w:rPr>
          <w:lang w:val="is-IS"/>
        </w:rPr>
        <w:t>2000, bls. 62) hafa leiðbeinandi gildi fyrir fyllta holrýmd; 80-90% fyrir slitlag og bindilag en 70-80% fyrir burðarlag. Keppikeflið er að fyllt holrýmd sé mitt á milli markanna. Sænskar verklýsingar [</w:t>
      </w:r>
      <w:r w:rsidRPr="006E1857">
        <w:rPr>
          <w:lang w:val="is-IS"/>
        </w:rPr>
        <w:t>Vägverket 2005</w:t>
      </w:r>
      <w:r>
        <w:rPr>
          <w:lang w:val="is-IS"/>
        </w:rPr>
        <w:t>] hafa engin ákvæði um fyllta holrýmd.</w:t>
      </w:r>
    </w:p>
    <w:p w14:paraId="5FB8A81D" w14:textId="77777777" w:rsidR="00185874" w:rsidRDefault="00185874" w:rsidP="00185874">
      <w:pPr>
        <w:spacing w:after="60"/>
        <w:jc w:val="both"/>
        <w:rPr>
          <w:b/>
          <w:lang w:val="is-IS"/>
        </w:rPr>
      </w:pPr>
    </w:p>
    <w:p w14:paraId="6ED7AA04" w14:textId="77777777" w:rsidR="00185874" w:rsidRPr="00962F11" w:rsidRDefault="00185874" w:rsidP="00185874">
      <w:pPr>
        <w:spacing w:after="60"/>
        <w:rPr>
          <w:b/>
          <w:sz w:val="24"/>
          <w:szCs w:val="24"/>
          <w:lang w:val="is-IS"/>
        </w:rPr>
      </w:pPr>
      <w:r w:rsidRPr="00962F11">
        <w:rPr>
          <w:b/>
          <w:sz w:val="24"/>
          <w:szCs w:val="24"/>
          <w:lang w:val="is-IS"/>
        </w:rPr>
        <w:t>HEIMILDIR</w:t>
      </w:r>
    </w:p>
    <w:p w14:paraId="62A25642" w14:textId="77777777" w:rsidR="00185874" w:rsidRDefault="00185874" w:rsidP="00185874">
      <w:pPr>
        <w:ind w:left="342" w:hanging="342"/>
        <w:jc w:val="both"/>
        <w:rPr>
          <w:lang w:val="is-IS"/>
        </w:rPr>
      </w:pPr>
      <w:r>
        <w:rPr>
          <w:lang w:val="is-IS"/>
        </w:rPr>
        <w:t xml:space="preserve">Asphalt Institute. 1984. </w:t>
      </w:r>
      <w:r w:rsidRPr="001F5DA6">
        <w:rPr>
          <w:i/>
          <w:lang w:val="is-IS"/>
        </w:rPr>
        <w:t>Mix Design Methods for Asphalt Concrete and Other Hot-Mix Types.</w:t>
      </w:r>
      <w:r>
        <w:rPr>
          <w:lang w:val="is-IS"/>
        </w:rPr>
        <w:t xml:space="preserve"> Manual Series No. 2 (MS-2). May 1984 edition. Maryland.</w:t>
      </w:r>
    </w:p>
    <w:p w14:paraId="08D41718" w14:textId="77777777" w:rsidR="00185874" w:rsidRDefault="00185874" w:rsidP="00185874">
      <w:pPr>
        <w:ind w:left="342" w:hanging="342"/>
        <w:jc w:val="both"/>
        <w:rPr>
          <w:lang w:val="is-IS"/>
        </w:rPr>
      </w:pPr>
      <w:r w:rsidRPr="00420587">
        <w:rPr>
          <w:lang w:val="is-IS"/>
        </w:rPr>
        <w:t>Hilliges, F.</w:t>
      </w:r>
      <w:r>
        <w:rPr>
          <w:lang w:val="is-IS"/>
        </w:rPr>
        <w:t xml:space="preserve"> (redaktör). 1995. </w:t>
      </w:r>
      <w:r w:rsidRPr="00420587">
        <w:rPr>
          <w:i/>
          <w:lang w:val="is-IS"/>
        </w:rPr>
        <w:t>FAS Asfaltbok.</w:t>
      </w:r>
      <w:r>
        <w:rPr>
          <w:lang w:val="is-IS"/>
        </w:rPr>
        <w:t xml:space="preserve"> Föreningen för Asfaltbeläggningar i Sverige. Stockholm.</w:t>
      </w:r>
    </w:p>
    <w:p w14:paraId="4B86A386" w14:textId="77777777" w:rsidR="00185874" w:rsidRDefault="00185874" w:rsidP="00185874">
      <w:pPr>
        <w:ind w:left="342" w:hanging="342"/>
        <w:jc w:val="both"/>
        <w:rPr>
          <w:lang w:val="is-IS"/>
        </w:rPr>
      </w:pPr>
      <w:r w:rsidRPr="006E1857">
        <w:rPr>
          <w:lang w:val="is-IS"/>
        </w:rPr>
        <w:t xml:space="preserve">PANK. </w:t>
      </w:r>
      <w:r>
        <w:rPr>
          <w:lang w:val="is-IS"/>
        </w:rPr>
        <w:t>2000</w:t>
      </w:r>
      <w:r w:rsidRPr="006E1857">
        <w:rPr>
          <w:lang w:val="is-IS"/>
        </w:rPr>
        <w:t xml:space="preserve">. </w:t>
      </w:r>
      <w:r w:rsidRPr="006E1857">
        <w:rPr>
          <w:i/>
          <w:lang w:val="is-IS"/>
        </w:rPr>
        <w:t xml:space="preserve">Finnish Asphalt Specifications </w:t>
      </w:r>
      <w:r>
        <w:rPr>
          <w:i/>
          <w:lang w:val="is-IS"/>
        </w:rPr>
        <w:t>2000</w:t>
      </w:r>
      <w:r w:rsidRPr="006E1857">
        <w:rPr>
          <w:i/>
          <w:lang w:val="is-IS"/>
        </w:rPr>
        <w:t>.</w:t>
      </w:r>
      <w:r w:rsidRPr="006E1857">
        <w:rPr>
          <w:lang w:val="is-IS"/>
        </w:rPr>
        <w:t xml:space="preserve"> Finnish Pavement Technology Advisory Council. Helsinki.</w:t>
      </w:r>
    </w:p>
    <w:p w14:paraId="073C212D" w14:textId="77777777" w:rsidR="00185874" w:rsidRPr="006E1857" w:rsidRDefault="00185874" w:rsidP="00185874">
      <w:pPr>
        <w:ind w:left="342" w:hanging="342"/>
        <w:jc w:val="both"/>
        <w:rPr>
          <w:lang w:val="is-IS"/>
        </w:rPr>
      </w:pPr>
      <w:r w:rsidRPr="006E1857">
        <w:rPr>
          <w:lang w:val="is-IS"/>
        </w:rPr>
        <w:t xml:space="preserve">Statens vegvesen. 2005. </w:t>
      </w:r>
      <w:r w:rsidRPr="006E1857">
        <w:rPr>
          <w:i/>
          <w:lang w:val="is-IS"/>
        </w:rPr>
        <w:t>Håndbok 018.</w:t>
      </w:r>
      <w:r w:rsidRPr="006E1857">
        <w:rPr>
          <w:lang w:val="is-IS"/>
        </w:rPr>
        <w:t xml:space="preserve"> </w:t>
      </w:r>
      <w:r w:rsidRPr="006E1857">
        <w:rPr>
          <w:i/>
          <w:lang w:val="is-IS"/>
        </w:rPr>
        <w:t xml:space="preserve">Vegbygging. </w:t>
      </w:r>
      <w:r w:rsidRPr="006E1857">
        <w:rPr>
          <w:lang w:val="is-IS"/>
        </w:rPr>
        <w:t>Statens vegvesen. Oslo.</w:t>
      </w:r>
    </w:p>
    <w:p w14:paraId="28D1787E" w14:textId="77777777" w:rsidR="00185874" w:rsidRDefault="00185874" w:rsidP="00185874">
      <w:pPr>
        <w:ind w:left="340" w:hanging="340"/>
        <w:jc w:val="both"/>
        <w:rPr>
          <w:lang w:val="is-IS"/>
        </w:rPr>
      </w:pPr>
      <w:r w:rsidRPr="006E1857">
        <w:rPr>
          <w:lang w:val="is-IS"/>
        </w:rPr>
        <w:t xml:space="preserve">Vägverket. 2005. </w:t>
      </w:r>
      <w:r w:rsidRPr="006E1857">
        <w:rPr>
          <w:i/>
          <w:lang w:val="is-IS"/>
        </w:rPr>
        <w:t xml:space="preserve">ATB VÄG 2005. Kapitel </w:t>
      </w:r>
      <w:r>
        <w:rPr>
          <w:i/>
          <w:lang w:val="is-IS"/>
        </w:rPr>
        <w:t>F</w:t>
      </w:r>
      <w:r w:rsidRPr="006E1857">
        <w:rPr>
          <w:i/>
          <w:lang w:val="is-IS"/>
        </w:rPr>
        <w:t xml:space="preserve"> </w:t>
      </w:r>
      <w:r>
        <w:rPr>
          <w:i/>
          <w:lang w:val="is-IS"/>
        </w:rPr>
        <w:t>Bitumenbundna lager.</w:t>
      </w:r>
      <w:r w:rsidRPr="006E1857">
        <w:rPr>
          <w:lang w:val="is-IS"/>
        </w:rPr>
        <w:t xml:space="preserve"> VV Publ 2005:112. Borlänge.</w:t>
      </w:r>
    </w:p>
    <w:p w14:paraId="2636A7E1" w14:textId="77777777" w:rsidR="00185874" w:rsidRPr="001C45E6" w:rsidRDefault="00185874" w:rsidP="00185874">
      <w:pPr>
        <w:pStyle w:val="Heading1"/>
        <w:rPr>
          <w:lang w:val="is-IS"/>
        </w:rPr>
      </w:pPr>
      <w:bookmarkStart w:id="31" w:name="_Toc125970925"/>
      <w:r w:rsidRPr="001C45E6">
        <w:rPr>
          <w:lang w:val="is-IS"/>
        </w:rPr>
        <w:lastRenderedPageBreak/>
        <w:t>FRÓÐLEIKUR UM VIÐLOÐUN OG VIÐLOÐUNARPRÓF</w:t>
      </w:r>
      <w:bookmarkEnd w:id="31"/>
    </w:p>
    <w:p w14:paraId="19D33490" w14:textId="77777777" w:rsidR="00185874" w:rsidRPr="0054726C" w:rsidRDefault="00185874" w:rsidP="00185874">
      <w:pPr>
        <w:spacing w:after="60"/>
        <w:jc w:val="both"/>
        <w:rPr>
          <w:sz w:val="24"/>
          <w:szCs w:val="24"/>
          <w:lang w:val="is-IS"/>
        </w:rPr>
      </w:pPr>
    </w:p>
    <w:p w14:paraId="56943946" w14:textId="77777777" w:rsidR="00185874" w:rsidRDefault="00185874" w:rsidP="00185874">
      <w:pPr>
        <w:jc w:val="both"/>
        <w:rPr>
          <w:lang w:val="is-IS"/>
        </w:rPr>
      </w:pPr>
      <w:r>
        <w:rPr>
          <w:lang w:val="is-IS"/>
        </w:rPr>
        <w:t xml:space="preserve">Ef tvö efni komast í nána snertingu hvort við annað eiga þau til að festast eða límast saman. Þessi eiginleiki er kallaður viðloðun. Því haldbetri sem festingin er þeim mun betri er viðloðunin sögð vera [Rannsóknir á viðloðunarefnum, 1966, bls. 2]. </w:t>
      </w:r>
    </w:p>
    <w:p w14:paraId="0F661EC7" w14:textId="77777777" w:rsidR="00185874" w:rsidRPr="00C37131" w:rsidRDefault="00185874" w:rsidP="00185874">
      <w:pPr>
        <w:ind w:firstLine="342"/>
        <w:jc w:val="both"/>
        <w:rPr>
          <w:lang w:val="is-IS"/>
        </w:rPr>
      </w:pPr>
      <w:r w:rsidRPr="00C37131">
        <w:rPr>
          <w:lang w:val="is-IS"/>
        </w:rPr>
        <w:t xml:space="preserve">Viðloðun í bikbundnum slitlögum má skilgreina sem styrkleika bindingsins milli bindiefnis og steinefnis. Mæling á </w:t>
      </w:r>
      <w:r>
        <w:rPr>
          <w:lang w:val="is-IS"/>
        </w:rPr>
        <w:t xml:space="preserve">þessum </w:t>
      </w:r>
      <w:r w:rsidRPr="00C37131">
        <w:rPr>
          <w:lang w:val="is-IS"/>
        </w:rPr>
        <w:t xml:space="preserve">styrkleika er hins vegar verulegum erfiðleikum bundin og í staðinn er notast við óbeina mælingu, þar sem blöndum af steinefni og bindiefni er raðað eftir svörun þeirra við ákveðinni áraun undir tilteknum kringumstæðum. </w:t>
      </w:r>
    </w:p>
    <w:p w14:paraId="5BB784CB" w14:textId="77777777" w:rsidR="00185874" w:rsidRDefault="00185874" w:rsidP="00185874">
      <w:pPr>
        <w:spacing w:after="60"/>
        <w:ind w:firstLine="340"/>
        <w:jc w:val="both"/>
        <w:rPr>
          <w:lang w:val="is-IS"/>
        </w:rPr>
      </w:pPr>
      <w:r>
        <w:rPr>
          <w:lang w:val="is-IS"/>
        </w:rPr>
        <w:t>Þegar bikbindiefni kemst í snertingu við þurrt og hreint steinefni er viðloðunin undantekningarlítið góð. Öðru máli gegnir ef yfirborð steinefnisins er rakt, þá er viðloðunin venjulega slæm. Orsökin er sú að í flestum tilfellum er viðloðun vatns og steinefnis sterkari en viðloðun bindiefnis og steinefnis. Af þessu má draga tvær mikilvægar ályktanir:</w:t>
      </w:r>
    </w:p>
    <w:p w14:paraId="2A6E4B0C" w14:textId="77777777" w:rsidR="00185874" w:rsidRDefault="00185874" w:rsidP="00185874">
      <w:pPr>
        <w:numPr>
          <w:ilvl w:val="0"/>
          <w:numId w:val="46"/>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lang w:val="is-IS"/>
        </w:rPr>
        <w:t>Ef steinn er þakinn vatni loðir venjulegt bindiefni (þ.e. án viðloðunarhvata) illa eða alls ekki við hann.</w:t>
      </w:r>
    </w:p>
    <w:p w14:paraId="6441C307" w14:textId="77777777" w:rsidR="00185874" w:rsidRDefault="00185874" w:rsidP="00185874">
      <w:pPr>
        <w:numPr>
          <w:ilvl w:val="0"/>
          <w:numId w:val="46"/>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lang w:val="is-IS"/>
        </w:rPr>
        <w:t>Þótt steinninn sé þegar þakinn bindiefni getur vatn samt sem áður hrakið bindiefnið af honum ef vatnið kemst í gegnum bindiefnishimnuna (t.d. ef hún rifnar) og að yfirborði steinsins.</w:t>
      </w:r>
    </w:p>
    <w:p w14:paraId="49E3E22C" w14:textId="77777777" w:rsidR="00185874" w:rsidRDefault="00185874" w:rsidP="00185874">
      <w:pPr>
        <w:spacing w:after="60"/>
        <w:jc w:val="both"/>
        <w:rPr>
          <w:lang w:val="is-IS"/>
        </w:rPr>
      </w:pPr>
      <w:r>
        <w:rPr>
          <w:lang w:val="is-IS"/>
        </w:rPr>
        <w:t>Viðloðun bindiefnis og steinefnis er háð ýmsum eiginleikum beggja efnisþátta. Þessir eru helstir:</w:t>
      </w:r>
    </w:p>
    <w:p w14:paraId="46688AC6" w14:textId="77777777" w:rsidR="00185874" w:rsidRDefault="00185874" w:rsidP="00185874">
      <w:pPr>
        <w:numPr>
          <w:ilvl w:val="0"/>
          <w:numId w:val="46"/>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sidRPr="00F52026">
        <w:rPr>
          <w:i/>
          <w:lang w:val="is-IS"/>
        </w:rPr>
        <w:t>Kísilsýruinnihald</w:t>
      </w:r>
      <w:r>
        <w:rPr>
          <w:i/>
          <w:lang w:val="is-IS"/>
        </w:rPr>
        <w:t xml:space="preserve"> steinefnis</w:t>
      </w:r>
      <w:r w:rsidRPr="00F52026">
        <w:rPr>
          <w:i/>
          <w:lang w:val="is-IS"/>
        </w:rPr>
        <w:t>.</w:t>
      </w:r>
      <w:r>
        <w:rPr>
          <w:lang w:val="is-IS"/>
        </w:rPr>
        <w:t xml:space="preserve"> Að líkindum hafa bergtegundir með hátt kísilssýru</w:t>
      </w:r>
      <w:r>
        <w:rPr>
          <w:lang w:val="is-IS"/>
        </w:rPr>
        <w:softHyphen/>
        <w:t xml:space="preserve">innihald (&gt; 60%) að jafnaði lakari viðloðun en lágt. Sem þumalfingursreglu má nota að ljós steinefni (granít, kvarsít, díorit) hafa yfirleitt lakari viðloðun en dökk (basalt). </w:t>
      </w:r>
    </w:p>
    <w:p w14:paraId="33A0B123" w14:textId="77777777" w:rsidR="00185874" w:rsidRDefault="00185874" w:rsidP="00185874">
      <w:pPr>
        <w:numPr>
          <w:ilvl w:val="0"/>
          <w:numId w:val="46"/>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sidRPr="00DA0513">
        <w:rPr>
          <w:i/>
          <w:lang w:val="is-IS"/>
        </w:rPr>
        <w:t xml:space="preserve">Gropa. </w:t>
      </w:r>
      <w:r>
        <w:rPr>
          <w:lang w:val="is-IS"/>
        </w:rPr>
        <w:t xml:space="preserve">Stundum er erfitt að þurrka gropin steinefni fullkomlega. Ef ekki tekst að þurrka allt vatn úr gropunum, getur vatnið í þeim þrengt sér milli bindiefnishimnunnar og steinsins og rifið hana frá. Ef steinefnið er hins vegar fullþurrt, þrengir bindiefnið sér inn í gropurnar og þá fæst betri viðloðun (stærri snertiflötur) en í gropulausu efni.  </w:t>
      </w:r>
    </w:p>
    <w:p w14:paraId="36B85213" w14:textId="77777777" w:rsidR="00185874" w:rsidRDefault="00185874" w:rsidP="00185874">
      <w:pPr>
        <w:numPr>
          <w:ilvl w:val="0"/>
          <w:numId w:val="46"/>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i/>
          <w:lang w:val="is-IS"/>
        </w:rPr>
        <w:t xml:space="preserve">Kornalögun og yfirborðsáferð. </w:t>
      </w:r>
      <w:r w:rsidRPr="004162BC">
        <w:rPr>
          <w:lang w:val="is-IS"/>
        </w:rPr>
        <w:t>Á hvössum brúnum steinefnisins er bindiefnishimnan þunn.</w:t>
      </w:r>
      <w:r>
        <w:rPr>
          <w:lang w:val="is-IS"/>
        </w:rPr>
        <w:t xml:space="preserve"> Þar er hætt við að himnan rifni, vatn komist undir hana og byrji að flysja bindiefnishimnuna frá. Sama máli gegnir um steinefni í yfirborði slitlagsins, þar rofnar bindiefnishimnan af völdum negldra hjólbarða. </w:t>
      </w:r>
    </w:p>
    <w:p w14:paraId="58316BE2" w14:textId="77777777" w:rsidR="00185874" w:rsidRDefault="00185874" w:rsidP="00185874">
      <w:pPr>
        <w:numPr>
          <w:ilvl w:val="0"/>
          <w:numId w:val="46"/>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sidRPr="00CA6677">
        <w:rPr>
          <w:i/>
          <w:lang w:val="is-IS"/>
        </w:rPr>
        <w:t>Hreinleiki.</w:t>
      </w:r>
      <w:r>
        <w:rPr>
          <w:lang w:val="is-IS"/>
        </w:rPr>
        <w:t xml:space="preserve"> Ef steinefnið er óhreint (fínefnasmurt) getur viðloðun brugðist jafnvel þótt það sé fullkomlega þurrt, vegna þess að óhreinindin varna bindiefninu að komast í fulla snertingu við steinefnið. Þá getur verið til bóta að þvo steinefnið. Veðrunarhúð á steinefninu getur haft samskonar áhrif.</w:t>
      </w:r>
    </w:p>
    <w:p w14:paraId="7B0493CA" w14:textId="77777777" w:rsidR="00185874" w:rsidRDefault="00185874" w:rsidP="00185874">
      <w:pPr>
        <w:numPr>
          <w:ilvl w:val="0"/>
          <w:numId w:val="46"/>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i/>
          <w:lang w:val="is-IS"/>
        </w:rPr>
        <w:t>Seigja bindiefnis.</w:t>
      </w:r>
      <w:r>
        <w:rPr>
          <w:lang w:val="is-IS"/>
        </w:rPr>
        <w:t xml:space="preserve"> Því þynnra sem bindiefnið er, þeim mun auðveldara á það með að væta steinefnið og smjúga inn í gropur. Að sama skapi er auðveldara fyrir vatn að flysja bindiefnishimnuna af, ef það kemst á milli steins og bindiefnis.</w:t>
      </w:r>
    </w:p>
    <w:p w14:paraId="79A6B2A7" w14:textId="77777777" w:rsidR="00185874" w:rsidRDefault="00185874" w:rsidP="00185874">
      <w:pPr>
        <w:numPr>
          <w:ilvl w:val="0"/>
          <w:numId w:val="46"/>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i/>
          <w:lang w:val="is-IS"/>
        </w:rPr>
        <w:t>Efnafræðilegir eiginleikar.</w:t>
      </w:r>
      <w:r>
        <w:rPr>
          <w:lang w:val="is-IS"/>
        </w:rPr>
        <w:t xml:space="preserve"> Talið er að sýrustig bindiefnis hafi áhrif á viðloðun þess við steinefni. </w:t>
      </w:r>
    </w:p>
    <w:p w14:paraId="0B209DB1" w14:textId="77777777" w:rsidR="00185874" w:rsidRDefault="00185874" w:rsidP="00185874">
      <w:pPr>
        <w:numPr>
          <w:ilvl w:val="0"/>
          <w:numId w:val="46"/>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i/>
          <w:lang w:val="is-IS"/>
        </w:rPr>
        <w:t>Íaukar.</w:t>
      </w:r>
      <w:r>
        <w:rPr>
          <w:lang w:val="is-IS"/>
        </w:rPr>
        <w:t xml:space="preserve"> Viðloðunarefni, íaukar sem stundum er blandað í bindiefni geta bætt viðloðun til muna. </w:t>
      </w:r>
    </w:p>
    <w:p w14:paraId="7D4E4DDD" w14:textId="77777777" w:rsidR="00185874" w:rsidRDefault="00185874" w:rsidP="00185874">
      <w:pPr>
        <w:spacing w:after="60"/>
        <w:jc w:val="both"/>
        <w:rPr>
          <w:lang w:val="is-IS"/>
        </w:rPr>
      </w:pPr>
      <w:r>
        <w:rPr>
          <w:lang w:val="is-IS"/>
        </w:rPr>
        <w:lastRenderedPageBreak/>
        <w:t>Viðloðun getur verið tvenns konar:</w:t>
      </w:r>
    </w:p>
    <w:p w14:paraId="400E0AD3" w14:textId="77777777" w:rsidR="00185874" w:rsidRDefault="00185874" w:rsidP="00185874">
      <w:pPr>
        <w:numPr>
          <w:ilvl w:val="0"/>
          <w:numId w:val="48"/>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i/>
          <w:lang w:val="is-IS"/>
        </w:rPr>
        <w:t>T</w:t>
      </w:r>
      <w:r w:rsidRPr="00620483">
        <w:rPr>
          <w:i/>
          <w:lang w:val="is-IS"/>
        </w:rPr>
        <w:t xml:space="preserve">reg </w:t>
      </w:r>
      <w:r w:rsidRPr="005037E8">
        <w:rPr>
          <w:i/>
          <w:lang w:val="is-IS"/>
        </w:rPr>
        <w:t>(</w:t>
      </w:r>
      <w:r>
        <w:rPr>
          <w:i/>
          <w:lang w:val="is-IS"/>
        </w:rPr>
        <w:t xml:space="preserve">e. </w:t>
      </w:r>
      <w:r w:rsidRPr="005037E8">
        <w:rPr>
          <w:i/>
          <w:lang w:val="is-IS"/>
        </w:rPr>
        <w:t>pass</w:t>
      </w:r>
      <w:r>
        <w:rPr>
          <w:i/>
          <w:lang w:val="is-IS"/>
        </w:rPr>
        <w:t>i</w:t>
      </w:r>
      <w:r w:rsidRPr="005037E8">
        <w:rPr>
          <w:i/>
          <w:lang w:val="is-IS"/>
        </w:rPr>
        <w:t>v</w:t>
      </w:r>
      <w:r>
        <w:rPr>
          <w:i/>
          <w:lang w:val="is-IS"/>
        </w:rPr>
        <w:t>e</w:t>
      </w:r>
      <w:r w:rsidRPr="005037E8">
        <w:rPr>
          <w:i/>
          <w:lang w:val="is-IS"/>
        </w:rPr>
        <w:t>) viðloðun.</w:t>
      </w:r>
      <w:r>
        <w:rPr>
          <w:lang w:val="is-IS"/>
        </w:rPr>
        <w:t xml:space="preserve"> Að jafnaði límist bindiefni við þurran stein, þótt það nái engri festingu við hann rakan. Þetta er kölluð treg viðloðun.</w:t>
      </w:r>
      <w:r w:rsidRPr="005037E8">
        <w:rPr>
          <w:sz w:val="18"/>
          <w:szCs w:val="18"/>
          <w:lang w:val="is-IS"/>
        </w:rPr>
        <w:t xml:space="preserve"> </w:t>
      </w:r>
      <w:r>
        <w:rPr>
          <w:lang w:val="is-IS"/>
        </w:rPr>
        <w:t>Þessi gerð af viðloðun er algengust í malbiki.</w:t>
      </w:r>
    </w:p>
    <w:p w14:paraId="75C21E16" w14:textId="77777777" w:rsidR="00185874" w:rsidRDefault="00185874" w:rsidP="00185874">
      <w:pPr>
        <w:numPr>
          <w:ilvl w:val="0"/>
          <w:numId w:val="48"/>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sidRPr="00864A57">
        <w:rPr>
          <w:i/>
          <w:lang w:val="is-IS"/>
        </w:rPr>
        <w:t>Áleitin</w:t>
      </w:r>
      <w:r>
        <w:rPr>
          <w:i/>
          <w:lang w:val="is-IS"/>
        </w:rPr>
        <w:t xml:space="preserve"> (e. active) </w:t>
      </w:r>
      <w:r w:rsidRPr="00864A57">
        <w:rPr>
          <w:i/>
          <w:lang w:val="is-IS"/>
        </w:rPr>
        <w:t>viðloðun.</w:t>
      </w:r>
      <w:r>
        <w:rPr>
          <w:lang w:val="is-IS"/>
        </w:rPr>
        <w:t xml:space="preserve"> Ef dropi af bindiefni, sem snertir rakan stein, skríður út yfir steininn þannig að snertiflöturinn stækkar er viðloðunin kölluð áleitin. Þetta er merki um að viðloðun bindiefnisins við steininn sé meiri en viðloðun vatns við hann. Þegar viðloðunarefnum er blandað í bindiefni breytist viðloðunin oft úr tregri viðloðun í áleitna.</w:t>
      </w:r>
    </w:p>
    <w:p w14:paraId="33091F3D" w14:textId="77777777" w:rsidR="00185874" w:rsidRDefault="00185874" w:rsidP="00185874">
      <w:pPr>
        <w:jc w:val="both"/>
        <w:rPr>
          <w:lang w:val="is-IS"/>
        </w:rPr>
      </w:pPr>
      <w:r>
        <w:rPr>
          <w:lang w:val="is-IS"/>
        </w:rPr>
        <w:t xml:space="preserve">Viðloðunarefni, geta bætt viðloðun til muna, einkum ef bindiefni með litla seigju eiga í hlut. Ef viðloðun verður að vera áleitin, eins og þegar þunnfljótandi bindiefni (svo sem bikþeytu) er blandað í rakt eða hálfþurrkað steinefni verður steinefnið að vera hreint og lítt eða ekki veðrað. Viðloðunarefni eru talin halda virkni sinni svo árum skiptir, a.m.k. þegar malbik á í hlut. </w:t>
      </w:r>
    </w:p>
    <w:p w14:paraId="00003AB6" w14:textId="77777777" w:rsidR="00185874" w:rsidRDefault="00185874" w:rsidP="00185874">
      <w:pPr>
        <w:ind w:firstLine="342"/>
        <w:jc w:val="both"/>
        <w:rPr>
          <w:lang w:val="is-IS"/>
        </w:rPr>
      </w:pPr>
      <w:r>
        <w:rPr>
          <w:lang w:val="is-IS"/>
        </w:rPr>
        <w:t xml:space="preserve">Algengust þeirra viðloðunarefna sem nú eru notuð eru fituamin. Það eru kolvetnakeðjur með aminhóp á öðrum endanum. Sá endi er hlaðinn og binst auðveldlega hleðslum á yfirborði steinefnisins. Hinn endinn er fitusækinn og tengist þess vegna bindiefninu. Þessi virkni getur verið svo öflug að viðloðunin verði áleitin, eins og berlega kemur í ljós þegar viðloðun er prófuð í svokölluðu hrærsluprófi. </w:t>
      </w:r>
    </w:p>
    <w:p w14:paraId="23D8F98A" w14:textId="77777777" w:rsidR="00185874" w:rsidRDefault="00185874" w:rsidP="00185874">
      <w:pPr>
        <w:spacing w:after="60"/>
        <w:ind w:firstLine="342"/>
        <w:jc w:val="both"/>
        <w:rPr>
          <w:lang w:val="is-IS"/>
        </w:rPr>
      </w:pPr>
      <w:r>
        <w:rPr>
          <w:lang w:val="is-IS"/>
        </w:rPr>
        <w:t>Viðloðun getur skipt miklu máli fyrir endingu slitlags og þess vegna hafa verið reyndar ótal aðferðir til að prófa viðloðunareiginleika steinefna og áhrif vatns á malbik. Þessar prófunaraðferðir hafa allar sætt gagnrýni en eru þó, sumar hverjar að minnsta kosti, taldar gefa sterkar vísbendingar um viðloðunareiginleika. Prófunaraðferðunum má skipta í tvo flokka:</w:t>
      </w:r>
    </w:p>
    <w:p w14:paraId="55E9D70F" w14:textId="77777777" w:rsidR="00185874" w:rsidRDefault="00185874" w:rsidP="00185874">
      <w:pPr>
        <w:numPr>
          <w:ilvl w:val="0"/>
          <w:numId w:val="47"/>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lang w:val="is-IS"/>
        </w:rPr>
        <w:t>Prófun á viðloðunareiginleikum steinefna. Þá er bindiefni blandað saman við steina, raka eða þurra, og mælt á einhvern hátt hversu vel bindiefnið loðir við þá. Af þeim sem hafa verið notuð hérlendis eru hrærslupróf á viðloðun og rúlluflöskupróf algengust.</w:t>
      </w:r>
    </w:p>
    <w:p w14:paraId="06EC3D5C" w14:textId="77777777" w:rsidR="00185874" w:rsidRDefault="00185874" w:rsidP="00185874">
      <w:pPr>
        <w:spacing w:after="60"/>
        <w:ind w:left="1197" w:right="542"/>
        <w:jc w:val="both"/>
        <w:rPr>
          <w:lang w:val="is-IS"/>
        </w:rPr>
      </w:pPr>
      <w:r w:rsidRPr="005501CE">
        <w:rPr>
          <w:i/>
          <w:lang w:val="is-IS"/>
        </w:rPr>
        <w:t>Hrærslupróf á viðloðun</w:t>
      </w:r>
      <w:r>
        <w:rPr>
          <w:lang w:val="is-IS"/>
        </w:rPr>
        <w:t xml:space="preserve"> prófar áleitna viðloðun. Þá er þunnu bindiefni, blönduðu viðloðunarefni, hrært saman við blautt steinefni í stærðaflokknum 4-16 mm í fáeinar mínútur í þar til gerðri hrærivél. Síðan er vatni hellt yfir og hrært í klukkustund. Að því búnu er þakningin metin [Ásbjörn Jóhannesson 1977, bls. 31]. Þetta próf hefur reynst vel til að meta viðloðunareiginleika steinefna, sem á að nota í klæðingar. </w:t>
      </w:r>
    </w:p>
    <w:p w14:paraId="2FFA9CE8" w14:textId="77777777" w:rsidR="00185874" w:rsidRDefault="00185874" w:rsidP="00185874">
      <w:pPr>
        <w:spacing w:after="60"/>
        <w:ind w:left="1197" w:right="542"/>
        <w:jc w:val="both"/>
        <w:rPr>
          <w:lang w:val="is-IS"/>
        </w:rPr>
      </w:pPr>
      <w:r w:rsidRPr="005501CE">
        <w:rPr>
          <w:i/>
          <w:lang w:val="is-IS"/>
        </w:rPr>
        <w:t xml:space="preserve">Rúlluflöskupróf </w:t>
      </w:r>
      <w:r>
        <w:rPr>
          <w:lang w:val="is-IS"/>
        </w:rPr>
        <w:t>[</w:t>
      </w:r>
      <w:r w:rsidRPr="00FA38F2">
        <w:rPr>
          <w:lang w:val="is-IS"/>
        </w:rPr>
        <w:t>ÍST EN 12697-11</w:t>
      </w:r>
      <w:r>
        <w:rPr>
          <w:lang w:val="is-IS"/>
        </w:rPr>
        <w:t>]</w:t>
      </w:r>
      <w:r>
        <w:rPr>
          <w:i/>
          <w:lang w:val="is-IS"/>
        </w:rPr>
        <w:t xml:space="preserve"> </w:t>
      </w:r>
      <w:r>
        <w:rPr>
          <w:lang w:val="is-IS"/>
        </w:rPr>
        <w:t xml:space="preserve">mælir trega viðloðun. Þurrum steinum í stærðaflokkum á bilinu 5,6-11,2 mm er blandað saman við bik (með eða án viðloðunarefnis). Að því loknu eru steinarnir, einn og einn, tíndir upp í 500 ml glerflöskur þar til 150 g eru komin í hverja af þrem flöskum, og þær síðan fylltar að mestu með vatni. Þá eru flöskurnar lagðar á hliðina í vél sem veltir þeim í sífellu. Eftir 6 klst og aftur eftir 24 klst (prófið má einnig framlengja </w:t>
      </w:r>
      <w:r w:rsidRPr="00D024B3">
        <w:rPr>
          <w:lang w:val="is-IS"/>
        </w:rPr>
        <w:t>í 48</w:t>
      </w:r>
      <w:r>
        <w:rPr>
          <w:lang w:val="is-IS"/>
        </w:rPr>
        <w:t xml:space="preserve"> og 72 klst) eru steinarnir skoðaðir og þakning þeirra metin. Þetta próf hefur verið notað lítið eitt hérlendis en árangurinn orkar tvímælis, nákvæmnin er ekki sérlega mikil.</w:t>
      </w:r>
      <w:r w:rsidRPr="000B4259">
        <w:rPr>
          <w:lang w:val="is-IS"/>
        </w:rPr>
        <w:t xml:space="preserve"> </w:t>
      </w:r>
      <w:r>
        <w:rPr>
          <w:lang w:val="is-IS"/>
        </w:rPr>
        <w:t>Í kafla 6 í Efnisgæðaritinu er gerð sú krafa að steinefni í malbiki skuli hafa a.m.k. 25% þakningu úr rúlluflöskuprófi eftir hrærslu í 48 klst.</w:t>
      </w:r>
    </w:p>
    <w:p w14:paraId="3C6249BF" w14:textId="77777777" w:rsidR="00185874" w:rsidRDefault="00185874" w:rsidP="00185874">
      <w:pPr>
        <w:numPr>
          <w:ilvl w:val="0"/>
          <w:numId w:val="47"/>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lang w:val="is-IS"/>
        </w:rPr>
        <w:t xml:space="preserve">Prófun á malbiki. Styrkleiki sýna (borkjarna, Marshallkjarna eða svipaðra sívalninga) af malbiki er borinn saman við styrkleika samskonar sýna sem hafa sætt áraun frá vatni við tiltekið hitastig. Í undantekningartilfellum er bætt við nokkrum frost-þíðusveiflum. Próf af þessu tagi eru kölluð vatnsnæmipróf og algengasta prófið hérlendis af þessu tagi er kleyfnipróf á viðloðun. </w:t>
      </w:r>
    </w:p>
    <w:p w14:paraId="21B3F995" w14:textId="77777777" w:rsidR="00185874" w:rsidRDefault="00185874" w:rsidP="00185874">
      <w:pPr>
        <w:spacing w:after="60"/>
        <w:ind w:left="1197" w:right="542"/>
        <w:jc w:val="both"/>
        <w:rPr>
          <w:lang w:val="is-IS"/>
        </w:rPr>
      </w:pPr>
      <w:r>
        <w:rPr>
          <w:i/>
          <w:lang w:val="is-IS"/>
        </w:rPr>
        <w:t>Kleyfni</w:t>
      </w:r>
      <w:r w:rsidRPr="005501CE">
        <w:rPr>
          <w:i/>
          <w:lang w:val="is-IS"/>
        </w:rPr>
        <w:t>próf á viðloðun</w:t>
      </w:r>
      <w:r>
        <w:rPr>
          <w:lang w:val="is-IS"/>
        </w:rPr>
        <w:t xml:space="preserve"> [</w:t>
      </w:r>
      <w:r w:rsidRPr="00FA38F2">
        <w:rPr>
          <w:lang w:val="is-IS"/>
        </w:rPr>
        <w:t>ÍST EN 12697-</w:t>
      </w:r>
      <w:r>
        <w:rPr>
          <w:lang w:val="is-IS"/>
        </w:rPr>
        <w:t>23]</w:t>
      </w:r>
      <w:r>
        <w:rPr>
          <w:i/>
          <w:lang w:val="is-IS"/>
        </w:rPr>
        <w:t xml:space="preserve"> </w:t>
      </w:r>
      <w:r>
        <w:rPr>
          <w:lang w:val="is-IS"/>
        </w:rPr>
        <w:t xml:space="preserve">mælir trega viðloðun og byggist á styrkleikasamanburði sýna sem annars vegar hafa legið í vatni í 3 sólarhringa </w:t>
      </w:r>
      <w:r>
        <w:rPr>
          <w:lang w:val="is-IS"/>
        </w:rPr>
        <w:lastRenderedPageBreak/>
        <w:t xml:space="preserve">við 40°C og hinsvegar sýna sem eru prófuð þurr. Síðan er kleyfniþol (indirect tensile strength) beggja sýnahópa prófað og hlutfallið tekið sem mælikvarði á vatnsnæmi malbiksins. Þetta próf hefur verið notað hérlendis sem gerðarpróf á malbiki ef umferð er mikil (ásamt hjólfaraprófi og slitþolsprófi) og niðurstöðurnar hafa verið í viðunandi samræmi við reynslu. </w:t>
      </w:r>
    </w:p>
    <w:p w14:paraId="107A90C3" w14:textId="77777777" w:rsidR="00185874" w:rsidRDefault="00185874" w:rsidP="00185874">
      <w:pPr>
        <w:spacing w:after="60"/>
        <w:jc w:val="both"/>
        <w:rPr>
          <w:lang w:val="is-IS"/>
        </w:rPr>
      </w:pPr>
      <w:r>
        <w:rPr>
          <w:lang w:val="is-IS"/>
        </w:rPr>
        <w:t xml:space="preserve">Í ljósi þess að aðstæður hérlendis (margar frost-þíðu sveiflur, blaut slitlög vegna úrkomu og hálkueyðingar) gera miklar kröfur til viðloðunar bindiefnis við steinefni og þol slitlaga gagnvart áraun frá vatni, er æskilegt að prófa viðloðunareiginleika slitlaga á einhvern hátt. Þótt viðloðunarpróf séu frumstæð, eru þau samt sem áður líkleg til að geta raðað slitlagsgerðum með hliðsjón af viðloðunareiginleikum og gefið vísbendingu um endingu.    </w:t>
      </w:r>
    </w:p>
    <w:p w14:paraId="4BE7A607" w14:textId="77777777" w:rsidR="008E2251" w:rsidRDefault="008E2251" w:rsidP="00185874">
      <w:pPr>
        <w:spacing w:after="60"/>
        <w:rPr>
          <w:b/>
          <w:color w:val="FF0000"/>
          <w:lang w:val="is-IS"/>
        </w:rPr>
      </w:pPr>
    </w:p>
    <w:p w14:paraId="32117256" w14:textId="0ED2E6A9" w:rsidR="00185874" w:rsidRPr="00E57041" w:rsidRDefault="00185874" w:rsidP="00185874">
      <w:pPr>
        <w:spacing w:after="60"/>
        <w:rPr>
          <w:b/>
          <w:sz w:val="24"/>
          <w:szCs w:val="24"/>
          <w:lang w:val="is-IS"/>
        </w:rPr>
      </w:pPr>
      <w:r w:rsidRPr="00E57041">
        <w:rPr>
          <w:b/>
          <w:sz w:val="24"/>
          <w:szCs w:val="24"/>
          <w:lang w:val="is-IS"/>
        </w:rPr>
        <w:t>HEIMILDIR</w:t>
      </w:r>
    </w:p>
    <w:p w14:paraId="625C0CEE" w14:textId="77777777" w:rsidR="00185874" w:rsidRPr="006E1857" w:rsidRDefault="00185874" w:rsidP="00185874">
      <w:pPr>
        <w:ind w:left="342" w:hanging="342"/>
        <w:jc w:val="both"/>
        <w:rPr>
          <w:lang w:val="is-IS"/>
        </w:rPr>
      </w:pPr>
      <w:r>
        <w:rPr>
          <w:lang w:val="is-IS"/>
        </w:rPr>
        <w:t xml:space="preserve">Ásbjörn Jóhannesson. 1977. </w:t>
      </w:r>
      <w:r w:rsidRPr="00056E75">
        <w:rPr>
          <w:i/>
          <w:lang w:val="is-IS"/>
        </w:rPr>
        <w:t>Viðloðun í olíumöl og malbiki.</w:t>
      </w:r>
      <w:r>
        <w:rPr>
          <w:lang w:val="is-IS"/>
        </w:rPr>
        <w:t xml:space="preserve"> Rannsóknastofnun byggingariðnaðarins, Reykjavík. </w:t>
      </w:r>
    </w:p>
    <w:p w14:paraId="0068EF71" w14:textId="77777777" w:rsidR="00185874" w:rsidRDefault="00185874" w:rsidP="00185874">
      <w:pPr>
        <w:ind w:left="340" w:hanging="340"/>
        <w:jc w:val="both"/>
        <w:rPr>
          <w:lang w:val="is-IS"/>
        </w:rPr>
      </w:pPr>
      <w:r>
        <w:rPr>
          <w:lang w:val="is-IS"/>
        </w:rPr>
        <w:t xml:space="preserve">ÍST EN 12697-11. </w:t>
      </w:r>
      <w:r w:rsidRPr="0063568A">
        <w:rPr>
          <w:i/>
          <w:lang w:val="is-IS"/>
        </w:rPr>
        <w:t>Bituminous mixtures – Test methods for hot mix asphalt – Part 11: Determination of the affinity between aggregate and bitumen.</w:t>
      </w:r>
      <w:r>
        <w:rPr>
          <w:lang w:val="is-IS"/>
        </w:rPr>
        <w:t xml:space="preserve"> Staðlaráð Íslands, Reykjavík</w:t>
      </w:r>
      <w:r w:rsidRPr="004052CF">
        <w:rPr>
          <w:lang w:val="is-IS"/>
        </w:rPr>
        <w:t>.</w:t>
      </w:r>
    </w:p>
    <w:p w14:paraId="54B66185" w14:textId="77777777" w:rsidR="00185874" w:rsidRDefault="00185874" w:rsidP="00185874">
      <w:pPr>
        <w:ind w:left="340" w:hanging="340"/>
        <w:jc w:val="both"/>
        <w:rPr>
          <w:lang w:val="is-IS"/>
        </w:rPr>
      </w:pPr>
      <w:r>
        <w:rPr>
          <w:lang w:val="is-IS"/>
        </w:rPr>
        <w:t xml:space="preserve">ÍST EN 12697-23. </w:t>
      </w:r>
      <w:r w:rsidRPr="0063568A">
        <w:rPr>
          <w:i/>
          <w:lang w:val="is-IS"/>
        </w:rPr>
        <w:t xml:space="preserve">Bituminous mixtures – Test methods for hot mix asphalt – Part </w:t>
      </w:r>
      <w:r>
        <w:rPr>
          <w:i/>
          <w:lang w:val="is-IS"/>
        </w:rPr>
        <w:t>23</w:t>
      </w:r>
      <w:r w:rsidRPr="0063568A">
        <w:rPr>
          <w:i/>
          <w:lang w:val="is-IS"/>
        </w:rPr>
        <w:t xml:space="preserve">: Determination of the </w:t>
      </w:r>
      <w:r>
        <w:rPr>
          <w:i/>
          <w:lang w:val="is-IS"/>
        </w:rPr>
        <w:t>indirect tensile strength</w:t>
      </w:r>
      <w:r w:rsidRPr="0063568A">
        <w:rPr>
          <w:i/>
          <w:lang w:val="is-IS"/>
        </w:rPr>
        <w:t xml:space="preserve"> </w:t>
      </w:r>
      <w:r>
        <w:rPr>
          <w:i/>
          <w:lang w:val="is-IS"/>
        </w:rPr>
        <w:t>of bituminous specimens</w:t>
      </w:r>
      <w:r w:rsidRPr="0063568A">
        <w:rPr>
          <w:i/>
          <w:lang w:val="is-IS"/>
        </w:rPr>
        <w:t>.</w:t>
      </w:r>
      <w:r>
        <w:rPr>
          <w:lang w:val="is-IS"/>
        </w:rPr>
        <w:t xml:space="preserve"> Staðlaráð Íslands, Reykjavík</w:t>
      </w:r>
      <w:r w:rsidRPr="004052CF">
        <w:rPr>
          <w:lang w:val="is-IS"/>
        </w:rPr>
        <w:t>.</w:t>
      </w:r>
    </w:p>
    <w:p w14:paraId="73C8103E" w14:textId="77777777" w:rsidR="00185874" w:rsidRDefault="00185874" w:rsidP="00185874">
      <w:pPr>
        <w:ind w:left="340" w:hanging="340"/>
        <w:jc w:val="both"/>
        <w:rPr>
          <w:lang w:val="is-IS"/>
        </w:rPr>
      </w:pPr>
      <w:r w:rsidRPr="0063568A">
        <w:rPr>
          <w:i/>
          <w:lang w:val="is-IS"/>
        </w:rPr>
        <w:t>Rannsóknir á viðloðunarefnum. 1966.</w:t>
      </w:r>
      <w:r>
        <w:rPr>
          <w:lang w:val="is-IS"/>
        </w:rPr>
        <w:t xml:space="preserve"> Rannsóknastofnun byggingariðnaðarins, Reykjavík. </w:t>
      </w:r>
    </w:p>
    <w:p w14:paraId="5D241C73" w14:textId="77777777" w:rsidR="00185874" w:rsidRPr="001C45E6" w:rsidRDefault="00185874" w:rsidP="00185874">
      <w:pPr>
        <w:pStyle w:val="Heading1"/>
        <w:rPr>
          <w:lang w:val="is-IS"/>
        </w:rPr>
      </w:pPr>
      <w:bookmarkStart w:id="32" w:name="_Toc125970926"/>
      <w:r w:rsidRPr="001C45E6">
        <w:rPr>
          <w:lang w:val="is-IS"/>
        </w:rPr>
        <w:lastRenderedPageBreak/>
        <w:t>FRÓÐLEIKUR UM RÚLLUFLÖSKURPRÓF</w:t>
      </w:r>
      <w:bookmarkEnd w:id="32"/>
    </w:p>
    <w:p w14:paraId="4D64406B" w14:textId="77777777" w:rsidR="00185874" w:rsidRDefault="00185874" w:rsidP="00185874">
      <w:pPr>
        <w:rPr>
          <w:sz w:val="24"/>
          <w:szCs w:val="24"/>
          <w:lang w:val="is-IS"/>
        </w:rPr>
      </w:pPr>
    </w:p>
    <w:p w14:paraId="1A081E24" w14:textId="77777777" w:rsidR="00185874" w:rsidRPr="004628EC" w:rsidRDefault="00185874" w:rsidP="00185874">
      <w:pPr>
        <w:jc w:val="both"/>
        <w:rPr>
          <w:lang w:val="is-IS"/>
        </w:rPr>
      </w:pPr>
      <w:r w:rsidRPr="004628EC">
        <w:rPr>
          <w:lang w:val="is-IS"/>
        </w:rPr>
        <w:t xml:space="preserve">Árið 1986 voru gerðar viðloðunarprófanir á nokkrum efnum með rúlluflöskuprófi [Nordisk Vegteknisk Forbund 1986, bls. 27-29]. Steinefnið var í stærðaflokknum 9,5-11,2 </w:t>
      </w:r>
      <w:r>
        <w:rPr>
          <w:lang w:val="is-IS"/>
        </w:rPr>
        <w:t xml:space="preserve">mm </w:t>
      </w:r>
      <w:r w:rsidRPr="004628EC">
        <w:rPr>
          <w:lang w:val="is-IS"/>
        </w:rPr>
        <w:t xml:space="preserve">og þrír rannsóknamenn mátu þakninguna. Það var úr ýmsum námum, íslenskum (ÍS), færeyskum (FÆ), norskum (N) og sænskum (SE). Bindiefnið var </w:t>
      </w:r>
      <w:r>
        <w:rPr>
          <w:lang w:val="is-IS"/>
        </w:rPr>
        <w:t>bik</w:t>
      </w:r>
      <w:r w:rsidRPr="004628EC">
        <w:rPr>
          <w:lang w:val="is-IS"/>
        </w:rPr>
        <w:t xml:space="preserve"> með stungudýpt um 150</w:t>
      </w:r>
      <w:r>
        <w:rPr>
          <w:lang w:val="is-IS"/>
        </w:rPr>
        <w:t xml:space="preserve"> mm/10</w:t>
      </w:r>
      <w:r w:rsidRPr="004628EC">
        <w:rPr>
          <w:lang w:val="is-IS"/>
        </w:rPr>
        <w:t xml:space="preserve">. Um viðloðunarefni er ekkert tekið fram, né heldur hvort það </w:t>
      </w:r>
      <w:r>
        <w:rPr>
          <w:lang w:val="is-IS"/>
        </w:rPr>
        <w:t>var</w:t>
      </w:r>
      <w:r w:rsidRPr="004628EC">
        <w:rPr>
          <w:lang w:val="is-IS"/>
        </w:rPr>
        <w:t xml:space="preserve"> notað. Niðurstöður eftir 48 klst. prófun eru sýndar í töflu 1. Í sömu töflu eru einnig sýndar niðurstöður kleyfniþolsprófs á vatnsnæmi malbiks úr sömu steinefnum.</w:t>
      </w:r>
    </w:p>
    <w:p w14:paraId="447919AE" w14:textId="77777777" w:rsidR="00185874" w:rsidRDefault="00185874" w:rsidP="00185874">
      <w:pPr>
        <w:jc w:val="both"/>
        <w:rPr>
          <w:sz w:val="24"/>
          <w:szCs w:val="24"/>
          <w:lang w:val="is-IS"/>
        </w:rPr>
      </w:pPr>
    </w:p>
    <w:p w14:paraId="74DAF070" w14:textId="279DC899" w:rsidR="00185874" w:rsidRPr="004D7B8A" w:rsidRDefault="00185874" w:rsidP="001F64D1">
      <w:pPr>
        <w:pStyle w:val="MYND"/>
      </w:pPr>
      <w:r w:rsidRPr="004D7B8A">
        <w:rPr>
          <w:b/>
        </w:rPr>
        <w:t xml:space="preserve">Tafla 1. </w:t>
      </w:r>
      <w:r w:rsidR="001F64D1">
        <w:rPr>
          <w:b/>
        </w:rPr>
        <w:br/>
      </w:r>
      <w:r w:rsidRPr="004D7B8A">
        <w:t>Niðurstöður rúlluflöskuprófs og kleyfniþolsprófs á viðloðun á nokkrum malbiks</w:t>
      </w:r>
      <w:r w:rsidRPr="004D7B8A">
        <w:softHyphen/>
        <w:t xml:space="preserve">efnum með </w:t>
      </w:r>
      <w:r>
        <w:t>bik</w:t>
      </w:r>
      <w:r w:rsidRPr="004D7B8A">
        <w:t xml:space="preserve">i </w:t>
      </w:r>
      <w:r>
        <w:t xml:space="preserve">með stungudýpt </w:t>
      </w:r>
      <w:r w:rsidRPr="004D7B8A">
        <w:t>150</w:t>
      </w:r>
      <w:r>
        <w:t xml:space="preserve"> mm/10</w:t>
      </w:r>
      <w:r w:rsidRPr="004D7B8A">
        <w:t>. Meðaltal þakningar í rúlluflöskuprófi var metin af þrem mönnum eftir prófun í 48 klst.</w:t>
      </w:r>
    </w:p>
    <w:tbl>
      <w:tblPr>
        <w:tblStyle w:val="TableGrid"/>
        <w:tblW w:w="0" w:type="auto"/>
        <w:jc w:val="center"/>
        <w:tblLook w:val="01E0" w:firstRow="1" w:lastRow="1" w:firstColumn="1" w:lastColumn="1" w:noHBand="0" w:noVBand="0"/>
      </w:tblPr>
      <w:tblGrid>
        <w:gridCol w:w="2331"/>
        <w:gridCol w:w="1070"/>
        <w:gridCol w:w="1297"/>
        <w:gridCol w:w="1800"/>
      </w:tblGrid>
      <w:tr w:rsidR="00185874" w14:paraId="70552B35" w14:textId="77777777" w:rsidTr="003B1D2F">
        <w:trPr>
          <w:jc w:val="center"/>
        </w:trPr>
        <w:tc>
          <w:tcPr>
            <w:tcW w:w="2331" w:type="dxa"/>
            <w:shd w:val="clear" w:color="auto" w:fill="FFFAEE" w:themeFill="background2"/>
          </w:tcPr>
          <w:p w14:paraId="0E46FCCA" w14:textId="77777777" w:rsidR="00185874" w:rsidRPr="00C221BD" w:rsidRDefault="00185874" w:rsidP="009A45ED">
            <w:pPr>
              <w:rPr>
                <w:b/>
                <w:lang w:val="is-IS"/>
              </w:rPr>
            </w:pPr>
            <w:r w:rsidRPr="00C221BD">
              <w:rPr>
                <w:b/>
                <w:lang w:val="is-IS"/>
              </w:rPr>
              <w:t>Steinefni</w:t>
            </w:r>
          </w:p>
        </w:tc>
        <w:tc>
          <w:tcPr>
            <w:tcW w:w="1070" w:type="dxa"/>
            <w:shd w:val="clear" w:color="auto" w:fill="FFFAEE" w:themeFill="background2"/>
          </w:tcPr>
          <w:p w14:paraId="545C8DD9" w14:textId="77777777" w:rsidR="00185874" w:rsidRPr="00C221BD" w:rsidRDefault="00185874" w:rsidP="009A45ED">
            <w:pPr>
              <w:jc w:val="center"/>
              <w:rPr>
                <w:b/>
                <w:lang w:val="is-IS"/>
              </w:rPr>
            </w:pPr>
            <w:r w:rsidRPr="00C221BD">
              <w:rPr>
                <w:b/>
                <w:lang w:val="is-IS"/>
              </w:rPr>
              <w:t>Þakning</w:t>
            </w:r>
          </w:p>
          <w:p w14:paraId="7DBAAE12" w14:textId="77777777" w:rsidR="00185874" w:rsidRPr="00C221BD" w:rsidRDefault="00185874" w:rsidP="009A45ED">
            <w:pPr>
              <w:jc w:val="center"/>
              <w:rPr>
                <w:b/>
                <w:lang w:val="is-IS"/>
              </w:rPr>
            </w:pPr>
            <w:r w:rsidRPr="00C221BD">
              <w:rPr>
                <w:b/>
                <w:lang w:val="is-IS"/>
              </w:rPr>
              <w:t>[%]</w:t>
            </w:r>
          </w:p>
        </w:tc>
        <w:tc>
          <w:tcPr>
            <w:tcW w:w="1297" w:type="dxa"/>
            <w:shd w:val="clear" w:color="auto" w:fill="FFFAEE" w:themeFill="background2"/>
          </w:tcPr>
          <w:p w14:paraId="7DB4EC7C" w14:textId="77777777" w:rsidR="00185874" w:rsidRPr="00C221BD" w:rsidRDefault="00185874" w:rsidP="009A45ED">
            <w:pPr>
              <w:jc w:val="center"/>
              <w:rPr>
                <w:b/>
                <w:lang w:val="is-IS"/>
              </w:rPr>
            </w:pPr>
            <w:r w:rsidRPr="00C221BD">
              <w:rPr>
                <w:b/>
                <w:lang w:val="is-IS"/>
              </w:rPr>
              <w:t>Kleyfniþol</w:t>
            </w:r>
          </w:p>
          <w:p w14:paraId="20E14C4E" w14:textId="77777777" w:rsidR="00185874" w:rsidRPr="00C221BD" w:rsidRDefault="00185874" w:rsidP="009A45ED">
            <w:pPr>
              <w:jc w:val="center"/>
              <w:rPr>
                <w:b/>
                <w:lang w:val="is-IS"/>
              </w:rPr>
            </w:pPr>
            <w:r w:rsidRPr="00C221BD">
              <w:rPr>
                <w:b/>
                <w:lang w:val="is-IS"/>
              </w:rPr>
              <w:t>[%]</w:t>
            </w:r>
          </w:p>
        </w:tc>
        <w:tc>
          <w:tcPr>
            <w:tcW w:w="1800" w:type="dxa"/>
            <w:shd w:val="clear" w:color="auto" w:fill="FFFAEE" w:themeFill="background2"/>
          </w:tcPr>
          <w:p w14:paraId="7E391E87" w14:textId="77777777" w:rsidR="00185874" w:rsidRPr="00C221BD" w:rsidRDefault="00185874" w:rsidP="009A45ED">
            <w:pPr>
              <w:rPr>
                <w:b/>
                <w:lang w:val="is-IS"/>
              </w:rPr>
            </w:pPr>
            <w:r w:rsidRPr="00C221BD">
              <w:rPr>
                <w:b/>
                <w:lang w:val="is-IS"/>
              </w:rPr>
              <w:t>Reynsla</w:t>
            </w:r>
          </w:p>
        </w:tc>
      </w:tr>
      <w:tr w:rsidR="00185874" w:rsidRPr="004628EC" w14:paraId="18D51317" w14:textId="77777777" w:rsidTr="003B1D2F">
        <w:trPr>
          <w:jc w:val="center"/>
        </w:trPr>
        <w:tc>
          <w:tcPr>
            <w:tcW w:w="2331" w:type="dxa"/>
            <w:shd w:val="clear" w:color="auto" w:fill="FFFAEE" w:themeFill="background2"/>
          </w:tcPr>
          <w:p w14:paraId="0E678E5D" w14:textId="77777777" w:rsidR="00185874" w:rsidRPr="004628EC" w:rsidRDefault="00185874" w:rsidP="009A45ED">
            <w:pPr>
              <w:rPr>
                <w:lang w:val="is-IS"/>
              </w:rPr>
            </w:pPr>
            <w:r w:rsidRPr="004628EC">
              <w:rPr>
                <w:lang w:val="is-IS"/>
              </w:rPr>
              <w:t>Hundsarabotnur (FÆ)</w:t>
            </w:r>
          </w:p>
        </w:tc>
        <w:tc>
          <w:tcPr>
            <w:tcW w:w="1070" w:type="dxa"/>
          </w:tcPr>
          <w:p w14:paraId="35CD2DDF" w14:textId="77777777" w:rsidR="00185874" w:rsidRPr="004628EC" w:rsidRDefault="00185874" w:rsidP="009A45ED">
            <w:pPr>
              <w:jc w:val="center"/>
              <w:rPr>
                <w:lang w:val="is-IS"/>
              </w:rPr>
            </w:pPr>
            <w:r w:rsidRPr="004628EC">
              <w:rPr>
                <w:lang w:val="is-IS"/>
              </w:rPr>
              <w:t>22</w:t>
            </w:r>
          </w:p>
        </w:tc>
        <w:tc>
          <w:tcPr>
            <w:tcW w:w="1297" w:type="dxa"/>
          </w:tcPr>
          <w:p w14:paraId="1B65A4AC" w14:textId="77777777" w:rsidR="00185874" w:rsidRPr="004628EC" w:rsidRDefault="00185874" w:rsidP="009A45ED">
            <w:pPr>
              <w:jc w:val="center"/>
              <w:rPr>
                <w:lang w:val="is-IS"/>
              </w:rPr>
            </w:pPr>
            <w:r w:rsidRPr="004628EC">
              <w:rPr>
                <w:lang w:val="is-IS"/>
              </w:rPr>
              <w:t>76</w:t>
            </w:r>
          </w:p>
        </w:tc>
        <w:tc>
          <w:tcPr>
            <w:tcW w:w="1800" w:type="dxa"/>
          </w:tcPr>
          <w:p w14:paraId="256B1A1A" w14:textId="77777777" w:rsidR="00185874" w:rsidRPr="004628EC" w:rsidRDefault="00185874" w:rsidP="009A45ED">
            <w:pPr>
              <w:rPr>
                <w:lang w:val="is-IS"/>
              </w:rPr>
            </w:pPr>
            <w:r w:rsidRPr="004628EC">
              <w:rPr>
                <w:lang w:val="is-IS"/>
              </w:rPr>
              <w:t xml:space="preserve">Góð </w:t>
            </w:r>
          </w:p>
        </w:tc>
      </w:tr>
      <w:tr w:rsidR="00185874" w:rsidRPr="004628EC" w14:paraId="7A8EDE4A" w14:textId="77777777" w:rsidTr="003B1D2F">
        <w:trPr>
          <w:jc w:val="center"/>
        </w:trPr>
        <w:tc>
          <w:tcPr>
            <w:tcW w:w="2331" w:type="dxa"/>
            <w:shd w:val="clear" w:color="auto" w:fill="FFFAEE" w:themeFill="background2"/>
          </w:tcPr>
          <w:p w14:paraId="414A234F" w14:textId="77777777" w:rsidR="00185874" w:rsidRPr="004628EC" w:rsidRDefault="00185874" w:rsidP="009A45ED">
            <w:pPr>
              <w:rPr>
                <w:lang w:val="is-IS"/>
              </w:rPr>
            </w:pPr>
            <w:r w:rsidRPr="004628EC">
              <w:rPr>
                <w:lang w:val="is-IS"/>
              </w:rPr>
              <w:t>Lambareiði (FÆ)</w:t>
            </w:r>
          </w:p>
        </w:tc>
        <w:tc>
          <w:tcPr>
            <w:tcW w:w="1070" w:type="dxa"/>
          </w:tcPr>
          <w:p w14:paraId="54397241" w14:textId="77777777" w:rsidR="00185874" w:rsidRPr="004628EC" w:rsidRDefault="00185874" w:rsidP="009A45ED">
            <w:pPr>
              <w:jc w:val="center"/>
              <w:rPr>
                <w:lang w:val="is-IS"/>
              </w:rPr>
            </w:pPr>
            <w:r w:rsidRPr="004628EC">
              <w:rPr>
                <w:lang w:val="is-IS"/>
              </w:rPr>
              <w:t>7</w:t>
            </w:r>
          </w:p>
        </w:tc>
        <w:tc>
          <w:tcPr>
            <w:tcW w:w="1297" w:type="dxa"/>
          </w:tcPr>
          <w:p w14:paraId="3AE0F850" w14:textId="77777777" w:rsidR="00185874" w:rsidRPr="004628EC" w:rsidRDefault="00185874" w:rsidP="009A45ED">
            <w:pPr>
              <w:jc w:val="center"/>
              <w:rPr>
                <w:lang w:val="is-IS"/>
              </w:rPr>
            </w:pPr>
            <w:r w:rsidRPr="004628EC">
              <w:rPr>
                <w:lang w:val="is-IS"/>
              </w:rPr>
              <w:t>26</w:t>
            </w:r>
          </w:p>
        </w:tc>
        <w:tc>
          <w:tcPr>
            <w:tcW w:w="1800" w:type="dxa"/>
          </w:tcPr>
          <w:p w14:paraId="63A2E097" w14:textId="77777777" w:rsidR="00185874" w:rsidRPr="004628EC" w:rsidRDefault="00185874" w:rsidP="009A45ED">
            <w:pPr>
              <w:rPr>
                <w:lang w:val="is-IS"/>
              </w:rPr>
            </w:pPr>
            <w:r w:rsidRPr="004628EC">
              <w:rPr>
                <w:lang w:val="is-IS"/>
              </w:rPr>
              <w:t>Slæm</w:t>
            </w:r>
          </w:p>
        </w:tc>
      </w:tr>
      <w:tr w:rsidR="00185874" w:rsidRPr="004628EC" w14:paraId="2CF84FB6" w14:textId="77777777" w:rsidTr="003B1D2F">
        <w:trPr>
          <w:jc w:val="center"/>
        </w:trPr>
        <w:tc>
          <w:tcPr>
            <w:tcW w:w="2331" w:type="dxa"/>
            <w:shd w:val="clear" w:color="auto" w:fill="FFFAEE" w:themeFill="background2"/>
          </w:tcPr>
          <w:p w14:paraId="55F2AA21" w14:textId="77777777" w:rsidR="00185874" w:rsidRPr="004628EC" w:rsidRDefault="00185874" w:rsidP="009A45ED">
            <w:pPr>
              <w:rPr>
                <w:lang w:val="is-IS"/>
              </w:rPr>
            </w:pPr>
            <w:r w:rsidRPr="004628EC">
              <w:rPr>
                <w:lang w:val="is-IS"/>
              </w:rPr>
              <w:t>Porkeri (FÆ)</w:t>
            </w:r>
          </w:p>
        </w:tc>
        <w:tc>
          <w:tcPr>
            <w:tcW w:w="1070" w:type="dxa"/>
          </w:tcPr>
          <w:p w14:paraId="59758788" w14:textId="77777777" w:rsidR="00185874" w:rsidRPr="004628EC" w:rsidRDefault="00185874" w:rsidP="009A45ED">
            <w:pPr>
              <w:jc w:val="center"/>
              <w:rPr>
                <w:lang w:val="is-IS"/>
              </w:rPr>
            </w:pPr>
            <w:r w:rsidRPr="004628EC">
              <w:rPr>
                <w:lang w:val="is-IS"/>
              </w:rPr>
              <w:t>45</w:t>
            </w:r>
          </w:p>
        </w:tc>
        <w:tc>
          <w:tcPr>
            <w:tcW w:w="1297" w:type="dxa"/>
          </w:tcPr>
          <w:p w14:paraId="0CDD5A8E" w14:textId="77777777" w:rsidR="00185874" w:rsidRPr="004628EC" w:rsidRDefault="00185874" w:rsidP="009A45ED">
            <w:pPr>
              <w:jc w:val="center"/>
              <w:rPr>
                <w:lang w:val="is-IS"/>
              </w:rPr>
            </w:pPr>
            <w:r w:rsidRPr="004628EC">
              <w:rPr>
                <w:lang w:val="is-IS"/>
              </w:rPr>
              <w:t>92</w:t>
            </w:r>
          </w:p>
        </w:tc>
        <w:tc>
          <w:tcPr>
            <w:tcW w:w="1800" w:type="dxa"/>
          </w:tcPr>
          <w:p w14:paraId="22E7AD83" w14:textId="77777777" w:rsidR="00185874" w:rsidRPr="004628EC" w:rsidRDefault="00185874" w:rsidP="009A45ED">
            <w:pPr>
              <w:rPr>
                <w:lang w:val="is-IS"/>
              </w:rPr>
            </w:pPr>
            <w:r w:rsidRPr="004628EC">
              <w:rPr>
                <w:lang w:val="is-IS"/>
              </w:rPr>
              <w:t>Góð</w:t>
            </w:r>
          </w:p>
        </w:tc>
      </w:tr>
      <w:tr w:rsidR="00185874" w:rsidRPr="004628EC" w14:paraId="5CDF4F9B" w14:textId="77777777" w:rsidTr="003B1D2F">
        <w:trPr>
          <w:jc w:val="center"/>
        </w:trPr>
        <w:tc>
          <w:tcPr>
            <w:tcW w:w="2331" w:type="dxa"/>
            <w:shd w:val="clear" w:color="auto" w:fill="FFFAEE" w:themeFill="background2"/>
          </w:tcPr>
          <w:p w14:paraId="4D16B9C8" w14:textId="77777777" w:rsidR="00185874" w:rsidRPr="004628EC" w:rsidRDefault="00185874" w:rsidP="009A45ED">
            <w:pPr>
              <w:rPr>
                <w:lang w:val="is-IS"/>
              </w:rPr>
            </w:pPr>
            <w:r>
              <w:rPr>
                <w:lang w:val="is-IS"/>
              </w:rPr>
              <w:t>Björgun</w:t>
            </w:r>
            <w:r w:rsidRPr="004628EC">
              <w:rPr>
                <w:lang w:val="is-IS"/>
              </w:rPr>
              <w:t xml:space="preserve"> (IS)</w:t>
            </w:r>
          </w:p>
        </w:tc>
        <w:tc>
          <w:tcPr>
            <w:tcW w:w="1070" w:type="dxa"/>
          </w:tcPr>
          <w:p w14:paraId="7BE1FE20" w14:textId="77777777" w:rsidR="00185874" w:rsidRPr="004628EC" w:rsidRDefault="00185874" w:rsidP="009A45ED">
            <w:pPr>
              <w:jc w:val="center"/>
              <w:rPr>
                <w:lang w:val="is-IS"/>
              </w:rPr>
            </w:pPr>
            <w:r w:rsidRPr="004628EC">
              <w:rPr>
                <w:lang w:val="is-IS"/>
              </w:rPr>
              <w:t>3</w:t>
            </w:r>
          </w:p>
        </w:tc>
        <w:tc>
          <w:tcPr>
            <w:tcW w:w="1297" w:type="dxa"/>
          </w:tcPr>
          <w:p w14:paraId="27DF14FA" w14:textId="77777777" w:rsidR="00185874" w:rsidRPr="004628EC" w:rsidRDefault="00185874" w:rsidP="009A45ED">
            <w:pPr>
              <w:jc w:val="center"/>
              <w:rPr>
                <w:lang w:val="is-IS"/>
              </w:rPr>
            </w:pPr>
            <w:r w:rsidRPr="004628EC">
              <w:rPr>
                <w:lang w:val="is-IS"/>
              </w:rPr>
              <w:t>50</w:t>
            </w:r>
          </w:p>
        </w:tc>
        <w:tc>
          <w:tcPr>
            <w:tcW w:w="1800" w:type="dxa"/>
          </w:tcPr>
          <w:p w14:paraId="34347E55" w14:textId="77777777" w:rsidR="00185874" w:rsidRPr="004628EC" w:rsidRDefault="00185874" w:rsidP="009A45ED">
            <w:pPr>
              <w:rPr>
                <w:lang w:val="is-IS"/>
              </w:rPr>
            </w:pPr>
            <w:r w:rsidRPr="004628EC">
              <w:rPr>
                <w:lang w:val="is-IS"/>
              </w:rPr>
              <w:t>Miðlungs</w:t>
            </w:r>
          </w:p>
        </w:tc>
      </w:tr>
      <w:tr w:rsidR="00185874" w:rsidRPr="004628EC" w14:paraId="7BF102A6" w14:textId="77777777" w:rsidTr="003B1D2F">
        <w:trPr>
          <w:jc w:val="center"/>
        </w:trPr>
        <w:tc>
          <w:tcPr>
            <w:tcW w:w="2331" w:type="dxa"/>
            <w:shd w:val="clear" w:color="auto" w:fill="FFFAEE" w:themeFill="background2"/>
          </w:tcPr>
          <w:p w14:paraId="7DFDC725" w14:textId="77777777" w:rsidR="00185874" w:rsidRPr="004628EC" w:rsidRDefault="00185874" w:rsidP="009A45ED">
            <w:pPr>
              <w:rPr>
                <w:lang w:val="is-IS"/>
              </w:rPr>
            </w:pPr>
            <w:r w:rsidRPr="004628EC">
              <w:rPr>
                <w:lang w:val="is-IS"/>
              </w:rPr>
              <w:t>Selás (IS)</w:t>
            </w:r>
          </w:p>
        </w:tc>
        <w:tc>
          <w:tcPr>
            <w:tcW w:w="1070" w:type="dxa"/>
          </w:tcPr>
          <w:p w14:paraId="0BCDCE7B" w14:textId="77777777" w:rsidR="00185874" w:rsidRPr="004628EC" w:rsidRDefault="00185874" w:rsidP="009A45ED">
            <w:pPr>
              <w:jc w:val="center"/>
              <w:rPr>
                <w:lang w:val="is-IS"/>
              </w:rPr>
            </w:pPr>
            <w:r w:rsidRPr="004628EC">
              <w:rPr>
                <w:lang w:val="is-IS"/>
              </w:rPr>
              <w:t>9</w:t>
            </w:r>
          </w:p>
        </w:tc>
        <w:tc>
          <w:tcPr>
            <w:tcW w:w="1297" w:type="dxa"/>
          </w:tcPr>
          <w:p w14:paraId="7176F7DB" w14:textId="77777777" w:rsidR="00185874" w:rsidRPr="004628EC" w:rsidRDefault="00185874" w:rsidP="009A45ED">
            <w:pPr>
              <w:jc w:val="center"/>
              <w:rPr>
                <w:lang w:val="is-IS"/>
              </w:rPr>
            </w:pPr>
            <w:r w:rsidRPr="004628EC">
              <w:rPr>
                <w:lang w:val="is-IS"/>
              </w:rPr>
              <w:t>74</w:t>
            </w:r>
          </w:p>
        </w:tc>
        <w:tc>
          <w:tcPr>
            <w:tcW w:w="1800" w:type="dxa"/>
          </w:tcPr>
          <w:p w14:paraId="7C0F8F15" w14:textId="77777777" w:rsidR="00185874" w:rsidRPr="004628EC" w:rsidRDefault="00185874" w:rsidP="009A45ED">
            <w:pPr>
              <w:rPr>
                <w:lang w:val="is-IS"/>
              </w:rPr>
            </w:pPr>
            <w:r w:rsidRPr="004628EC">
              <w:rPr>
                <w:lang w:val="is-IS"/>
              </w:rPr>
              <w:t>Góð</w:t>
            </w:r>
          </w:p>
        </w:tc>
      </w:tr>
      <w:tr w:rsidR="00185874" w:rsidRPr="004628EC" w14:paraId="73422975" w14:textId="77777777" w:rsidTr="003B1D2F">
        <w:trPr>
          <w:jc w:val="center"/>
        </w:trPr>
        <w:tc>
          <w:tcPr>
            <w:tcW w:w="2331" w:type="dxa"/>
            <w:shd w:val="clear" w:color="auto" w:fill="FFFAEE" w:themeFill="background2"/>
          </w:tcPr>
          <w:p w14:paraId="67FF9B67" w14:textId="77777777" w:rsidR="00185874" w:rsidRPr="004628EC" w:rsidRDefault="00185874" w:rsidP="009A45ED">
            <w:pPr>
              <w:rPr>
                <w:lang w:val="is-IS"/>
              </w:rPr>
            </w:pPr>
            <w:r w:rsidRPr="004628EC">
              <w:rPr>
                <w:lang w:val="is-IS"/>
              </w:rPr>
              <w:t>Snasi (IS)</w:t>
            </w:r>
          </w:p>
        </w:tc>
        <w:tc>
          <w:tcPr>
            <w:tcW w:w="1070" w:type="dxa"/>
          </w:tcPr>
          <w:p w14:paraId="53F9BD6C" w14:textId="77777777" w:rsidR="00185874" w:rsidRPr="004628EC" w:rsidRDefault="00185874" w:rsidP="009A45ED">
            <w:pPr>
              <w:jc w:val="center"/>
              <w:rPr>
                <w:lang w:val="is-IS"/>
              </w:rPr>
            </w:pPr>
            <w:r w:rsidRPr="004628EC">
              <w:rPr>
                <w:lang w:val="is-IS"/>
              </w:rPr>
              <w:t>33</w:t>
            </w:r>
          </w:p>
        </w:tc>
        <w:tc>
          <w:tcPr>
            <w:tcW w:w="1297" w:type="dxa"/>
          </w:tcPr>
          <w:p w14:paraId="2EE4AD81" w14:textId="77777777" w:rsidR="00185874" w:rsidRPr="004628EC" w:rsidRDefault="00185874" w:rsidP="009A45ED">
            <w:pPr>
              <w:jc w:val="center"/>
              <w:rPr>
                <w:lang w:val="is-IS"/>
              </w:rPr>
            </w:pPr>
            <w:r w:rsidRPr="004628EC">
              <w:rPr>
                <w:lang w:val="is-IS"/>
              </w:rPr>
              <w:t>98</w:t>
            </w:r>
          </w:p>
        </w:tc>
        <w:tc>
          <w:tcPr>
            <w:tcW w:w="1800" w:type="dxa"/>
          </w:tcPr>
          <w:p w14:paraId="15E0FC77" w14:textId="77777777" w:rsidR="00185874" w:rsidRPr="004628EC" w:rsidRDefault="00185874" w:rsidP="009A45ED">
            <w:pPr>
              <w:rPr>
                <w:lang w:val="is-IS"/>
              </w:rPr>
            </w:pPr>
            <w:r w:rsidRPr="004628EC">
              <w:rPr>
                <w:lang w:val="is-IS"/>
              </w:rPr>
              <w:t>Góð</w:t>
            </w:r>
          </w:p>
        </w:tc>
      </w:tr>
      <w:tr w:rsidR="00185874" w:rsidRPr="004628EC" w14:paraId="7ABC8199" w14:textId="77777777" w:rsidTr="003B1D2F">
        <w:trPr>
          <w:jc w:val="center"/>
        </w:trPr>
        <w:tc>
          <w:tcPr>
            <w:tcW w:w="2331" w:type="dxa"/>
            <w:shd w:val="clear" w:color="auto" w:fill="FFFAEE" w:themeFill="background2"/>
          </w:tcPr>
          <w:p w14:paraId="4C3D719A" w14:textId="77777777" w:rsidR="00185874" w:rsidRPr="004628EC" w:rsidRDefault="00185874" w:rsidP="009A45ED">
            <w:pPr>
              <w:rPr>
                <w:lang w:val="is-IS"/>
              </w:rPr>
            </w:pPr>
            <w:r w:rsidRPr="004628EC">
              <w:rPr>
                <w:lang w:val="is-IS"/>
              </w:rPr>
              <w:t>Stapafell (IS)</w:t>
            </w:r>
          </w:p>
        </w:tc>
        <w:tc>
          <w:tcPr>
            <w:tcW w:w="1070" w:type="dxa"/>
          </w:tcPr>
          <w:p w14:paraId="6C3C03C6" w14:textId="77777777" w:rsidR="00185874" w:rsidRPr="004628EC" w:rsidRDefault="00185874" w:rsidP="009A45ED">
            <w:pPr>
              <w:jc w:val="center"/>
              <w:rPr>
                <w:lang w:val="is-IS"/>
              </w:rPr>
            </w:pPr>
            <w:r w:rsidRPr="004628EC">
              <w:rPr>
                <w:lang w:val="is-IS"/>
              </w:rPr>
              <w:t>7</w:t>
            </w:r>
          </w:p>
        </w:tc>
        <w:tc>
          <w:tcPr>
            <w:tcW w:w="1297" w:type="dxa"/>
          </w:tcPr>
          <w:p w14:paraId="5569B32C" w14:textId="77777777" w:rsidR="00185874" w:rsidRPr="004628EC" w:rsidRDefault="00185874" w:rsidP="009A45ED">
            <w:pPr>
              <w:jc w:val="center"/>
              <w:rPr>
                <w:lang w:val="is-IS"/>
              </w:rPr>
            </w:pPr>
            <w:r w:rsidRPr="004628EC">
              <w:rPr>
                <w:lang w:val="is-IS"/>
              </w:rPr>
              <w:t>66</w:t>
            </w:r>
          </w:p>
        </w:tc>
        <w:tc>
          <w:tcPr>
            <w:tcW w:w="1800" w:type="dxa"/>
          </w:tcPr>
          <w:p w14:paraId="530B7CB8" w14:textId="77777777" w:rsidR="00185874" w:rsidRPr="004628EC" w:rsidRDefault="00185874" w:rsidP="009A45ED">
            <w:pPr>
              <w:rPr>
                <w:lang w:val="is-IS"/>
              </w:rPr>
            </w:pPr>
            <w:r w:rsidRPr="004628EC">
              <w:rPr>
                <w:lang w:val="is-IS"/>
              </w:rPr>
              <w:t>Miðlungs</w:t>
            </w:r>
          </w:p>
        </w:tc>
      </w:tr>
      <w:tr w:rsidR="00185874" w:rsidRPr="004628EC" w14:paraId="073F9D17" w14:textId="77777777" w:rsidTr="003B1D2F">
        <w:trPr>
          <w:jc w:val="center"/>
        </w:trPr>
        <w:tc>
          <w:tcPr>
            <w:tcW w:w="2331" w:type="dxa"/>
            <w:shd w:val="clear" w:color="auto" w:fill="FFFAEE" w:themeFill="background2"/>
          </w:tcPr>
          <w:p w14:paraId="2CC4B3DC" w14:textId="77777777" w:rsidR="00185874" w:rsidRPr="004628EC" w:rsidRDefault="00185874" w:rsidP="009A45ED">
            <w:pPr>
              <w:rPr>
                <w:lang w:val="is-IS"/>
              </w:rPr>
            </w:pPr>
            <w:r w:rsidRPr="004628EC">
              <w:rPr>
                <w:lang w:val="is-IS"/>
              </w:rPr>
              <w:t>Vatnsskarð (IS)</w:t>
            </w:r>
          </w:p>
        </w:tc>
        <w:tc>
          <w:tcPr>
            <w:tcW w:w="1070" w:type="dxa"/>
          </w:tcPr>
          <w:p w14:paraId="1134BA58" w14:textId="77777777" w:rsidR="00185874" w:rsidRPr="004628EC" w:rsidRDefault="00185874" w:rsidP="009A45ED">
            <w:pPr>
              <w:jc w:val="center"/>
              <w:rPr>
                <w:lang w:val="is-IS"/>
              </w:rPr>
            </w:pPr>
            <w:r w:rsidRPr="004628EC">
              <w:rPr>
                <w:lang w:val="is-IS"/>
              </w:rPr>
              <w:t>5</w:t>
            </w:r>
          </w:p>
        </w:tc>
        <w:tc>
          <w:tcPr>
            <w:tcW w:w="1297" w:type="dxa"/>
          </w:tcPr>
          <w:p w14:paraId="2EDD7705" w14:textId="77777777" w:rsidR="00185874" w:rsidRPr="004628EC" w:rsidRDefault="00185874" w:rsidP="009A45ED">
            <w:pPr>
              <w:jc w:val="center"/>
              <w:rPr>
                <w:lang w:val="is-IS"/>
              </w:rPr>
            </w:pPr>
            <w:r w:rsidRPr="004628EC">
              <w:rPr>
                <w:lang w:val="is-IS"/>
              </w:rPr>
              <w:t>65</w:t>
            </w:r>
          </w:p>
        </w:tc>
        <w:tc>
          <w:tcPr>
            <w:tcW w:w="1800" w:type="dxa"/>
          </w:tcPr>
          <w:p w14:paraId="012BC560" w14:textId="77777777" w:rsidR="00185874" w:rsidRPr="004628EC" w:rsidRDefault="00185874" w:rsidP="009A45ED">
            <w:pPr>
              <w:rPr>
                <w:lang w:val="is-IS"/>
              </w:rPr>
            </w:pPr>
            <w:r w:rsidRPr="004628EC">
              <w:rPr>
                <w:lang w:val="is-IS"/>
              </w:rPr>
              <w:t>Lítið slitþol</w:t>
            </w:r>
          </w:p>
        </w:tc>
      </w:tr>
      <w:tr w:rsidR="00185874" w:rsidRPr="004628EC" w14:paraId="66E44444" w14:textId="77777777" w:rsidTr="003B1D2F">
        <w:trPr>
          <w:jc w:val="center"/>
        </w:trPr>
        <w:tc>
          <w:tcPr>
            <w:tcW w:w="2331" w:type="dxa"/>
            <w:shd w:val="clear" w:color="auto" w:fill="FFFAEE" w:themeFill="background2"/>
          </w:tcPr>
          <w:p w14:paraId="2E7A2B16" w14:textId="77777777" w:rsidR="00185874" w:rsidRPr="004628EC" w:rsidRDefault="00185874" w:rsidP="009A45ED">
            <w:pPr>
              <w:rPr>
                <w:lang w:val="is-IS"/>
              </w:rPr>
            </w:pPr>
            <w:r w:rsidRPr="004628EC">
              <w:rPr>
                <w:lang w:val="is-IS"/>
              </w:rPr>
              <w:t>Skyggestein (N)</w:t>
            </w:r>
          </w:p>
        </w:tc>
        <w:tc>
          <w:tcPr>
            <w:tcW w:w="1070" w:type="dxa"/>
          </w:tcPr>
          <w:p w14:paraId="1FD3C505" w14:textId="77777777" w:rsidR="00185874" w:rsidRPr="004628EC" w:rsidRDefault="00185874" w:rsidP="009A45ED">
            <w:pPr>
              <w:jc w:val="center"/>
              <w:rPr>
                <w:lang w:val="is-IS"/>
              </w:rPr>
            </w:pPr>
            <w:r w:rsidRPr="004628EC">
              <w:rPr>
                <w:lang w:val="is-IS"/>
              </w:rPr>
              <w:t>40</w:t>
            </w:r>
          </w:p>
        </w:tc>
        <w:tc>
          <w:tcPr>
            <w:tcW w:w="1297" w:type="dxa"/>
          </w:tcPr>
          <w:p w14:paraId="1A3A20BB" w14:textId="77777777" w:rsidR="00185874" w:rsidRPr="004628EC" w:rsidRDefault="00185874" w:rsidP="009A45ED">
            <w:pPr>
              <w:jc w:val="center"/>
              <w:rPr>
                <w:lang w:val="is-IS"/>
              </w:rPr>
            </w:pPr>
            <w:r w:rsidRPr="004628EC">
              <w:rPr>
                <w:lang w:val="is-IS"/>
              </w:rPr>
              <w:t>58</w:t>
            </w:r>
          </w:p>
        </w:tc>
        <w:tc>
          <w:tcPr>
            <w:tcW w:w="1800" w:type="dxa"/>
          </w:tcPr>
          <w:p w14:paraId="430661D7" w14:textId="77777777" w:rsidR="00185874" w:rsidRPr="004628EC" w:rsidRDefault="00185874" w:rsidP="009A45ED">
            <w:pPr>
              <w:rPr>
                <w:lang w:val="is-IS"/>
              </w:rPr>
            </w:pPr>
            <w:r w:rsidRPr="004628EC">
              <w:rPr>
                <w:lang w:val="is-IS"/>
              </w:rPr>
              <w:t>Lítið slitþol</w:t>
            </w:r>
          </w:p>
        </w:tc>
      </w:tr>
      <w:tr w:rsidR="00185874" w:rsidRPr="004628EC" w14:paraId="1992F090" w14:textId="77777777" w:rsidTr="003B1D2F">
        <w:trPr>
          <w:jc w:val="center"/>
        </w:trPr>
        <w:tc>
          <w:tcPr>
            <w:tcW w:w="2331" w:type="dxa"/>
            <w:shd w:val="clear" w:color="auto" w:fill="FFFAEE" w:themeFill="background2"/>
          </w:tcPr>
          <w:p w14:paraId="5E1BCE0D" w14:textId="77777777" w:rsidR="00185874" w:rsidRPr="004628EC" w:rsidRDefault="00185874" w:rsidP="009A45ED">
            <w:pPr>
              <w:rPr>
                <w:lang w:val="is-IS"/>
              </w:rPr>
            </w:pPr>
            <w:r w:rsidRPr="004628EC">
              <w:rPr>
                <w:lang w:val="is-IS"/>
              </w:rPr>
              <w:t>Steinshögda (N)</w:t>
            </w:r>
          </w:p>
        </w:tc>
        <w:tc>
          <w:tcPr>
            <w:tcW w:w="1070" w:type="dxa"/>
          </w:tcPr>
          <w:p w14:paraId="6BBCB165" w14:textId="77777777" w:rsidR="00185874" w:rsidRPr="004628EC" w:rsidRDefault="00185874" w:rsidP="009A45ED">
            <w:pPr>
              <w:jc w:val="center"/>
              <w:rPr>
                <w:lang w:val="is-IS"/>
              </w:rPr>
            </w:pPr>
            <w:r w:rsidRPr="004628EC">
              <w:rPr>
                <w:lang w:val="is-IS"/>
              </w:rPr>
              <w:t>26</w:t>
            </w:r>
          </w:p>
        </w:tc>
        <w:tc>
          <w:tcPr>
            <w:tcW w:w="1297" w:type="dxa"/>
          </w:tcPr>
          <w:p w14:paraId="40EE6661" w14:textId="77777777" w:rsidR="00185874" w:rsidRPr="004628EC" w:rsidRDefault="00185874" w:rsidP="009A45ED">
            <w:pPr>
              <w:jc w:val="center"/>
              <w:rPr>
                <w:lang w:val="is-IS"/>
              </w:rPr>
            </w:pPr>
            <w:r w:rsidRPr="004628EC">
              <w:rPr>
                <w:lang w:val="is-IS"/>
              </w:rPr>
              <w:t>75</w:t>
            </w:r>
          </w:p>
        </w:tc>
        <w:tc>
          <w:tcPr>
            <w:tcW w:w="1800" w:type="dxa"/>
          </w:tcPr>
          <w:p w14:paraId="14DA664A" w14:textId="77777777" w:rsidR="00185874" w:rsidRPr="004628EC" w:rsidRDefault="00185874" w:rsidP="009A45ED">
            <w:pPr>
              <w:rPr>
                <w:lang w:val="is-IS"/>
              </w:rPr>
            </w:pPr>
            <w:r w:rsidRPr="004628EC">
              <w:rPr>
                <w:lang w:val="is-IS"/>
              </w:rPr>
              <w:t>Góð</w:t>
            </w:r>
          </w:p>
        </w:tc>
      </w:tr>
      <w:tr w:rsidR="00185874" w:rsidRPr="004628EC" w14:paraId="24C03CF5" w14:textId="77777777" w:rsidTr="003B1D2F">
        <w:trPr>
          <w:jc w:val="center"/>
        </w:trPr>
        <w:tc>
          <w:tcPr>
            <w:tcW w:w="2331" w:type="dxa"/>
            <w:shd w:val="clear" w:color="auto" w:fill="FFFAEE" w:themeFill="background2"/>
          </w:tcPr>
          <w:p w14:paraId="35238953" w14:textId="77777777" w:rsidR="00185874" w:rsidRPr="004628EC" w:rsidRDefault="00185874" w:rsidP="009A45ED">
            <w:pPr>
              <w:rPr>
                <w:lang w:val="is-IS"/>
              </w:rPr>
            </w:pPr>
            <w:r w:rsidRPr="004628EC">
              <w:rPr>
                <w:lang w:val="is-IS"/>
              </w:rPr>
              <w:t>Granít (SE)</w:t>
            </w:r>
          </w:p>
        </w:tc>
        <w:tc>
          <w:tcPr>
            <w:tcW w:w="1070" w:type="dxa"/>
          </w:tcPr>
          <w:p w14:paraId="2F57F3CB" w14:textId="77777777" w:rsidR="00185874" w:rsidRPr="004628EC" w:rsidRDefault="00185874" w:rsidP="009A45ED">
            <w:pPr>
              <w:jc w:val="center"/>
              <w:rPr>
                <w:lang w:val="is-IS"/>
              </w:rPr>
            </w:pPr>
            <w:r w:rsidRPr="004628EC">
              <w:rPr>
                <w:lang w:val="is-IS"/>
              </w:rPr>
              <w:t>19</w:t>
            </w:r>
          </w:p>
        </w:tc>
        <w:tc>
          <w:tcPr>
            <w:tcW w:w="1297" w:type="dxa"/>
          </w:tcPr>
          <w:p w14:paraId="5C3086E4" w14:textId="77777777" w:rsidR="00185874" w:rsidRPr="004628EC" w:rsidRDefault="00185874" w:rsidP="009A45ED">
            <w:pPr>
              <w:jc w:val="center"/>
              <w:rPr>
                <w:lang w:val="is-IS"/>
              </w:rPr>
            </w:pPr>
            <w:r w:rsidRPr="004628EC">
              <w:rPr>
                <w:lang w:val="is-IS"/>
              </w:rPr>
              <w:t>71</w:t>
            </w:r>
          </w:p>
        </w:tc>
        <w:tc>
          <w:tcPr>
            <w:tcW w:w="1800" w:type="dxa"/>
          </w:tcPr>
          <w:p w14:paraId="4CB3B1FE" w14:textId="77777777" w:rsidR="00185874" w:rsidRPr="004628EC" w:rsidRDefault="00185874" w:rsidP="009A45ED">
            <w:pPr>
              <w:rPr>
                <w:lang w:val="is-IS"/>
              </w:rPr>
            </w:pPr>
            <w:r w:rsidRPr="004628EC">
              <w:rPr>
                <w:lang w:val="is-IS"/>
              </w:rPr>
              <w:t>Óvíst</w:t>
            </w:r>
          </w:p>
        </w:tc>
      </w:tr>
      <w:tr w:rsidR="00185874" w:rsidRPr="004628EC" w14:paraId="5BED1372" w14:textId="77777777" w:rsidTr="003B1D2F">
        <w:trPr>
          <w:jc w:val="center"/>
        </w:trPr>
        <w:tc>
          <w:tcPr>
            <w:tcW w:w="2331" w:type="dxa"/>
            <w:shd w:val="clear" w:color="auto" w:fill="FFFAEE" w:themeFill="background2"/>
          </w:tcPr>
          <w:p w14:paraId="7DEF5B1E" w14:textId="77777777" w:rsidR="00185874" w:rsidRPr="004628EC" w:rsidRDefault="00185874" w:rsidP="009A45ED">
            <w:pPr>
              <w:rPr>
                <w:lang w:val="is-IS"/>
              </w:rPr>
            </w:pPr>
            <w:r w:rsidRPr="004628EC">
              <w:rPr>
                <w:lang w:val="is-IS"/>
              </w:rPr>
              <w:t>Kvarsít (SE)</w:t>
            </w:r>
          </w:p>
        </w:tc>
        <w:tc>
          <w:tcPr>
            <w:tcW w:w="1070" w:type="dxa"/>
          </w:tcPr>
          <w:p w14:paraId="62877F1D" w14:textId="77777777" w:rsidR="00185874" w:rsidRPr="004628EC" w:rsidRDefault="00185874" w:rsidP="009A45ED">
            <w:pPr>
              <w:jc w:val="center"/>
              <w:rPr>
                <w:lang w:val="is-IS"/>
              </w:rPr>
            </w:pPr>
            <w:r w:rsidRPr="004628EC">
              <w:rPr>
                <w:lang w:val="is-IS"/>
              </w:rPr>
              <w:t>13</w:t>
            </w:r>
          </w:p>
        </w:tc>
        <w:tc>
          <w:tcPr>
            <w:tcW w:w="1297" w:type="dxa"/>
          </w:tcPr>
          <w:p w14:paraId="03246710" w14:textId="77777777" w:rsidR="00185874" w:rsidRPr="004628EC" w:rsidRDefault="00185874" w:rsidP="009A45ED">
            <w:pPr>
              <w:jc w:val="center"/>
              <w:rPr>
                <w:lang w:val="is-IS"/>
              </w:rPr>
            </w:pPr>
            <w:r w:rsidRPr="004628EC">
              <w:rPr>
                <w:lang w:val="is-IS"/>
              </w:rPr>
              <w:t>68</w:t>
            </w:r>
          </w:p>
        </w:tc>
        <w:tc>
          <w:tcPr>
            <w:tcW w:w="1800" w:type="dxa"/>
          </w:tcPr>
          <w:p w14:paraId="26927707" w14:textId="77777777" w:rsidR="00185874" w:rsidRPr="004628EC" w:rsidRDefault="00185874" w:rsidP="009A45ED">
            <w:pPr>
              <w:rPr>
                <w:lang w:val="is-IS"/>
              </w:rPr>
            </w:pPr>
            <w:r w:rsidRPr="004628EC">
              <w:rPr>
                <w:lang w:val="is-IS"/>
              </w:rPr>
              <w:t>Óvíst</w:t>
            </w:r>
          </w:p>
        </w:tc>
      </w:tr>
    </w:tbl>
    <w:p w14:paraId="310FED55" w14:textId="77777777" w:rsidR="00185874" w:rsidRDefault="00185874" w:rsidP="00185874">
      <w:pPr>
        <w:tabs>
          <w:tab w:val="left" w:pos="6840"/>
        </w:tabs>
        <w:spacing w:before="60"/>
        <w:ind w:left="1537" w:right="1571"/>
        <w:jc w:val="center"/>
        <w:rPr>
          <w:lang w:val="is-IS"/>
        </w:rPr>
      </w:pPr>
    </w:p>
    <w:p w14:paraId="4B10A574" w14:textId="77777777" w:rsidR="00185874" w:rsidRPr="004628EC" w:rsidRDefault="00185874" w:rsidP="00185874">
      <w:pPr>
        <w:tabs>
          <w:tab w:val="left" w:pos="8379"/>
        </w:tabs>
        <w:ind w:right="28"/>
        <w:jc w:val="both"/>
        <w:rPr>
          <w:lang w:val="is-IS"/>
        </w:rPr>
      </w:pPr>
      <w:r w:rsidRPr="004628EC">
        <w:rPr>
          <w:lang w:val="is-IS"/>
        </w:rPr>
        <w:t xml:space="preserve">Taflan gefur í skyn að samhengið milli kleyfniþols og þakningar eftir 48 klst prófun sé ótraust, sömuleiðis </w:t>
      </w:r>
      <w:r>
        <w:rPr>
          <w:lang w:val="is-IS"/>
        </w:rPr>
        <w:t xml:space="preserve">er </w:t>
      </w:r>
      <w:r w:rsidRPr="004628EC">
        <w:rPr>
          <w:lang w:val="is-IS"/>
        </w:rPr>
        <w:t>samhengið milli þakningar og reynslu</w:t>
      </w:r>
      <w:r>
        <w:rPr>
          <w:lang w:val="is-IS"/>
        </w:rPr>
        <w:t xml:space="preserve"> ekki sannfærandi</w:t>
      </w:r>
      <w:r w:rsidRPr="004628EC">
        <w:rPr>
          <w:lang w:val="is-IS"/>
        </w:rPr>
        <w:t xml:space="preserve">.   </w:t>
      </w:r>
    </w:p>
    <w:p w14:paraId="58A8293B" w14:textId="77777777" w:rsidR="00185874" w:rsidRPr="004628EC" w:rsidRDefault="00185874" w:rsidP="00185874">
      <w:pPr>
        <w:tabs>
          <w:tab w:val="left" w:pos="8379"/>
        </w:tabs>
        <w:ind w:right="28" w:firstLine="342"/>
        <w:jc w:val="both"/>
        <w:rPr>
          <w:lang w:val="is-IS"/>
        </w:rPr>
      </w:pPr>
      <w:r w:rsidRPr="004628EC">
        <w:rPr>
          <w:lang w:val="is-IS"/>
        </w:rPr>
        <w:t>Árið 1987 gerði Steinefnanefnd rannsóknir á rúlluflöskuprófi, þar sem steinefni úr sextán námum, langflestum íslenskum, voru prófuð [Steinefnanefnd 1994, bls</w:t>
      </w:r>
      <w:r>
        <w:rPr>
          <w:lang w:val="is-IS"/>
        </w:rPr>
        <w:t>.</w:t>
      </w:r>
      <w:r w:rsidRPr="004628EC">
        <w:rPr>
          <w:lang w:val="is-IS"/>
        </w:rPr>
        <w:t xml:space="preserve"> 9-10]. Steinefnið var í stærðaflokknum 5,6-8,0 mm, bindiefnið var vegolía, blönduð 1% af Diamin HBG. </w:t>
      </w:r>
      <w:r>
        <w:rPr>
          <w:lang w:val="is-IS"/>
        </w:rPr>
        <w:t xml:space="preserve">Þrjú sýni voru prófuð af </w:t>
      </w:r>
      <w:r w:rsidRPr="004628EC">
        <w:rPr>
          <w:lang w:val="is-IS"/>
        </w:rPr>
        <w:t xml:space="preserve">hverju steinefni og þrír menn mátu þakninguna </w:t>
      </w:r>
      <w:r>
        <w:rPr>
          <w:lang w:val="is-IS"/>
        </w:rPr>
        <w:t>á hverju sýni</w:t>
      </w:r>
      <w:r w:rsidRPr="004628EC">
        <w:rPr>
          <w:lang w:val="is-IS"/>
        </w:rPr>
        <w:t xml:space="preserve">. </w:t>
      </w:r>
      <w:r>
        <w:rPr>
          <w:lang w:val="is-IS"/>
        </w:rPr>
        <w:t xml:space="preserve">Prófununum var hagað þannig að fyrst var fyrsta sýni (ein flaska) af hverju steinefni prófað og þakningin metin af öllum matsmönnunum þremur, síðan næsta sýni á sama hátt og að lokum hið þriðja. Í hverri prófun var þakningin metin eftir eina, þrjár, sjö, 24 og 48 klst. </w:t>
      </w:r>
      <w:r w:rsidRPr="004628EC">
        <w:rPr>
          <w:lang w:val="is-IS"/>
        </w:rPr>
        <w:t xml:space="preserve">Niðurstöðurnar </w:t>
      </w:r>
      <w:r>
        <w:rPr>
          <w:lang w:val="is-IS"/>
        </w:rPr>
        <w:t xml:space="preserve">eftir 48 klst prófun </w:t>
      </w:r>
      <w:r w:rsidRPr="004628EC">
        <w:rPr>
          <w:lang w:val="is-IS"/>
        </w:rPr>
        <w:t>eru sýndar í töflu 2, tölur um þakningu eru hækkaðar eða lækkaðar í næsta heila margfeldi af 5.</w:t>
      </w:r>
    </w:p>
    <w:p w14:paraId="4642B152" w14:textId="77777777" w:rsidR="00185874" w:rsidRPr="004628EC" w:rsidRDefault="00185874" w:rsidP="00185874">
      <w:pPr>
        <w:tabs>
          <w:tab w:val="left" w:pos="8379"/>
        </w:tabs>
        <w:ind w:right="28" w:firstLine="342"/>
        <w:jc w:val="both"/>
        <w:rPr>
          <w:lang w:val="is-IS"/>
        </w:rPr>
      </w:pPr>
      <w:r w:rsidRPr="004628EC">
        <w:rPr>
          <w:lang w:val="is-IS"/>
        </w:rPr>
        <w:t xml:space="preserve">Á grundvelli þessara prófana var ályktað að munur á þakningarmati einstakra manna væri mikill og þakning steinefna í prófinu væri ekki í samræmi við reynslu af þeim í vegi né heldur niðurstöður </w:t>
      </w:r>
      <w:r w:rsidRPr="004628EC">
        <w:rPr>
          <w:lang w:val="is-IS"/>
        </w:rPr>
        <w:lastRenderedPageBreak/>
        <w:t>annarra prófana. Á þessum forsendum ákvað Steinefnanefnd að gera ekki frekari rannsóknir á rúlluflöskuprófinu.</w:t>
      </w:r>
    </w:p>
    <w:p w14:paraId="07997E6B" w14:textId="77777777" w:rsidR="00185874" w:rsidRDefault="00185874" w:rsidP="00185874">
      <w:pPr>
        <w:tabs>
          <w:tab w:val="left" w:pos="8379"/>
        </w:tabs>
        <w:ind w:right="28" w:firstLine="340"/>
        <w:jc w:val="both"/>
        <w:rPr>
          <w:lang w:val="is-IS"/>
        </w:rPr>
      </w:pPr>
      <w:r w:rsidRPr="004628EC">
        <w:rPr>
          <w:lang w:val="is-IS"/>
        </w:rPr>
        <w:t>Niðurstöðurnar úr þessari athugun voru notaðar til að meta nákvæmni rúlluflöskuprófsins. Staðalfrávik (endurtekinna) mælinga er á bilinu 0-23, oftast þó á bilinu 2-7. Frávikshlutfall (staðalfrávik sem hlutfall af mældu gildi) er á bilinu 0-100%. Mat rannsóknamanna á þakningu er marktækt mismunandi, og hefur meiri áhrif á niðurstöðurnar en steinefnið. Sömuleiðis er marktækur munur á milli prófunarum</w:t>
      </w:r>
      <w:r w:rsidRPr="004628EC">
        <w:rPr>
          <w:lang w:val="is-IS"/>
        </w:rPr>
        <w:softHyphen/>
        <w:t>ferðanna þriggja. Rétt er að taka fram að þessar samanburðarprófanir þurfa ekki að vera gildar fyrir prófanir á steinefnum í malbik, þar sem vegolía var not</w:t>
      </w:r>
      <w:r>
        <w:rPr>
          <w:lang w:val="is-IS"/>
        </w:rPr>
        <w:t>u</w:t>
      </w:r>
      <w:r w:rsidRPr="004628EC">
        <w:rPr>
          <w:lang w:val="is-IS"/>
        </w:rPr>
        <w:t>ð við prófanirnar.</w:t>
      </w:r>
    </w:p>
    <w:p w14:paraId="26938A5E" w14:textId="77777777" w:rsidR="00185874" w:rsidRDefault="00185874" w:rsidP="00185874">
      <w:pPr>
        <w:tabs>
          <w:tab w:val="left" w:pos="8379"/>
        </w:tabs>
        <w:ind w:right="28" w:firstLine="342"/>
        <w:jc w:val="both"/>
        <w:rPr>
          <w:sz w:val="24"/>
          <w:szCs w:val="24"/>
          <w:lang w:val="is-IS"/>
        </w:rPr>
      </w:pPr>
    </w:p>
    <w:p w14:paraId="052FF42B" w14:textId="591396C2" w:rsidR="00185874" w:rsidRPr="004D7B8A" w:rsidRDefault="00185874" w:rsidP="00041E0C">
      <w:pPr>
        <w:pStyle w:val="MYND"/>
      </w:pPr>
      <w:r w:rsidRPr="004D7B8A">
        <w:rPr>
          <w:b/>
        </w:rPr>
        <w:t xml:space="preserve">Tafla 2. </w:t>
      </w:r>
      <w:r w:rsidR="00041E0C">
        <w:rPr>
          <w:b/>
        </w:rPr>
        <w:br/>
      </w:r>
      <w:r w:rsidRPr="004D7B8A">
        <w:t>Niðurstöður rúlluflöskuprófs á viðloðun á nokkrum mal</w:t>
      </w:r>
      <w:r w:rsidRPr="004D7B8A">
        <w:softHyphen/>
        <w:t>biksefnum með vegolíu blandaðri viðloðunarefni. Meðaltal þakn</w:t>
      </w:r>
      <w:r w:rsidRPr="004D7B8A">
        <w:softHyphen/>
        <w:t>ingar á þrem sýnum, metin af þrem mönnum eftir prófun í 48 klst.</w:t>
      </w:r>
    </w:p>
    <w:tbl>
      <w:tblPr>
        <w:tblStyle w:val="TableGrid"/>
        <w:tblW w:w="0" w:type="auto"/>
        <w:jc w:val="center"/>
        <w:tblLook w:val="01E0" w:firstRow="1" w:lastRow="1" w:firstColumn="1" w:lastColumn="1" w:noHBand="0" w:noVBand="0"/>
      </w:tblPr>
      <w:tblGrid>
        <w:gridCol w:w="1772"/>
        <w:gridCol w:w="1368"/>
        <w:gridCol w:w="1368"/>
        <w:gridCol w:w="1368"/>
      </w:tblGrid>
      <w:tr w:rsidR="00185874" w:rsidRPr="007864EB" w14:paraId="0D0D8CD8" w14:textId="77777777" w:rsidTr="003B1D2F">
        <w:trPr>
          <w:trHeight w:val="278"/>
          <w:jc w:val="center"/>
        </w:trPr>
        <w:tc>
          <w:tcPr>
            <w:tcW w:w="1772" w:type="dxa"/>
            <w:vMerge w:val="restart"/>
            <w:shd w:val="clear" w:color="auto" w:fill="FFFAEE" w:themeFill="background2"/>
          </w:tcPr>
          <w:p w14:paraId="1BB6DC0E" w14:textId="77777777" w:rsidR="00185874" w:rsidRPr="001044F8" w:rsidRDefault="00185874" w:rsidP="009A45ED">
            <w:pPr>
              <w:rPr>
                <w:b/>
                <w:lang w:val="is-IS"/>
              </w:rPr>
            </w:pPr>
            <w:r w:rsidRPr="001044F8">
              <w:rPr>
                <w:b/>
                <w:lang w:val="is-IS"/>
              </w:rPr>
              <w:t>Steinefni</w:t>
            </w:r>
          </w:p>
        </w:tc>
        <w:tc>
          <w:tcPr>
            <w:tcW w:w="4104" w:type="dxa"/>
            <w:gridSpan w:val="3"/>
            <w:shd w:val="clear" w:color="auto" w:fill="FFFAEE" w:themeFill="background2"/>
          </w:tcPr>
          <w:p w14:paraId="5124D509" w14:textId="77777777" w:rsidR="00185874" w:rsidRPr="001044F8" w:rsidRDefault="00185874" w:rsidP="009A45ED">
            <w:pPr>
              <w:jc w:val="center"/>
              <w:rPr>
                <w:b/>
                <w:lang w:val="is-IS"/>
              </w:rPr>
            </w:pPr>
            <w:r w:rsidRPr="001044F8">
              <w:rPr>
                <w:b/>
                <w:lang w:val="is-IS"/>
              </w:rPr>
              <w:t>Þakning, %, metin af matsmanni nr:</w:t>
            </w:r>
          </w:p>
        </w:tc>
      </w:tr>
      <w:tr w:rsidR="00185874" w:rsidRPr="007864EB" w14:paraId="43FB4900" w14:textId="77777777" w:rsidTr="003B1D2F">
        <w:trPr>
          <w:trHeight w:val="277"/>
          <w:jc w:val="center"/>
        </w:trPr>
        <w:tc>
          <w:tcPr>
            <w:tcW w:w="1772" w:type="dxa"/>
            <w:vMerge/>
            <w:shd w:val="clear" w:color="auto" w:fill="FFFAEE" w:themeFill="background2"/>
          </w:tcPr>
          <w:p w14:paraId="5BE0F463" w14:textId="77777777" w:rsidR="00185874" w:rsidRPr="001044F8" w:rsidRDefault="00185874" w:rsidP="009A45ED">
            <w:pPr>
              <w:rPr>
                <w:b/>
                <w:lang w:val="is-IS"/>
              </w:rPr>
            </w:pPr>
          </w:p>
        </w:tc>
        <w:tc>
          <w:tcPr>
            <w:tcW w:w="1368" w:type="dxa"/>
            <w:shd w:val="clear" w:color="auto" w:fill="FFFAEE" w:themeFill="background2"/>
          </w:tcPr>
          <w:p w14:paraId="600C6376" w14:textId="77777777" w:rsidR="00185874" w:rsidRPr="001044F8" w:rsidRDefault="00185874" w:rsidP="009A45ED">
            <w:pPr>
              <w:jc w:val="center"/>
              <w:rPr>
                <w:b/>
                <w:lang w:val="is-IS"/>
              </w:rPr>
            </w:pPr>
            <w:r w:rsidRPr="001044F8">
              <w:rPr>
                <w:b/>
                <w:lang w:val="is-IS"/>
              </w:rPr>
              <w:t>1</w:t>
            </w:r>
          </w:p>
        </w:tc>
        <w:tc>
          <w:tcPr>
            <w:tcW w:w="1368" w:type="dxa"/>
            <w:shd w:val="clear" w:color="auto" w:fill="FFFAEE" w:themeFill="background2"/>
          </w:tcPr>
          <w:p w14:paraId="56509C7A" w14:textId="77777777" w:rsidR="00185874" w:rsidRPr="001044F8" w:rsidRDefault="00185874" w:rsidP="009A45ED">
            <w:pPr>
              <w:jc w:val="center"/>
              <w:rPr>
                <w:b/>
                <w:lang w:val="is-IS"/>
              </w:rPr>
            </w:pPr>
            <w:r w:rsidRPr="001044F8">
              <w:rPr>
                <w:b/>
                <w:lang w:val="is-IS"/>
              </w:rPr>
              <w:t>2</w:t>
            </w:r>
          </w:p>
        </w:tc>
        <w:tc>
          <w:tcPr>
            <w:tcW w:w="1368" w:type="dxa"/>
            <w:shd w:val="clear" w:color="auto" w:fill="FFFAEE" w:themeFill="background2"/>
          </w:tcPr>
          <w:p w14:paraId="6D8FE2C3" w14:textId="77777777" w:rsidR="00185874" w:rsidRPr="001044F8" w:rsidRDefault="00185874" w:rsidP="009A45ED">
            <w:pPr>
              <w:jc w:val="center"/>
              <w:rPr>
                <w:b/>
                <w:lang w:val="is-IS"/>
              </w:rPr>
            </w:pPr>
            <w:r w:rsidRPr="001044F8">
              <w:rPr>
                <w:b/>
                <w:lang w:val="is-IS"/>
              </w:rPr>
              <w:t>3</w:t>
            </w:r>
          </w:p>
        </w:tc>
      </w:tr>
      <w:tr w:rsidR="00185874" w14:paraId="3B97BC18" w14:textId="77777777" w:rsidTr="003B1D2F">
        <w:trPr>
          <w:jc w:val="center"/>
        </w:trPr>
        <w:tc>
          <w:tcPr>
            <w:tcW w:w="1772" w:type="dxa"/>
            <w:shd w:val="clear" w:color="auto" w:fill="FFFAEE" w:themeFill="background2"/>
          </w:tcPr>
          <w:p w14:paraId="1A2C7013" w14:textId="77777777" w:rsidR="00185874" w:rsidRPr="001044F8" w:rsidRDefault="00185874" w:rsidP="009A45ED">
            <w:pPr>
              <w:rPr>
                <w:lang w:val="is-IS"/>
              </w:rPr>
            </w:pPr>
            <w:r w:rsidRPr="001044F8">
              <w:rPr>
                <w:lang w:val="is-IS"/>
              </w:rPr>
              <w:t>Bakkaá</w:t>
            </w:r>
          </w:p>
        </w:tc>
        <w:tc>
          <w:tcPr>
            <w:tcW w:w="1368" w:type="dxa"/>
          </w:tcPr>
          <w:p w14:paraId="35D45209" w14:textId="77777777" w:rsidR="00185874" w:rsidRPr="001044F8" w:rsidRDefault="00185874" w:rsidP="009A45ED">
            <w:pPr>
              <w:jc w:val="center"/>
              <w:rPr>
                <w:lang w:val="is-IS"/>
              </w:rPr>
            </w:pPr>
            <w:r w:rsidRPr="001044F8">
              <w:rPr>
                <w:lang w:val="is-IS"/>
              </w:rPr>
              <w:t>25</w:t>
            </w:r>
          </w:p>
        </w:tc>
        <w:tc>
          <w:tcPr>
            <w:tcW w:w="1368" w:type="dxa"/>
          </w:tcPr>
          <w:p w14:paraId="2D5BE189" w14:textId="77777777" w:rsidR="00185874" w:rsidRPr="001044F8" w:rsidRDefault="00185874" w:rsidP="009A45ED">
            <w:pPr>
              <w:jc w:val="center"/>
              <w:rPr>
                <w:lang w:val="is-IS"/>
              </w:rPr>
            </w:pPr>
            <w:r w:rsidRPr="001044F8">
              <w:rPr>
                <w:lang w:val="is-IS"/>
              </w:rPr>
              <w:t>35</w:t>
            </w:r>
          </w:p>
        </w:tc>
        <w:tc>
          <w:tcPr>
            <w:tcW w:w="1368" w:type="dxa"/>
          </w:tcPr>
          <w:p w14:paraId="38E81C70" w14:textId="77777777" w:rsidR="00185874" w:rsidRPr="001044F8" w:rsidRDefault="00185874" w:rsidP="009A45ED">
            <w:pPr>
              <w:jc w:val="center"/>
              <w:rPr>
                <w:lang w:val="is-IS"/>
              </w:rPr>
            </w:pPr>
            <w:r w:rsidRPr="001044F8">
              <w:rPr>
                <w:lang w:val="is-IS"/>
              </w:rPr>
              <w:t>30</w:t>
            </w:r>
          </w:p>
        </w:tc>
      </w:tr>
      <w:tr w:rsidR="00185874" w14:paraId="1914C0D2" w14:textId="77777777" w:rsidTr="003B1D2F">
        <w:trPr>
          <w:jc w:val="center"/>
        </w:trPr>
        <w:tc>
          <w:tcPr>
            <w:tcW w:w="1772" w:type="dxa"/>
            <w:shd w:val="clear" w:color="auto" w:fill="FFFAEE" w:themeFill="background2"/>
          </w:tcPr>
          <w:p w14:paraId="4717C287" w14:textId="77777777" w:rsidR="00185874" w:rsidRPr="001044F8" w:rsidRDefault="00185874" w:rsidP="009A45ED">
            <w:pPr>
              <w:rPr>
                <w:lang w:val="is-IS"/>
              </w:rPr>
            </w:pPr>
            <w:r w:rsidRPr="001044F8">
              <w:rPr>
                <w:lang w:val="is-IS"/>
              </w:rPr>
              <w:t>Björgun</w:t>
            </w:r>
          </w:p>
        </w:tc>
        <w:tc>
          <w:tcPr>
            <w:tcW w:w="1368" w:type="dxa"/>
          </w:tcPr>
          <w:p w14:paraId="758E9EC4" w14:textId="77777777" w:rsidR="00185874" w:rsidRPr="001044F8" w:rsidRDefault="00185874" w:rsidP="009A45ED">
            <w:pPr>
              <w:jc w:val="center"/>
              <w:rPr>
                <w:lang w:val="is-IS"/>
              </w:rPr>
            </w:pPr>
            <w:r w:rsidRPr="001044F8">
              <w:rPr>
                <w:lang w:val="is-IS"/>
              </w:rPr>
              <w:t>5</w:t>
            </w:r>
          </w:p>
        </w:tc>
        <w:tc>
          <w:tcPr>
            <w:tcW w:w="1368" w:type="dxa"/>
          </w:tcPr>
          <w:p w14:paraId="7B6DAA5A" w14:textId="77777777" w:rsidR="00185874" w:rsidRPr="001044F8" w:rsidRDefault="00185874" w:rsidP="009A45ED">
            <w:pPr>
              <w:jc w:val="center"/>
              <w:rPr>
                <w:lang w:val="is-IS"/>
              </w:rPr>
            </w:pPr>
            <w:r w:rsidRPr="001044F8">
              <w:rPr>
                <w:lang w:val="is-IS"/>
              </w:rPr>
              <w:t>10</w:t>
            </w:r>
          </w:p>
        </w:tc>
        <w:tc>
          <w:tcPr>
            <w:tcW w:w="1368" w:type="dxa"/>
          </w:tcPr>
          <w:p w14:paraId="392D474A" w14:textId="77777777" w:rsidR="00185874" w:rsidRPr="001044F8" w:rsidRDefault="00185874" w:rsidP="009A45ED">
            <w:pPr>
              <w:jc w:val="center"/>
              <w:rPr>
                <w:lang w:val="is-IS"/>
              </w:rPr>
            </w:pPr>
            <w:r w:rsidRPr="001044F8">
              <w:rPr>
                <w:lang w:val="is-IS"/>
              </w:rPr>
              <w:t>5</w:t>
            </w:r>
          </w:p>
        </w:tc>
      </w:tr>
      <w:tr w:rsidR="00185874" w14:paraId="1B5160EA" w14:textId="77777777" w:rsidTr="003B1D2F">
        <w:trPr>
          <w:jc w:val="center"/>
        </w:trPr>
        <w:tc>
          <w:tcPr>
            <w:tcW w:w="1772" w:type="dxa"/>
            <w:shd w:val="clear" w:color="auto" w:fill="FFFAEE" w:themeFill="background2"/>
          </w:tcPr>
          <w:p w14:paraId="4C35F116" w14:textId="77777777" w:rsidR="00185874" w:rsidRPr="001044F8" w:rsidRDefault="00185874" w:rsidP="009A45ED">
            <w:pPr>
              <w:rPr>
                <w:lang w:val="is-IS"/>
              </w:rPr>
            </w:pPr>
            <w:r w:rsidRPr="001044F8">
              <w:rPr>
                <w:lang w:val="is-IS"/>
              </w:rPr>
              <w:t>Esjuberg</w:t>
            </w:r>
          </w:p>
        </w:tc>
        <w:tc>
          <w:tcPr>
            <w:tcW w:w="1368" w:type="dxa"/>
          </w:tcPr>
          <w:p w14:paraId="4C6EA6B1" w14:textId="77777777" w:rsidR="00185874" w:rsidRPr="001044F8" w:rsidRDefault="00185874" w:rsidP="009A45ED">
            <w:pPr>
              <w:jc w:val="center"/>
              <w:rPr>
                <w:lang w:val="is-IS"/>
              </w:rPr>
            </w:pPr>
            <w:r w:rsidRPr="001044F8">
              <w:rPr>
                <w:lang w:val="is-IS"/>
              </w:rPr>
              <w:t>10</w:t>
            </w:r>
          </w:p>
        </w:tc>
        <w:tc>
          <w:tcPr>
            <w:tcW w:w="1368" w:type="dxa"/>
          </w:tcPr>
          <w:p w14:paraId="4BFDBC00" w14:textId="77777777" w:rsidR="00185874" w:rsidRPr="001044F8" w:rsidRDefault="00185874" w:rsidP="009A45ED">
            <w:pPr>
              <w:jc w:val="center"/>
              <w:rPr>
                <w:lang w:val="is-IS"/>
              </w:rPr>
            </w:pPr>
            <w:r w:rsidRPr="001044F8">
              <w:rPr>
                <w:lang w:val="is-IS"/>
              </w:rPr>
              <w:t>20</w:t>
            </w:r>
          </w:p>
        </w:tc>
        <w:tc>
          <w:tcPr>
            <w:tcW w:w="1368" w:type="dxa"/>
          </w:tcPr>
          <w:p w14:paraId="602234D3" w14:textId="77777777" w:rsidR="00185874" w:rsidRPr="001044F8" w:rsidRDefault="00185874" w:rsidP="009A45ED">
            <w:pPr>
              <w:jc w:val="center"/>
              <w:rPr>
                <w:lang w:val="is-IS"/>
              </w:rPr>
            </w:pPr>
            <w:r w:rsidRPr="001044F8">
              <w:rPr>
                <w:lang w:val="is-IS"/>
              </w:rPr>
              <w:t>10</w:t>
            </w:r>
          </w:p>
        </w:tc>
      </w:tr>
      <w:tr w:rsidR="00185874" w14:paraId="72D08921" w14:textId="77777777" w:rsidTr="003B1D2F">
        <w:trPr>
          <w:jc w:val="center"/>
        </w:trPr>
        <w:tc>
          <w:tcPr>
            <w:tcW w:w="1772" w:type="dxa"/>
            <w:shd w:val="clear" w:color="auto" w:fill="FFFAEE" w:themeFill="background2"/>
          </w:tcPr>
          <w:p w14:paraId="1BFFB7D1" w14:textId="77777777" w:rsidR="00185874" w:rsidRPr="001044F8" w:rsidRDefault="00185874" w:rsidP="009A45ED">
            <w:pPr>
              <w:rPr>
                <w:lang w:val="is-IS"/>
              </w:rPr>
            </w:pPr>
            <w:r w:rsidRPr="001044F8">
              <w:rPr>
                <w:lang w:val="is-IS"/>
              </w:rPr>
              <w:t>Granít</w:t>
            </w:r>
          </w:p>
        </w:tc>
        <w:tc>
          <w:tcPr>
            <w:tcW w:w="1368" w:type="dxa"/>
          </w:tcPr>
          <w:p w14:paraId="3C3B995A" w14:textId="77777777" w:rsidR="00185874" w:rsidRPr="001044F8" w:rsidRDefault="00185874" w:rsidP="009A45ED">
            <w:pPr>
              <w:jc w:val="center"/>
              <w:rPr>
                <w:lang w:val="is-IS"/>
              </w:rPr>
            </w:pPr>
            <w:r w:rsidRPr="001044F8">
              <w:rPr>
                <w:lang w:val="is-IS"/>
              </w:rPr>
              <w:t>5</w:t>
            </w:r>
          </w:p>
        </w:tc>
        <w:tc>
          <w:tcPr>
            <w:tcW w:w="1368" w:type="dxa"/>
          </w:tcPr>
          <w:p w14:paraId="5576F606" w14:textId="77777777" w:rsidR="00185874" w:rsidRPr="001044F8" w:rsidRDefault="00185874" w:rsidP="009A45ED">
            <w:pPr>
              <w:jc w:val="center"/>
              <w:rPr>
                <w:lang w:val="is-IS"/>
              </w:rPr>
            </w:pPr>
            <w:r w:rsidRPr="001044F8">
              <w:rPr>
                <w:lang w:val="is-IS"/>
              </w:rPr>
              <w:t>20</w:t>
            </w:r>
          </w:p>
        </w:tc>
        <w:tc>
          <w:tcPr>
            <w:tcW w:w="1368" w:type="dxa"/>
          </w:tcPr>
          <w:p w14:paraId="4FC92656" w14:textId="77777777" w:rsidR="00185874" w:rsidRPr="001044F8" w:rsidRDefault="00185874" w:rsidP="009A45ED">
            <w:pPr>
              <w:jc w:val="center"/>
              <w:rPr>
                <w:lang w:val="is-IS"/>
              </w:rPr>
            </w:pPr>
            <w:r w:rsidRPr="001044F8">
              <w:rPr>
                <w:lang w:val="is-IS"/>
              </w:rPr>
              <w:t>20</w:t>
            </w:r>
          </w:p>
        </w:tc>
      </w:tr>
      <w:tr w:rsidR="00185874" w14:paraId="5179179F" w14:textId="77777777" w:rsidTr="003B1D2F">
        <w:trPr>
          <w:jc w:val="center"/>
        </w:trPr>
        <w:tc>
          <w:tcPr>
            <w:tcW w:w="1772" w:type="dxa"/>
            <w:shd w:val="clear" w:color="auto" w:fill="FFFAEE" w:themeFill="background2"/>
          </w:tcPr>
          <w:p w14:paraId="4529B9AA" w14:textId="77777777" w:rsidR="00185874" w:rsidRPr="001044F8" w:rsidRDefault="00185874" w:rsidP="009A45ED">
            <w:pPr>
              <w:rPr>
                <w:lang w:val="is-IS"/>
              </w:rPr>
            </w:pPr>
            <w:r w:rsidRPr="001044F8">
              <w:rPr>
                <w:lang w:val="is-IS"/>
              </w:rPr>
              <w:t>Grjóteyrarhæðir</w:t>
            </w:r>
          </w:p>
        </w:tc>
        <w:tc>
          <w:tcPr>
            <w:tcW w:w="1368" w:type="dxa"/>
          </w:tcPr>
          <w:p w14:paraId="6CC48034" w14:textId="77777777" w:rsidR="00185874" w:rsidRPr="001044F8" w:rsidRDefault="00185874" w:rsidP="009A45ED">
            <w:pPr>
              <w:jc w:val="center"/>
              <w:rPr>
                <w:lang w:val="is-IS"/>
              </w:rPr>
            </w:pPr>
            <w:r w:rsidRPr="001044F8">
              <w:rPr>
                <w:lang w:val="is-IS"/>
              </w:rPr>
              <w:t>15</w:t>
            </w:r>
          </w:p>
        </w:tc>
        <w:tc>
          <w:tcPr>
            <w:tcW w:w="1368" w:type="dxa"/>
          </w:tcPr>
          <w:p w14:paraId="497735BD" w14:textId="77777777" w:rsidR="00185874" w:rsidRPr="001044F8" w:rsidRDefault="00185874" w:rsidP="009A45ED">
            <w:pPr>
              <w:jc w:val="center"/>
              <w:rPr>
                <w:lang w:val="is-IS"/>
              </w:rPr>
            </w:pPr>
            <w:r w:rsidRPr="001044F8">
              <w:rPr>
                <w:lang w:val="is-IS"/>
              </w:rPr>
              <w:t>20</w:t>
            </w:r>
          </w:p>
        </w:tc>
        <w:tc>
          <w:tcPr>
            <w:tcW w:w="1368" w:type="dxa"/>
          </w:tcPr>
          <w:p w14:paraId="7D556E65" w14:textId="77777777" w:rsidR="00185874" w:rsidRPr="001044F8" w:rsidRDefault="00185874" w:rsidP="009A45ED">
            <w:pPr>
              <w:jc w:val="center"/>
              <w:rPr>
                <w:lang w:val="is-IS"/>
              </w:rPr>
            </w:pPr>
            <w:r w:rsidRPr="001044F8">
              <w:rPr>
                <w:lang w:val="is-IS"/>
              </w:rPr>
              <w:t>20</w:t>
            </w:r>
          </w:p>
        </w:tc>
      </w:tr>
      <w:tr w:rsidR="00185874" w14:paraId="07E04A49" w14:textId="77777777" w:rsidTr="003B1D2F">
        <w:trPr>
          <w:jc w:val="center"/>
        </w:trPr>
        <w:tc>
          <w:tcPr>
            <w:tcW w:w="1772" w:type="dxa"/>
            <w:shd w:val="clear" w:color="auto" w:fill="FFFAEE" w:themeFill="background2"/>
          </w:tcPr>
          <w:p w14:paraId="2D8BFD37" w14:textId="77777777" w:rsidR="00185874" w:rsidRPr="001044F8" w:rsidRDefault="00185874" w:rsidP="009A45ED">
            <w:pPr>
              <w:rPr>
                <w:lang w:val="is-IS"/>
              </w:rPr>
            </w:pPr>
            <w:r w:rsidRPr="001044F8">
              <w:rPr>
                <w:lang w:val="is-IS"/>
              </w:rPr>
              <w:t>Haukadalsá</w:t>
            </w:r>
          </w:p>
        </w:tc>
        <w:tc>
          <w:tcPr>
            <w:tcW w:w="1368" w:type="dxa"/>
          </w:tcPr>
          <w:p w14:paraId="6E7DE146" w14:textId="77777777" w:rsidR="00185874" w:rsidRPr="001044F8" w:rsidRDefault="00185874" w:rsidP="009A45ED">
            <w:pPr>
              <w:jc w:val="center"/>
              <w:rPr>
                <w:lang w:val="is-IS"/>
              </w:rPr>
            </w:pPr>
            <w:r w:rsidRPr="001044F8">
              <w:rPr>
                <w:lang w:val="is-IS"/>
              </w:rPr>
              <w:t>5</w:t>
            </w:r>
          </w:p>
        </w:tc>
        <w:tc>
          <w:tcPr>
            <w:tcW w:w="1368" w:type="dxa"/>
          </w:tcPr>
          <w:p w14:paraId="6E382068" w14:textId="77777777" w:rsidR="00185874" w:rsidRPr="001044F8" w:rsidRDefault="00185874" w:rsidP="009A45ED">
            <w:pPr>
              <w:jc w:val="center"/>
              <w:rPr>
                <w:lang w:val="is-IS"/>
              </w:rPr>
            </w:pPr>
            <w:r w:rsidRPr="001044F8">
              <w:rPr>
                <w:lang w:val="is-IS"/>
              </w:rPr>
              <w:t>20</w:t>
            </w:r>
          </w:p>
        </w:tc>
        <w:tc>
          <w:tcPr>
            <w:tcW w:w="1368" w:type="dxa"/>
          </w:tcPr>
          <w:p w14:paraId="7A4017DC" w14:textId="77777777" w:rsidR="00185874" w:rsidRPr="001044F8" w:rsidRDefault="00185874" w:rsidP="009A45ED">
            <w:pPr>
              <w:jc w:val="center"/>
              <w:rPr>
                <w:lang w:val="is-IS"/>
              </w:rPr>
            </w:pPr>
            <w:r w:rsidRPr="001044F8">
              <w:rPr>
                <w:lang w:val="is-IS"/>
              </w:rPr>
              <w:t>5</w:t>
            </w:r>
          </w:p>
        </w:tc>
      </w:tr>
      <w:tr w:rsidR="00185874" w14:paraId="2C5549E9" w14:textId="77777777" w:rsidTr="003B1D2F">
        <w:trPr>
          <w:jc w:val="center"/>
        </w:trPr>
        <w:tc>
          <w:tcPr>
            <w:tcW w:w="1772" w:type="dxa"/>
            <w:shd w:val="clear" w:color="auto" w:fill="FFFAEE" w:themeFill="background2"/>
          </w:tcPr>
          <w:p w14:paraId="428E93A2" w14:textId="77777777" w:rsidR="00185874" w:rsidRPr="001044F8" w:rsidRDefault="00185874" w:rsidP="009A45ED">
            <w:pPr>
              <w:rPr>
                <w:lang w:val="is-IS"/>
              </w:rPr>
            </w:pPr>
            <w:r w:rsidRPr="001044F8">
              <w:rPr>
                <w:lang w:val="is-IS"/>
              </w:rPr>
              <w:t>Hvalfjarðareyri</w:t>
            </w:r>
          </w:p>
        </w:tc>
        <w:tc>
          <w:tcPr>
            <w:tcW w:w="1368" w:type="dxa"/>
          </w:tcPr>
          <w:p w14:paraId="72C281C5" w14:textId="77777777" w:rsidR="00185874" w:rsidRPr="001044F8" w:rsidRDefault="00185874" w:rsidP="009A45ED">
            <w:pPr>
              <w:jc w:val="center"/>
              <w:rPr>
                <w:lang w:val="is-IS"/>
              </w:rPr>
            </w:pPr>
            <w:r w:rsidRPr="001044F8">
              <w:rPr>
                <w:lang w:val="is-IS"/>
              </w:rPr>
              <w:t>10</w:t>
            </w:r>
          </w:p>
        </w:tc>
        <w:tc>
          <w:tcPr>
            <w:tcW w:w="1368" w:type="dxa"/>
          </w:tcPr>
          <w:p w14:paraId="2AF94D31" w14:textId="77777777" w:rsidR="00185874" w:rsidRPr="001044F8" w:rsidRDefault="00185874" w:rsidP="009A45ED">
            <w:pPr>
              <w:jc w:val="center"/>
              <w:rPr>
                <w:lang w:val="is-IS"/>
              </w:rPr>
            </w:pPr>
            <w:r w:rsidRPr="001044F8">
              <w:rPr>
                <w:lang w:val="is-IS"/>
              </w:rPr>
              <w:t>25</w:t>
            </w:r>
          </w:p>
        </w:tc>
        <w:tc>
          <w:tcPr>
            <w:tcW w:w="1368" w:type="dxa"/>
          </w:tcPr>
          <w:p w14:paraId="3913168F" w14:textId="77777777" w:rsidR="00185874" w:rsidRPr="001044F8" w:rsidRDefault="00185874" w:rsidP="009A45ED">
            <w:pPr>
              <w:jc w:val="center"/>
              <w:rPr>
                <w:lang w:val="is-IS"/>
              </w:rPr>
            </w:pPr>
            <w:r w:rsidRPr="001044F8">
              <w:rPr>
                <w:lang w:val="is-IS"/>
              </w:rPr>
              <w:t>10</w:t>
            </w:r>
          </w:p>
        </w:tc>
      </w:tr>
      <w:tr w:rsidR="00185874" w14:paraId="4ED248DE" w14:textId="77777777" w:rsidTr="003B1D2F">
        <w:trPr>
          <w:jc w:val="center"/>
        </w:trPr>
        <w:tc>
          <w:tcPr>
            <w:tcW w:w="1772" w:type="dxa"/>
            <w:shd w:val="clear" w:color="auto" w:fill="FFFAEE" w:themeFill="background2"/>
          </w:tcPr>
          <w:p w14:paraId="5F0140F1" w14:textId="77777777" w:rsidR="00185874" w:rsidRPr="001044F8" w:rsidRDefault="00185874" w:rsidP="009A45ED">
            <w:pPr>
              <w:rPr>
                <w:lang w:val="is-IS"/>
              </w:rPr>
            </w:pPr>
            <w:r w:rsidRPr="001044F8">
              <w:rPr>
                <w:lang w:val="is-IS"/>
              </w:rPr>
              <w:t>Korpúlfsstaðir</w:t>
            </w:r>
          </w:p>
        </w:tc>
        <w:tc>
          <w:tcPr>
            <w:tcW w:w="1368" w:type="dxa"/>
          </w:tcPr>
          <w:p w14:paraId="4E253A76" w14:textId="77777777" w:rsidR="00185874" w:rsidRPr="001044F8" w:rsidRDefault="00185874" w:rsidP="009A45ED">
            <w:pPr>
              <w:jc w:val="center"/>
              <w:rPr>
                <w:lang w:val="is-IS"/>
              </w:rPr>
            </w:pPr>
            <w:r w:rsidRPr="001044F8">
              <w:rPr>
                <w:lang w:val="is-IS"/>
              </w:rPr>
              <w:t>5</w:t>
            </w:r>
          </w:p>
        </w:tc>
        <w:tc>
          <w:tcPr>
            <w:tcW w:w="1368" w:type="dxa"/>
          </w:tcPr>
          <w:p w14:paraId="0540A3B4" w14:textId="77777777" w:rsidR="00185874" w:rsidRPr="001044F8" w:rsidRDefault="00185874" w:rsidP="009A45ED">
            <w:pPr>
              <w:jc w:val="center"/>
              <w:rPr>
                <w:lang w:val="is-IS"/>
              </w:rPr>
            </w:pPr>
            <w:r w:rsidRPr="001044F8">
              <w:rPr>
                <w:lang w:val="is-IS"/>
              </w:rPr>
              <w:t>10</w:t>
            </w:r>
          </w:p>
        </w:tc>
        <w:tc>
          <w:tcPr>
            <w:tcW w:w="1368" w:type="dxa"/>
          </w:tcPr>
          <w:p w14:paraId="1BD4D3E9" w14:textId="77777777" w:rsidR="00185874" w:rsidRPr="001044F8" w:rsidRDefault="00185874" w:rsidP="009A45ED">
            <w:pPr>
              <w:jc w:val="center"/>
              <w:rPr>
                <w:lang w:val="is-IS"/>
              </w:rPr>
            </w:pPr>
            <w:r w:rsidRPr="001044F8">
              <w:rPr>
                <w:lang w:val="is-IS"/>
              </w:rPr>
              <w:t>5</w:t>
            </w:r>
          </w:p>
        </w:tc>
      </w:tr>
      <w:tr w:rsidR="00185874" w14:paraId="2D1A31EB" w14:textId="77777777" w:rsidTr="003B1D2F">
        <w:trPr>
          <w:jc w:val="center"/>
        </w:trPr>
        <w:tc>
          <w:tcPr>
            <w:tcW w:w="1772" w:type="dxa"/>
            <w:shd w:val="clear" w:color="auto" w:fill="FFFAEE" w:themeFill="background2"/>
          </w:tcPr>
          <w:p w14:paraId="74424177" w14:textId="77777777" w:rsidR="00185874" w:rsidRPr="001044F8" w:rsidRDefault="00185874" w:rsidP="009A45ED">
            <w:pPr>
              <w:rPr>
                <w:lang w:val="is-IS"/>
              </w:rPr>
            </w:pPr>
            <w:r w:rsidRPr="001044F8">
              <w:rPr>
                <w:lang w:val="is-IS"/>
              </w:rPr>
              <w:t>Kvarsít</w:t>
            </w:r>
          </w:p>
        </w:tc>
        <w:tc>
          <w:tcPr>
            <w:tcW w:w="1368" w:type="dxa"/>
          </w:tcPr>
          <w:p w14:paraId="2CD663C0" w14:textId="77777777" w:rsidR="00185874" w:rsidRPr="001044F8" w:rsidRDefault="00185874" w:rsidP="009A45ED">
            <w:pPr>
              <w:jc w:val="center"/>
              <w:rPr>
                <w:lang w:val="is-IS"/>
              </w:rPr>
            </w:pPr>
            <w:r w:rsidRPr="001044F8">
              <w:rPr>
                <w:lang w:val="is-IS"/>
              </w:rPr>
              <w:t>25</w:t>
            </w:r>
          </w:p>
        </w:tc>
        <w:tc>
          <w:tcPr>
            <w:tcW w:w="1368" w:type="dxa"/>
          </w:tcPr>
          <w:p w14:paraId="37BD776B" w14:textId="77777777" w:rsidR="00185874" w:rsidRPr="001044F8" w:rsidRDefault="00185874" w:rsidP="009A45ED">
            <w:pPr>
              <w:jc w:val="center"/>
              <w:rPr>
                <w:lang w:val="is-IS"/>
              </w:rPr>
            </w:pPr>
            <w:r w:rsidRPr="001044F8">
              <w:rPr>
                <w:lang w:val="is-IS"/>
              </w:rPr>
              <w:t>35</w:t>
            </w:r>
          </w:p>
        </w:tc>
        <w:tc>
          <w:tcPr>
            <w:tcW w:w="1368" w:type="dxa"/>
          </w:tcPr>
          <w:p w14:paraId="7A9B2653" w14:textId="77777777" w:rsidR="00185874" w:rsidRPr="001044F8" w:rsidRDefault="00185874" w:rsidP="009A45ED">
            <w:pPr>
              <w:jc w:val="center"/>
              <w:rPr>
                <w:lang w:val="is-IS"/>
              </w:rPr>
            </w:pPr>
            <w:r w:rsidRPr="001044F8">
              <w:rPr>
                <w:lang w:val="is-IS"/>
              </w:rPr>
              <w:t>10</w:t>
            </w:r>
          </w:p>
        </w:tc>
      </w:tr>
      <w:tr w:rsidR="00185874" w14:paraId="759DF826" w14:textId="77777777" w:rsidTr="003B1D2F">
        <w:trPr>
          <w:jc w:val="center"/>
        </w:trPr>
        <w:tc>
          <w:tcPr>
            <w:tcW w:w="1772" w:type="dxa"/>
            <w:shd w:val="clear" w:color="auto" w:fill="FFFAEE" w:themeFill="background2"/>
          </w:tcPr>
          <w:p w14:paraId="60F9D046" w14:textId="77777777" w:rsidR="00185874" w:rsidRPr="001044F8" w:rsidRDefault="00185874" w:rsidP="009A45ED">
            <w:pPr>
              <w:rPr>
                <w:lang w:val="is-IS"/>
              </w:rPr>
            </w:pPr>
            <w:r w:rsidRPr="001044F8">
              <w:rPr>
                <w:lang w:val="is-IS"/>
              </w:rPr>
              <w:t>Melar</w:t>
            </w:r>
          </w:p>
        </w:tc>
        <w:tc>
          <w:tcPr>
            <w:tcW w:w="1368" w:type="dxa"/>
          </w:tcPr>
          <w:p w14:paraId="6AB7E757" w14:textId="77777777" w:rsidR="00185874" w:rsidRPr="001044F8" w:rsidRDefault="00185874" w:rsidP="009A45ED">
            <w:pPr>
              <w:jc w:val="center"/>
              <w:rPr>
                <w:lang w:val="is-IS"/>
              </w:rPr>
            </w:pPr>
            <w:r w:rsidRPr="001044F8">
              <w:rPr>
                <w:lang w:val="is-IS"/>
              </w:rPr>
              <w:t>10</w:t>
            </w:r>
          </w:p>
        </w:tc>
        <w:tc>
          <w:tcPr>
            <w:tcW w:w="1368" w:type="dxa"/>
          </w:tcPr>
          <w:p w14:paraId="2C32F39C" w14:textId="77777777" w:rsidR="00185874" w:rsidRPr="001044F8" w:rsidRDefault="00185874" w:rsidP="009A45ED">
            <w:pPr>
              <w:jc w:val="center"/>
              <w:rPr>
                <w:lang w:val="is-IS"/>
              </w:rPr>
            </w:pPr>
            <w:r w:rsidRPr="001044F8">
              <w:rPr>
                <w:lang w:val="is-IS"/>
              </w:rPr>
              <w:t>25</w:t>
            </w:r>
          </w:p>
        </w:tc>
        <w:tc>
          <w:tcPr>
            <w:tcW w:w="1368" w:type="dxa"/>
          </w:tcPr>
          <w:p w14:paraId="39B87CF1" w14:textId="77777777" w:rsidR="00185874" w:rsidRPr="001044F8" w:rsidRDefault="00185874" w:rsidP="009A45ED">
            <w:pPr>
              <w:jc w:val="center"/>
              <w:rPr>
                <w:lang w:val="is-IS"/>
              </w:rPr>
            </w:pPr>
            <w:r w:rsidRPr="001044F8">
              <w:rPr>
                <w:lang w:val="is-IS"/>
              </w:rPr>
              <w:t>10</w:t>
            </w:r>
          </w:p>
        </w:tc>
      </w:tr>
      <w:tr w:rsidR="00185874" w14:paraId="112F549F" w14:textId="77777777" w:rsidTr="003B1D2F">
        <w:trPr>
          <w:jc w:val="center"/>
        </w:trPr>
        <w:tc>
          <w:tcPr>
            <w:tcW w:w="1772" w:type="dxa"/>
            <w:shd w:val="clear" w:color="auto" w:fill="FFFAEE" w:themeFill="background2"/>
          </w:tcPr>
          <w:p w14:paraId="4845B866" w14:textId="77777777" w:rsidR="00185874" w:rsidRPr="001044F8" w:rsidRDefault="00185874" w:rsidP="009A45ED">
            <w:pPr>
              <w:rPr>
                <w:lang w:val="is-IS"/>
              </w:rPr>
            </w:pPr>
            <w:r w:rsidRPr="001044F8">
              <w:rPr>
                <w:lang w:val="is-IS"/>
              </w:rPr>
              <w:t>Núpar</w:t>
            </w:r>
          </w:p>
        </w:tc>
        <w:tc>
          <w:tcPr>
            <w:tcW w:w="1368" w:type="dxa"/>
          </w:tcPr>
          <w:p w14:paraId="35BFFECA" w14:textId="77777777" w:rsidR="00185874" w:rsidRPr="001044F8" w:rsidRDefault="00185874" w:rsidP="009A45ED">
            <w:pPr>
              <w:jc w:val="center"/>
              <w:rPr>
                <w:lang w:val="is-IS"/>
              </w:rPr>
            </w:pPr>
            <w:r w:rsidRPr="001044F8">
              <w:rPr>
                <w:lang w:val="is-IS"/>
              </w:rPr>
              <w:t>5</w:t>
            </w:r>
          </w:p>
        </w:tc>
        <w:tc>
          <w:tcPr>
            <w:tcW w:w="1368" w:type="dxa"/>
          </w:tcPr>
          <w:p w14:paraId="219E6E24" w14:textId="77777777" w:rsidR="00185874" w:rsidRPr="001044F8" w:rsidRDefault="00185874" w:rsidP="009A45ED">
            <w:pPr>
              <w:jc w:val="center"/>
              <w:rPr>
                <w:lang w:val="is-IS"/>
              </w:rPr>
            </w:pPr>
            <w:r w:rsidRPr="001044F8">
              <w:rPr>
                <w:lang w:val="is-IS"/>
              </w:rPr>
              <w:t>15</w:t>
            </w:r>
          </w:p>
        </w:tc>
        <w:tc>
          <w:tcPr>
            <w:tcW w:w="1368" w:type="dxa"/>
          </w:tcPr>
          <w:p w14:paraId="55F41DFD" w14:textId="77777777" w:rsidR="00185874" w:rsidRPr="001044F8" w:rsidRDefault="00185874" w:rsidP="009A45ED">
            <w:pPr>
              <w:jc w:val="center"/>
              <w:rPr>
                <w:lang w:val="is-IS"/>
              </w:rPr>
            </w:pPr>
            <w:r w:rsidRPr="001044F8">
              <w:rPr>
                <w:lang w:val="is-IS"/>
              </w:rPr>
              <w:t>5</w:t>
            </w:r>
          </w:p>
        </w:tc>
      </w:tr>
      <w:tr w:rsidR="00185874" w14:paraId="1EF753CE" w14:textId="77777777" w:rsidTr="003B1D2F">
        <w:trPr>
          <w:jc w:val="center"/>
        </w:trPr>
        <w:tc>
          <w:tcPr>
            <w:tcW w:w="1772" w:type="dxa"/>
            <w:shd w:val="clear" w:color="auto" w:fill="FFFAEE" w:themeFill="background2"/>
          </w:tcPr>
          <w:p w14:paraId="5FCE05D7" w14:textId="77777777" w:rsidR="00185874" w:rsidRPr="001044F8" w:rsidRDefault="00185874" w:rsidP="009A45ED">
            <w:pPr>
              <w:rPr>
                <w:lang w:val="is-IS"/>
              </w:rPr>
            </w:pPr>
            <w:r w:rsidRPr="001044F8">
              <w:rPr>
                <w:lang w:val="is-IS"/>
              </w:rPr>
              <w:t>Snasi</w:t>
            </w:r>
          </w:p>
        </w:tc>
        <w:tc>
          <w:tcPr>
            <w:tcW w:w="1368" w:type="dxa"/>
          </w:tcPr>
          <w:p w14:paraId="7DC2FE24" w14:textId="77777777" w:rsidR="00185874" w:rsidRPr="001044F8" w:rsidRDefault="00185874" w:rsidP="009A45ED">
            <w:pPr>
              <w:jc w:val="center"/>
              <w:rPr>
                <w:lang w:val="is-IS"/>
              </w:rPr>
            </w:pPr>
            <w:r w:rsidRPr="001044F8">
              <w:rPr>
                <w:lang w:val="is-IS"/>
              </w:rPr>
              <w:t>30</w:t>
            </w:r>
          </w:p>
        </w:tc>
        <w:tc>
          <w:tcPr>
            <w:tcW w:w="1368" w:type="dxa"/>
          </w:tcPr>
          <w:p w14:paraId="3C9CA0A4" w14:textId="77777777" w:rsidR="00185874" w:rsidRPr="001044F8" w:rsidRDefault="00185874" w:rsidP="009A45ED">
            <w:pPr>
              <w:jc w:val="center"/>
              <w:rPr>
                <w:lang w:val="is-IS"/>
              </w:rPr>
            </w:pPr>
            <w:r w:rsidRPr="001044F8">
              <w:rPr>
                <w:lang w:val="is-IS"/>
              </w:rPr>
              <w:t>40</w:t>
            </w:r>
          </w:p>
        </w:tc>
        <w:tc>
          <w:tcPr>
            <w:tcW w:w="1368" w:type="dxa"/>
          </w:tcPr>
          <w:p w14:paraId="5FCB8D44" w14:textId="77777777" w:rsidR="00185874" w:rsidRPr="001044F8" w:rsidRDefault="00185874" w:rsidP="009A45ED">
            <w:pPr>
              <w:jc w:val="center"/>
              <w:rPr>
                <w:lang w:val="is-IS"/>
              </w:rPr>
            </w:pPr>
            <w:r w:rsidRPr="001044F8">
              <w:rPr>
                <w:lang w:val="is-IS"/>
              </w:rPr>
              <w:t>30</w:t>
            </w:r>
          </w:p>
        </w:tc>
      </w:tr>
      <w:tr w:rsidR="00185874" w14:paraId="30084763" w14:textId="77777777" w:rsidTr="003B1D2F">
        <w:trPr>
          <w:jc w:val="center"/>
        </w:trPr>
        <w:tc>
          <w:tcPr>
            <w:tcW w:w="1772" w:type="dxa"/>
            <w:shd w:val="clear" w:color="auto" w:fill="FFFAEE" w:themeFill="background2"/>
          </w:tcPr>
          <w:p w14:paraId="1156C11B" w14:textId="77777777" w:rsidR="00185874" w:rsidRPr="001044F8" w:rsidRDefault="00185874" w:rsidP="009A45ED">
            <w:pPr>
              <w:rPr>
                <w:lang w:val="is-IS"/>
              </w:rPr>
            </w:pPr>
            <w:r w:rsidRPr="001044F8">
              <w:rPr>
                <w:lang w:val="is-IS"/>
              </w:rPr>
              <w:t>Stardalur</w:t>
            </w:r>
          </w:p>
        </w:tc>
        <w:tc>
          <w:tcPr>
            <w:tcW w:w="1368" w:type="dxa"/>
          </w:tcPr>
          <w:p w14:paraId="483AF649" w14:textId="77777777" w:rsidR="00185874" w:rsidRPr="001044F8" w:rsidRDefault="00185874" w:rsidP="009A45ED">
            <w:pPr>
              <w:jc w:val="center"/>
              <w:rPr>
                <w:lang w:val="is-IS"/>
              </w:rPr>
            </w:pPr>
            <w:r w:rsidRPr="001044F8">
              <w:rPr>
                <w:lang w:val="is-IS"/>
              </w:rPr>
              <w:t>25</w:t>
            </w:r>
          </w:p>
        </w:tc>
        <w:tc>
          <w:tcPr>
            <w:tcW w:w="1368" w:type="dxa"/>
          </w:tcPr>
          <w:p w14:paraId="19072151" w14:textId="77777777" w:rsidR="00185874" w:rsidRPr="001044F8" w:rsidRDefault="00185874" w:rsidP="009A45ED">
            <w:pPr>
              <w:jc w:val="center"/>
              <w:rPr>
                <w:lang w:val="is-IS"/>
              </w:rPr>
            </w:pPr>
            <w:r w:rsidRPr="001044F8">
              <w:rPr>
                <w:lang w:val="is-IS"/>
              </w:rPr>
              <w:t>35</w:t>
            </w:r>
          </w:p>
        </w:tc>
        <w:tc>
          <w:tcPr>
            <w:tcW w:w="1368" w:type="dxa"/>
          </w:tcPr>
          <w:p w14:paraId="4195EF40" w14:textId="77777777" w:rsidR="00185874" w:rsidRPr="001044F8" w:rsidRDefault="00185874" w:rsidP="009A45ED">
            <w:pPr>
              <w:jc w:val="center"/>
              <w:rPr>
                <w:lang w:val="is-IS"/>
              </w:rPr>
            </w:pPr>
            <w:r w:rsidRPr="001044F8">
              <w:rPr>
                <w:lang w:val="is-IS"/>
              </w:rPr>
              <w:t>20</w:t>
            </w:r>
          </w:p>
        </w:tc>
      </w:tr>
      <w:tr w:rsidR="00185874" w14:paraId="77396241" w14:textId="77777777" w:rsidTr="003B1D2F">
        <w:trPr>
          <w:jc w:val="center"/>
        </w:trPr>
        <w:tc>
          <w:tcPr>
            <w:tcW w:w="1772" w:type="dxa"/>
            <w:shd w:val="clear" w:color="auto" w:fill="FFFAEE" w:themeFill="background2"/>
          </w:tcPr>
          <w:p w14:paraId="48A77256" w14:textId="77777777" w:rsidR="00185874" w:rsidRPr="001044F8" w:rsidRDefault="00185874" w:rsidP="009A45ED">
            <w:pPr>
              <w:rPr>
                <w:lang w:val="is-IS"/>
              </w:rPr>
            </w:pPr>
            <w:r w:rsidRPr="001044F8">
              <w:rPr>
                <w:lang w:val="is-IS"/>
              </w:rPr>
              <w:t>Stóra-Fellsöxl</w:t>
            </w:r>
          </w:p>
        </w:tc>
        <w:tc>
          <w:tcPr>
            <w:tcW w:w="1368" w:type="dxa"/>
          </w:tcPr>
          <w:p w14:paraId="5ADA311F" w14:textId="77777777" w:rsidR="00185874" w:rsidRPr="001044F8" w:rsidRDefault="00185874" w:rsidP="009A45ED">
            <w:pPr>
              <w:jc w:val="center"/>
              <w:rPr>
                <w:lang w:val="is-IS"/>
              </w:rPr>
            </w:pPr>
            <w:r w:rsidRPr="001044F8">
              <w:rPr>
                <w:lang w:val="is-IS"/>
              </w:rPr>
              <w:t>10</w:t>
            </w:r>
          </w:p>
        </w:tc>
        <w:tc>
          <w:tcPr>
            <w:tcW w:w="1368" w:type="dxa"/>
          </w:tcPr>
          <w:p w14:paraId="7F9B50F8" w14:textId="77777777" w:rsidR="00185874" w:rsidRPr="001044F8" w:rsidRDefault="00185874" w:rsidP="009A45ED">
            <w:pPr>
              <w:jc w:val="center"/>
              <w:rPr>
                <w:lang w:val="is-IS"/>
              </w:rPr>
            </w:pPr>
            <w:r w:rsidRPr="001044F8">
              <w:rPr>
                <w:lang w:val="is-IS"/>
              </w:rPr>
              <w:t>30</w:t>
            </w:r>
          </w:p>
        </w:tc>
        <w:tc>
          <w:tcPr>
            <w:tcW w:w="1368" w:type="dxa"/>
          </w:tcPr>
          <w:p w14:paraId="047E2AB7" w14:textId="77777777" w:rsidR="00185874" w:rsidRPr="001044F8" w:rsidRDefault="00185874" w:rsidP="009A45ED">
            <w:pPr>
              <w:jc w:val="center"/>
              <w:rPr>
                <w:lang w:val="is-IS"/>
              </w:rPr>
            </w:pPr>
            <w:r w:rsidRPr="001044F8">
              <w:rPr>
                <w:lang w:val="is-IS"/>
              </w:rPr>
              <w:t>10</w:t>
            </w:r>
          </w:p>
        </w:tc>
      </w:tr>
      <w:tr w:rsidR="00185874" w14:paraId="4169A6BE" w14:textId="77777777" w:rsidTr="003B1D2F">
        <w:trPr>
          <w:jc w:val="center"/>
        </w:trPr>
        <w:tc>
          <w:tcPr>
            <w:tcW w:w="1772" w:type="dxa"/>
            <w:shd w:val="clear" w:color="auto" w:fill="FFFAEE" w:themeFill="background2"/>
          </w:tcPr>
          <w:p w14:paraId="6F7B4528" w14:textId="77777777" w:rsidR="00185874" w:rsidRPr="001044F8" w:rsidRDefault="00185874" w:rsidP="009A45ED">
            <w:pPr>
              <w:rPr>
                <w:lang w:val="is-IS"/>
              </w:rPr>
            </w:pPr>
            <w:r w:rsidRPr="001044F8">
              <w:rPr>
                <w:lang w:val="is-IS"/>
              </w:rPr>
              <w:t>Stóra-Laxá</w:t>
            </w:r>
          </w:p>
        </w:tc>
        <w:tc>
          <w:tcPr>
            <w:tcW w:w="1368" w:type="dxa"/>
          </w:tcPr>
          <w:p w14:paraId="6718FEF3" w14:textId="77777777" w:rsidR="00185874" w:rsidRPr="001044F8" w:rsidRDefault="00185874" w:rsidP="009A45ED">
            <w:pPr>
              <w:jc w:val="center"/>
              <w:rPr>
                <w:lang w:val="is-IS"/>
              </w:rPr>
            </w:pPr>
            <w:r w:rsidRPr="001044F8">
              <w:rPr>
                <w:lang w:val="is-IS"/>
              </w:rPr>
              <w:t>20</w:t>
            </w:r>
          </w:p>
        </w:tc>
        <w:tc>
          <w:tcPr>
            <w:tcW w:w="1368" w:type="dxa"/>
          </w:tcPr>
          <w:p w14:paraId="44F98E03" w14:textId="77777777" w:rsidR="00185874" w:rsidRPr="001044F8" w:rsidRDefault="00185874" w:rsidP="009A45ED">
            <w:pPr>
              <w:jc w:val="center"/>
              <w:rPr>
                <w:lang w:val="is-IS"/>
              </w:rPr>
            </w:pPr>
            <w:r w:rsidRPr="001044F8">
              <w:rPr>
                <w:lang w:val="is-IS"/>
              </w:rPr>
              <w:t>25</w:t>
            </w:r>
          </w:p>
        </w:tc>
        <w:tc>
          <w:tcPr>
            <w:tcW w:w="1368" w:type="dxa"/>
          </w:tcPr>
          <w:p w14:paraId="34C9EBD9" w14:textId="77777777" w:rsidR="00185874" w:rsidRPr="001044F8" w:rsidRDefault="00185874" w:rsidP="009A45ED">
            <w:pPr>
              <w:jc w:val="center"/>
              <w:rPr>
                <w:lang w:val="is-IS"/>
              </w:rPr>
            </w:pPr>
            <w:r w:rsidRPr="001044F8">
              <w:rPr>
                <w:lang w:val="is-IS"/>
              </w:rPr>
              <w:t>15</w:t>
            </w:r>
          </w:p>
        </w:tc>
      </w:tr>
      <w:tr w:rsidR="00185874" w14:paraId="2036E3DF" w14:textId="77777777" w:rsidTr="003B1D2F">
        <w:trPr>
          <w:jc w:val="center"/>
        </w:trPr>
        <w:tc>
          <w:tcPr>
            <w:tcW w:w="1772" w:type="dxa"/>
            <w:shd w:val="clear" w:color="auto" w:fill="FFFAEE" w:themeFill="background2"/>
          </w:tcPr>
          <w:p w14:paraId="0D2EA8BC" w14:textId="77777777" w:rsidR="00185874" w:rsidRPr="001044F8" w:rsidRDefault="00185874" w:rsidP="009A45ED">
            <w:pPr>
              <w:rPr>
                <w:lang w:val="is-IS"/>
              </w:rPr>
            </w:pPr>
            <w:r w:rsidRPr="001044F8">
              <w:rPr>
                <w:lang w:val="is-IS"/>
              </w:rPr>
              <w:t>Vatnsskarð</w:t>
            </w:r>
          </w:p>
        </w:tc>
        <w:tc>
          <w:tcPr>
            <w:tcW w:w="1368" w:type="dxa"/>
          </w:tcPr>
          <w:p w14:paraId="520BE261" w14:textId="77777777" w:rsidR="00185874" w:rsidRPr="001044F8" w:rsidRDefault="00185874" w:rsidP="009A45ED">
            <w:pPr>
              <w:jc w:val="center"/>
              <w:rPr>
                <w:lang w:val="is-IS"/>
              </w:rPr>
            </w:pPr>
            <w:r w:rsidRPr="001044F8">
              <w:rPr>
                <w:lang w:val="is-IS"/>
              </w:rPr>
              <w:t>5</w:t>
            </w:r>
          </w:p>
        </w:tc>
        <w:tc>
          <w:tcPr>
            <w:tcW w:w="1368" w:type="dxa"/>
          </w:tcPr>
          <w:p w14:paraId="2CF871EA" w14:textId="77777777" w:rsidR="00185874" w:rsidRPr="001044F8" w:rsidRDefault="00185874" w:rsidP="009A45ED">
            <w:pPr>
              <w:jc w:val="center"/>
              <w:rPr>
                <w:lang w:val="is-IS"/>
              </w:rPr>
            </w:pPr>
            <w:r w:rsidRPr="001044F8">
              <w:rPr>
                <w:lang w:val="is-IS"/>
              </w:rPr>
              <w:t>10</w:t>
            </w:r>
          </w:p>
        </w:tc>
        <w:tc>
          <w:tcPr>
            <w:tcW w:w="1368" w:type="dxa"/>
          </w:tcPr>
          <w:p w14:paraId="5236ED35" w14:textId="77777777" w:rsidR="00185874" w:rsidRPr="001044F8" w:rsidRDefault="00185874" w:rsidP="009A45ED">
            <w:pPr>
              <w:jc w:val="center"/>
              <w:rPr>
                <w:lang w:val="is-IS"/>
              </w:rPr>
            </w:pPr>
            <w:r w:rsidRPr="001044F8">
              <w:rPr>
                <w:lang w:val="is-IS"/>
              </w:rPr>
              <w:t>5</w:t>
            </w:r>
          </w:p>
        </w:tc>
      </w:tr>
    </w:tbl>
    <w:p w14:paraId="74D09EC7" w14:textId="77777777" w:rsidR="00185874" w:rsidRDefault="00185874" w:rsidP="00185874">
      <w:pPr>
        <w:jc w:val="center"/>
        <w:rPr>
          <w:sz w:val="24"/>
          <w:szCs w:val="24"/>
          <w:lang w:val="is-IS"/>
        </w:rPr>
      </w:pPr>
    </w:p>
    <w:p w14:paraId="02681E0D" w14:textId="77777777" w:rsidR="00185874" w:rsidRPr="00855F56" w:rsidRDefault="00185874" w:rsidP="00185874">
      <w:pPr>
        <w:jc w:val="both"/>
        <w:rPr>
          <w:lang w:val="is-IS"/>
        </w:rPr>
      </w:pPr>
      <w:r>
        <w:rPr>
          <w:lang w:val="is-IS"/>
        </w:rPr>
        <w:t>Gerð</w:t>
      </w:r>
      <w:r w:rsidRPr="00855F56">
        <w:rPr>
          <w:lang w:val="is-IS"/>
        </w:rPr>
        <w:t xml:space="preserve"> voru rúlluflöskupróf vorið 2007 á viðloðun fjögurra steinefna (Durasplitt, Harðikambur, Hólabrú og Seljadalur) við mjúkt bik, með og án viðloðunarefnis (0,3% Wetfix I), fyrst og fremst til að kanna nákvæmni prófsins [Arnþór Ó. Arason, 2007]. Tveir rannsóknamenn mátu þakningu að prófun lokinni, óháð hvor öðrum. Lausleg athugun á niðurstöðunum sýnir lítinn (5 prósentustiga) en marktækan mismun á mati þeirra. Viðloðunarprófin voru ekki endurtekin, en samanburður á niðurstöðum hlutsýna (sem eru þrjú í hverri prófun) gefa til kynna að staðalfrávik þakningar á hlutsýnum sé að meðaltali rúm fjögur prósentustig og að ólíklegt sé að mismunur endurtekinna viðloðunarprófa með þessum hætti fari yfir 10 prósentustig, ef annarhvor áðurnefndra rannsóknarmanna prófar. </w:t>
      </w:r>
    </w:p>
    <w:p w14:paraId="6F557F9C" w14:textId="77777777" w:rsidR="00185874" w:rsidRDefault="00185874" w:rsidP="00185874">
      <w:pPr>
        <w:ind w:firstLine="342"/>
        <w:jc w:val="both"/>
        <w:rPr>
          <w:lang w:val="is-IS"/>
        </w:rPr>
      </w:pPr>
      <w:r w:rsidRPr="00855F56">
        <w:rPr>
          <w:lang w:val="is-IS"/>
        </w:rPr>
        <w:t>Í lokin má geta staðals um prófanir á viðloðun í rúlluflöskuprófi [ÍST EN 12697-11]. Þar segir að óformlegar athuganir á rúlluflöskuprófi sýni að „repeatability“ (endurtekningar</w:t>
      </w:r>
      <w:r>
        <w:rPr>
          <w:lang w:val="is-IS"/>
        </w:rPr>
        <w:softHyphen/>
      </w:r>
      <w:r w:rsidRPr="00855F56">
        <w:rPr>
          <w:lang w:val="is-IS"/>
        </w:rPr>
        <w:t>nákvæmni prófsins innan sömu rannsóknastofu) sé 20% og „reproducibility“ (endur</w:t>
      </w:r>
      <w:r>
        <w:rPr>
          <w:lang w:val="is-IS"/>
        </w:rPr>
        <w:softHyphen/>
      </w:r>
      <w:r w:rsidRPr="00855F56">
        <w:rPr>
          <w:lang w:val="is-IS"/>
        </w:rPr>
        <w:t xml:space="preserve">tekningarnákvæmni prófsins milli rannsóknastofa) sé 30%. Með öðrum orðum er ekki ástæða til að rengja niðurstöður tveggja prófana samkvæmt staðlinum á sams konar sýnum sem sami maður prófar á sömu stofu með sama </w:t>
      </w:r>
      <w:r w:rsidRPr="00855F56">
        <w:rPr>
          <w:lang w:val="is-IS"/>
        </w:rPr>
        <w:lastRenderedPageBreak/>
        <w:t xml:space="preserve">tækjabúnaði, meðan mismunur þessara tveggja prófana fer ekki yfir 20%. Á hliðstæðan hátt er ekki ástæða til að rengja niðurstöður tveggja prófana á samskonar sýnum sem sinn hvor maðurinn prófar, hvor á sinni rannsóknastofu, hvor með sínum tækjabúnaði, meðan mismunur þessara tveggja prófana fer ekki yfir </w:t>
      </w:r>
      <w:r>
        <w:rPr>
          <w:lang w:val="is-IS"/>
        </w:rPr>
        <w:t>3</w:t>
      </w:r>
      <w:r w:rsidRPr="00855F56">
        <w:rPr>
          <w:lang w:val="is-IS"/>
        </w:rPr>
        <w:t>0%.</w:t>
      </w:r>
    </w:p>
    <w:p w14:paraId="2B9E59AB" w14:textId="77777777" w:rsidR="00185874" w:rsidRPr="006D2859" w:rsidRDefault="00185874" w:rsidP="00185874">
      <w:pPr>
        <w:jc w:val="both"/>
        <w:rPr>
          <w:color w:val="FF0000"/>
          <w:sz w:val="24"/>
          <w:szCs w:val="24"/>
          <w:lang w:val="is-IS"/>
        </w:rPr>
      </w:pPr>
    </w:p>
    <w:p w14:paraId="74E2CA63" w14:textId="77777777" w:rsidR="00185874" w:rsidRPr="006550BC" w:rsidRDefault="00185874" w:rsidP="00185874">
      <w:pPr>
        <w:spacing w:after="60"/>
        <w:rPr>
          <w:b/>
          <w:sz w:val="24"/>
          <w:szCs w:val="24"/>
          <w:lang w:val="is-IS"/>
        </w:rPr>
      </w:pPr>
      <w:r>
        <w:rPr>
          <w:b/>
          <w:sz w:val="24"/>
          <w:szCs w:val="24"/>
          <w:lang w:val="is-IS"/>
        </w:rPr>
        <w:t>HEIMILDIR</w:t>
      </w:r>
    </w:p>
    <w:p w14:paraId="3B7B2CEE" w14:textId="77777777" w:rsidR="00185874" w:rsidRPr="00855F56" w:rsidRDefault="00185874" w:rsidP="00185874">
      <w:pPr>
        <w:ind w:left="513" w:hanging="513"/>
        <w:jc w:val="both"/>
        <w:rPr>
          <w:lang w:val="is-IS"/>
        </w:rPr>
      </w:pPr>
      <w:r w:rsidRPr="00855F56">
        <w:rPr>
          <w:lang w:val="is-IS"/>
        </w:rPr>
        <w:t xml:space="preserve">Alverk ´95. 1995. </w:t>
      </w:r>
      <w:r w:rsidRPr="00855F56">
        <w:rPr>
          <w:i/>
          <w:lang w:val="is-IS"/>
        </w:rPr>
        <w:t>Almenn verklýsing fyrir vega og brúargerð.</w:t>
      </w:r>
      <w:r w:rsidRPr="00855F56">
        <w:rPr>
          <w:lang w:val="is-IS"/>
        </w:rPr>
        <w:t xml:space="preserve"> Vegagerðin, Reykjavík.</w:t>
      </w:r>
    </w:p>
    <w:p w14:paraId="7F776EC3" w14:textId="77777777" w:rsidR="00185874" w:rsidRPr="00855F56" w:rsidRDefault="00185874" w:rsidP="00185874">
      <w:pPr>
        <w:ind w:left="513" w:hanging="513"/>
        <w:jc w:val="both"/>
        <w:rPr>
          <w:lang w:val="is-IS"/>
        </w:rPr>
      </w:pPr>
      <w:r w:rsidRPr="00855F56">
        <w:rPr>
          <w:lang w:val="is-IS"/>
        </w:rPr>
        <w:t xml:space="preserve">Arnþór Ó. Arason. 2007. </w:t>
      </w:r>
      <w:r w:rsidRPr="00855F56">
        <w:rPr>
          <w:i/>
          <w:lang w:val="is-IS"/>
        </w:rPr>
        <w:t>Rúlluflöskupróf skv. ÍST EN 12697-11.</w:t>
      </w:r>
      <w:r w:rsidRPr="00855F56">
        <w:rPr>
          <w:lang w:val="is-IS"/>
        </w:rPr>
        <w:t xml:space="preserve"> Óbirt minnisblöð frá prófunum á Rannsóknastofnun byggingariðnaðarins.</w:t>
      </w:r>
    </w:p>
    <w:p w14:paraId="23E139E9" w14:textId="77777777" w:rsidR="00185874" w:rsidRPr="00855F56" w:rsidRDefault="00185874" w:rsidP="00185874">
      <w:pPr>
        <w:ind w:left="340" w:hanging="340"/>
        <w:jc w:val="both"/>
        <w:rPr>
          <w:lang w:val="is-IS"/>
        </w:rPr>
      </w:pPr>
      <w:r w:rsidRPr="00855F56">
        <w:rPr>
          <w:lang w:val="is-IS"/>
        </w:rPr>
        <w:t xml:space="preserve">ÍST EN 12697-11:2005. </w:t>
      </w:r>
      <w:r w:rsidRPr="00855F56">
        <w:rPr>
          <w:i/>
          <w:lang w:val="is-IS"/>
        </w:rPr>
        <w:t>Bituminous mixtures – Test methods for hot mix asphalt – Part 11: Determination of the affinity between aggregate and bitumen.</w:t>
      </w:r>
      <w:r w:rsidRPr="00855F56">
        <w:rPr>
          <w:lang w:val="is-IS"/>
        </w:rPr>
        <w:t xml:space="preserve"> Staðlaráð Íslands, Reykjavík.</w:t>
      </w:r>
    </w:p>
    <w:p w14:paraId="127757EB" w14:textId="77777777" w:rsidR="00185874" w:rsidRPr="00855F56" w:rsidRDefault="00185874" w:rsidP="00185874">
      <w:pPr>
        <w:ind w:left="513" w:hanging="513"/>
        <w:jc w:val="both"/>
        <w:rPr>
          <w:lang w:val="is-IS"/>
        </w:rPr>
      </w:pPr>
      <w:r w:rsidRPr="00855F56">
        <w:rPr>
          <w:lang w:val="is-IS"/>
        </w:rPr>
        <w:t xml:space="preserve">Nordisk Vegteknisk Forbund. 1986. </w:t>
      </w:r>
      <w:r w:rsidRPr="00855F56">
        <w:rPr>
          <w:i/>
          <w:lang w:val="is-IS"/>
        </w:rPr>
        <w:t>Bruk av poröst steinmateriale til asfaltdekker.</w:t>
      </w:r>
      <w:r w:rsidRPr="00855F56">
        <w:rPr>
          <w:lang w:val="is-IS"/>
        </w:rPr>
        <w:t xml:space="preserve"> Utvalg 33- Asfaltbel</w:t>
      </w:r>
      <w:r>
        <w:rPr>
          <w:lang w:val="is-IS"/>
        </w:rPr>
        <w:t>egninger. Rapport nr. 10, 1986.</w:t>
      </w:r>
      <w:r w:rsidRPr="00855F56">
        <w:rPr>
          <w:lang w:val="is-IS"/>
        </w:rPr>
        <w:t xml:space="preserve"> Reykjavík.</w:t>
      </w:r>
    </w:p>
    <w:p w14:paraId="077495A9" w14:textId="77777777" w:rsidR="00185874" w:rsidRDefault="00185874" w:rsidP="00185874">
      <w:pPr>
        <w:ind w:left="513" w:hanging="513"/>
        <w:jc w:val="both"/>
        <w:rPr>
          <w:sz w:val="24"/>
          <w:szCs w:val="24"/>
          <w:lang w:val="is-IS"/>
        </w:rPr>
      </w:pPr>
      <w:r>
        <w:rPr>
          <w:lang w:val="is-IS"/>
        </w:rPr>
        <w:t xml:space="preserve">Steinefnanefnd. </w:t>
      </w:r>
      <w:r w:rsidRPr="00855F56">
        <w:rPr>
          <w:lang w:val="is-IS"/>
        </w:rPr>
        <w:t xml:space="preserve">1994. </w:t>
      </w:r>
      <w:r w:rsidRPr="00855F56">
        <w:rPr>
          <w:i/>
          <w:lang w:val="is-IS"/>
        </w:rPr>
        <w:t xml:space="preserve">Steinefni í bundin slitlög. </w:t>
      </w:r>
      <w:r>
        <w:rPr>
          <w:lang w:val="is-IS"/>
        </w:rPr>
        <w:t xml:space="preserve">Viðloðunarpróf. </w:t>
      </w:r>
      <w:r w:rsidRPr="00855F56">
        <w:rPr>
          <w:lang w:val="is-IS"/>
        </w:rPr>
        <w:t>Reykjavík.</w:t>
      </w:r>
    </w:p>
    <w:p w14:paraId="1E9E2C38" w14:textId="77777777" w:rsidR="00185874" w:rsidRPr="00D14E7C" w:rsidRDefault="00185874" w:rsidP="00185874">
      <w:pPr>
        <w:pStyle w:val="Heading1"/>
        <w:rPr>
          <w:lang w:val="is-IS"/>
        </w:rPr>
      </w:pPr>
      <w:bookmarkStart w:id="33" w:name="_Toc125970927"/>
      <w:r w:rsidRPr="001C45E6">
        <w:rPr>
          <w:lang w:val="is-IS"/>
        </w:rPr>
        <w:lastRenderedPageBreak/>
        <w:t>VATNSNÆMI MALBIKS</w:t>
      </w:r>
      <w:bookmarkEnd w:id="33"/>
    </w:p>
    <w:p w14:paraId="3513202F" w14:textId="77777777" w:rsidR="00185874" w:rsidRDefault="00185874" w:rsidP="00185874">
      <w:pPr>
        <w:jc w:val="both"/>
        <w:rPr>
          <w:lang w:val="is-IS"/>
        </w:rPr>
      </w:pPr>
      <w:r>
        <w:rPr>
          <w:lang w:val="is-IS"/>
        </w:rPr>
        <w:t>Vatnsnæmi er einn þeirra mælikvarða sem notaður er til að meta viðloðun milli bindiefnis og steinefnis í malbiki. Prófun á vatnsnæmi byggist í stórum dráttum á því að bera styrkleika (þrýstiþol, kleyfniþol, þreytuþol) malbikssýna, sem hafa legið í vatni tiltekinn tíma, með eða án frost-þíðu áraunar, saman við styrkleika samskonar malbikssýna sem hafa verið geymd jafnlengi þurr. Fjölmargar</w:t>
      </w:r>
      <w:r w:rsidRPr="00783E02">
        <w:rPr>
          <w:lang w:val="is-IS"/>
        </w:rPr>
        <w:t xml:space="preserve"> aðferðir hafa verið reyndar til að mæla vatnsnæmi</w:t>
      </w:r>
      <w:r>
        <w:rPr>
          <w:lang w:val="is-IS"/>
        </w:rPr>
        <w:t xml:space="preserve"> en þær eru allar annmörkum háðar og yfirleitt hefur ekki tekist að sýna fram á sterkt samband milli prófunarniðurstöðu og endingar [Nordisk Industrifond 2004, bls. 60-69]. Sú aðferð sem hefur reynst einna best er kleyfnipróf og hún hefur verið notuð hérlendis, meðal annars við gerðarprófanir malbiks þar sem umferð er mikil. Kostur við þessa aðferð er að hana má nota jafnt á Marshallkjarna sem borkjarna úr slitlagi. </w:t>
      </w:r>
    </w:p>
    <w:p w14:paraId="39C67B9F" w14:textId="77777777" w:rsidR="00185874" w:rsidRDefault="00185874" w:rsidP="00185874">
      <w:pPr>
        <w:ind w:firstLine="342"/>
        <w:jc w:val="both"/>
        <w:rPr>
          <w:b/>
          <w:lang w:val="is-IS"/>
        </w:rPr>
      </w:pPr>
      <w:r>
        <w:rPr>
          <w:lang w:val="is-IS"/>
        </w:rPr>
        <w:t>Vatnsnæmi er að líkindum tengt endingu malbiks og sennilega er þörf á að mæla það á einn eða annan hátt. Rökin með eru þau að slitlög hérlendis eru oft blaut langtímum saman á veturna og frost-þíðusveiflur margar. Auk þess er efni í malbik stundum tekið úr sjó, og tilraunir hafa sýnt að malbikskjarnar úr saltblönduðu steinefni, sem hafa legið lengi í vatni, bila miklu fyrr undir sveiflandi álagi en malbikskjarnar úr samskonar steinefni en saltlausu. Ennfremur er talið að kísilsýrurík steinefni (sem er dæmigert fyrir innflutt steinefni) hafi að jafnaði lakari viðloðun en basísk steinefni (svo sem íslenskt basalt). Vegna notkunar negldra hjólbarða rofnar bindiefnishúðin á steinum í yfirborði slitlagsins strax á fyrsta vetri og þar getur vatn komist á milli bindiefnis og steins og rofið bindinginn þar á milli. Mótrökin eru hins vegar þau að holrýmd er af ásettu ráði haldið mjög lágri í íslensku malbiki, svo það má með nokkrum sanni kallast vatnsþétt, og ætti þess vegna ekki að verða fyrir skemmdum af vatni, nema þá á yfirborðinu. Einnig hefur tíðkast á síðari árum að setja ætíð viðloðunarefni í bindiefnið, sem styrkir tengslin milli bindiefnis og steinefnis. Að sögn heldur viðloðunarefnið virkni sinni árum saman [Jacobson 2000, bls. 22].</w:t>
      </w:r>
      <w:r w:rsidRPr="00865698">
        <w:rPr>
          <w:b/>
          <w:lang w:val="is-IS"/>
        </w:rPr>
        <w:t xml:space="preserve"> </w:t>
      </w:r>
    </w:p>
    <w:p w14:paraId="0E8166B8" w14:textId="77777777" w:rsidR="00185874" w:rsidRDefault="00185874" w:rsidP="00185874">
      <w:pPr>
        <w:ind w:firstLine="342"/>
        <w:jc w:val="both"/>
        <w:rPr>
          <w:lang w:val="is-IS"/>
        </w:rPr>
      </w:pPr>
      <w:r>
        <w:rPr>
          <w:lang w:val="is-IS"/>
        </w:rPr>
        <w:t>Sænskar verklýsingar [</w:t>
      </w:r>
      <w:r w:rsidRPr="006E1857">
        <w:rPr>
          <w:lang w:val="is-IS"/>
        </w:rPr>
        <w:t>Vägverket 2005</w:t>
      </w:r>
      <w:r>
        <w:rPr>
          <w:lang w:val="is-IS"/>
        </w:rPr>
        <w:t xml:space="preserve">, bls. 22-23] gera kröfu um að vatnsnæmi sé prófað minnst einu sinni á ári á steinefni úr hverri námu í notkun. Sýnið má vera borkjarnar eða Marshallkjarnar úr viðkomandi malbiki. Auk þess eru gerðar kröfur um vatnsnæmipróf á útlögðu malbiki, ef magnið er meira en 2000 tonn. Fyrir hver byrjuð 8000 tonn í útlögn skal prófa eitt borkjarnasýni. Prófunaraðferðin er kleyfnipróf á viðloðun (sjá ÍST EN 12697-12). Kröfurnar eru mismunandi eftir malbiksgerðum, fyrir slitlag þarf hlutfallið að vera &gt; 70%, fyrir bindilag &gt; 75%, en fyrir afréttingarlag og burðarlag &gt; 60%. </w:t>
      </w:r>
    </w:p>
    <w:p w14:paraId="154E6029" w14:textId="77777777" w:rsidR="00185874" w:rsidRDefault="00185874" w:rsidP="00185874">
      <w:pPr>
        <w:ind w:firstLine="342"/>
        <w:jc w:val="both"/>
        <w:rPr>
          <w:lang w:val="is-IS"/>
        </w:rPr>
      </w:pPr>
      <w:r>
        <w:rPr>
          <w:lang w:val="is-IS"/>
        </w:rPr>
        <w:t>Norskar verklýsingar [Statens vegvesen 2005] hafa engar kröfur til vatnsnæmi.</w:t>
      </w:r>
    </w:p>
    <w:p w14:paraId="7ACBCB06" w14:textId="77777777" w:rsidR="00185874" w:rsidRDefault="00185874" w:rsidP="00185874">
      <w:pPr>
        <w:ind w:firstLine="342"/>
        <w:jc w:val="both"/>
        <w:rPr>
          <w:lang w:val="is-IS"/>
        </w:rPr>
      </w:pPr>
      <w:r>
        <w:rPr>
          <w:lang w:val="is-IS"/>
        </w:rPr>
        <w:t>Samkvæmt finnskum verklýsingunum</w:t>
      </w:r>
      <w:r w:rsidDel="00ED14F4">
        <w:rPr>
          <w:lang w:val="is-IS"/>
        </w:rPr>
        <w:t xml:space="preserve"> </w:t>
      </w:r>
      <w:r>
        <w:rPr>
          <w:lang w:val="is-IS"/>
        </w:rPr>
        <w:t>[PANK 2000 bls. 61] er ekki skylt að mæla vatnsnæmi malbiks nema þess sé talin þörf. Vatnsnæmi er mælt með kleyfniprófi á viðloðun samkvæmt nánari fyrirmælum. Krafan fyrir hefðbundið stífmalbik (</w:t>
      </w:r>
      <w:r w:rsidRPr="00A238BE">
        <w:rPr>
          <w:lang w:val="is-IS"/>
        </w:rPr>
        <w:t>AC</w:t>
      </w:r>
      <w:r>
        <w:rPr>
          <w:lang w:val="is-IS"/>
        </w:rPr>
        <w:t xml:space="preserve">) er að hlutfallið sé ≥ 80% en ≥ 60% fyrir drenmalbik.  </w:t>
      </w:r>
    </w:p>
    <w:p w14:paraId="7738A5FA" w14:textId="77777777" w:rsidR="00185874" w:rsidRDefault="00185874" w:rsidP="00185874">
      <w:pPr>
        <w:ind w:firstLine="342"/>
        <w:jc w:val="both"/>
        <w:rPr>
          <w:lang w:val="is-IS"/>
        </w:rPr>
      </w:pPr>
    </w:p>
    <w:p w14:paraId="53447150" w14:textId="77777777" w:rsidR="00185874" w:rsidRDefault="00185874" w:rsidP="00185874">
      <w:pPr>
        <w:ind w:firstLine="342"/>
        <w:jc w:val="both"/>
        <w:rPr>
          <w:lang w:val="is-IS"/>
        </w:rPr>
      </w:pPr>
      <w:r>
        <w:rPr>
          <w:lang w:val="is-IS"/>
        </w:rPr>
        <w:t xml:space="preserve">Í Efnisgæðaritinu er krafa um vatnsnæmipróf vegna gerðarprófana á malbiksgerðum, kleyfnipróf á viðloðun [ÍST EN 12697-12], en nákvæmninni er samkvæmt áðurnefndum staðli er að ekki er ástæða til að rengja niðurstöður nema mismunur tveggja mælinga sé meiri en 15%. </w:t>
      </w:r>
    </w:p>
    <w:p w14:paraId="6DFC478D" w14:textId="77777777" w:rsidR="00185874" w:rsidRDefault="00185874" w:rsidP="00185874">
      <w:pPr>
        <w:spacing w:after="60"/>
        <w:jc w:val="both"/>
        <w:rPr>
          <w:b/>
          <w:color w:val="FF0000"/>
          <w:lang w:val="is-IS"/>
        </w:rPr>
      </w:pPr>
    </w:p>
    <w:p w14:paraId="2615DE42" w14:textId="77777777" w:rsidR="008E2251" w:rsidRDefault="008E2251" w:rsidP="00185874">
      <w:pPr>
        <w:spacing w:after="60"/>
        <w:jc w:val="both"/>
        <w:rPr>
          <w:lang w:val="is-IS"/>
        </w:rPr>
      </w:pPr>
    </w:p>
    <w:p w14:paraId="0251EA55" w14:textId="77777777" w:rsidR="00185874" w:rsidRPr="00E57041" w:rsidRDefault="00185874" w:rsidP="00185874">
      <w:pPr>
        <w:spacing w:after="60"/>
        <w:rPr>
          <w:b/>
          <w:sz w:val="24"/>
          <w:szCs w:val="24"/>
          <w:lang w:val="is-IS"/>
        </w:rPr>
      </w:pPr>
      <w:r w:rsidRPr="00E57041">
        <w:rPr>
          <w:b/>
          <w:sz w:val="24"/>
          <w:szCs w:val="24"/>
          <w:lang w:val="is-IS"/>
        </w:rPr>
        <w:lastRenderedPageBreak/>
        <w:t>HEIMILDIR</w:t>
      </w:r>
    </w:p>
    <w:p w14:paraId="1B9766F8" w14:textId="77777777" w:rsidR="00185874" w:rsidRPr="00DD0FF0" w:rsidRDefault="00185874" w:rsidP="00185874">
      <w:pPr>
        <w:jc w:val="both"/>
        <w:rPr>
          <w:lang w:val="nb-NO"/>
        </w:rPr>
      </w:pPr>
      <w:r w:rsidRPr="0074241B">
        <w:rPr>
          <w:lang w:val="nb-NO"/>
        </w:rPr>
        <w:t xml:space="preserve">Alverk ´95. 1995. </w:t>
      </w:r>
      <w:r w:rsidRPr="0074241B">
        <w:rPr>
          <w:i/>
          <w:lang w:val="nb-NO"/>
        </w:rPr>
        <w:t>Almenn verklýsing fyrir vega og brúargerð.</w:t>
      </w:r>
      <w:r w:rsidRPr="0074241B">
        <w:rPr>
          <w:lang w:val="nb-NO"/>
        </w:rPr>
        <w:t xml:space="preserve"> </w:t>
      </w:r>
      <w:r w:rsidRPr="00DD0FF0">
        <w:rPr>
          <w:lang w:val="nb-NO"/>
        </w:rPr>
        <w:t>Vegagerðin, Reykjavík.</w:t>
      </w:r>
    </w:p>
    <w:p w14:paraId="1A55F265" w14:textId="77777777" w:rsidR="00185874" w:rsidRDefault="00185874" w:rsidP="00185874">
      <w:pPr>
        <w:ind w:left="342" w:hanging="342"/>
        <w:jc w:val="both"/>
        <w:rPr>
          <w:lang w:val="is-IS"/>
        </w:rPr>
      </w:pPr>
      <w:r>
        <w:rPr>
          <w:lang w:val="is-IS"/>
        </w:rPr>
        <w:t xml:space="preserve">Aurstad, J. (verkefnisstjóri). 2004. </w:t>
      </w:r>
      <w:r w:rsidRPr="00E1788E">
        <w:rPr>
          <w:i/>
          <w:lang w:val="is-IS"/>
        </w:rPr>
        <w:t>Beständighet hos asfaltbeläggningar. State-of-the-art.</w:t>
      </w:r>
      <w:r>
        <w:rPr>
          <w:lang w:val="is-IS"/>
        </w:rPr>
        <w:t xml:space="preserve"> Faglig sluttrapport – forprosjekt. Nordisk Industrifond.</w:t>
      </w:r>
    </w:p>
    <w:p w14:paraId="6E40BCF1" w14:textId="77777777" w:rsidR="00185874" w:rsidRDefault="00185874" w:rsidP="00185874">
      <w:pPr>
        <w:ind w:left="340" w:hanging="340"/>
        <w:jc w:val="both"/>
        <w:rPr>
          <w:lang w:val="is-IS"/>
        </w:rPr>
      </w:pPr>
      <w:r>
        <w:rPr>
          <w:lang w:val="is-IS"/>
        </w:rPr>
        <w:t xml:space="preserve">ÍST EN 12697-12. </w:t>
      </w:r>
      <w:r w:rsidRPr="0063568A">
        <w:rPr>
          <w:i/>
          <w:lang w:val="is-IS"/>
        </w:rPr>
        <w:t>Bituminous mixtures – Test methods for hot mix asphalt – Part 1</w:t>
      </w:r>
      <w:r>
        <w:rPr>
          <w:i/>
          <w:lang w:val="is-IS"/>
        </w:rPr>
        <w:t>2</w:t>
      </w:r>
      <w:r w:rsidRPr="0063568A">
        <w:rPr>
          <w:i/>
          <w:lang w:val="is-IS"/>
        </w:rPr>
        <w:t xml:space="preserve">: Determination of the </w:t>
      </w:r>
      <w:r>
        <w:rPr>
          <w:i/>
          <w:lang w:val="is-IS"/>
        </w:rPr>
        <w:t>water sensitivity of</w:t>
      </w:r>
      <w:r w:rsidRPr="0063568A">
        <w:rPr>
          <w:i/>
          <w:lang w:val="is-IS"/>
        </w:rPr>
        <w:t xml:space="preserve"> bitum</w:t>
      </w:r>
      <w:r>
        <w:rPr>
          <w:i/>
          <w:lang w:val="is-IS"/>
        </w:rPr>
        <w:t>inous specimens</w:t>
      </w:r>
      <w:r w:rsidRPr="0063568A">
        <w:rPr>
          <w:i/>
          <w:lang w:val="is-IS"/>
        </w:rPr>
        <w:t>.</w:t>
      </w:r>
      <w:r>
        <w:rPr>
          <w:lang w:val="is-IS"/>
        </w:rPr>
        <w:t xml:space="preserve"> Staðlaráð Íslands, Reykjavík</w:t>
      </w:r>
      <w:r w:rsidRPr="004052CF">
        <w:rPr>
          <w:lang w:val="is-IS"/>
        </w:rPr>
        <w:t>.</w:t>
      </w:r>
    </w:p>
    <w:p w14:paraId="449D68DB" w14:textId="77777777" w:rsidR="00185874" w:rsidRDefault="00185874" w:rsidP="00185874">
      <w:pPr>
        <w:ind w:left="342" w:hanging="342"/>
        <w:jc w:val="both"/>
        <w:rPr>
          <w:lang w:val="is-IS"/>
        </w:rPr>
      </w:pPr>
      <w:r>
        <w:rPr>
          <w:lang w:val="is-IS"/>
        </w:rPr>
        <w:t xml:space="preserve">Jacobson, T. 2000. </w:t>
      </w:r>
      <w:r w:rsidRPr="00F8774E">
        <w:rPr>
          <w:i/>
          <w:lang w:val="is-IS"/>
        </w:rPr>
        <w:t xml:space="preserve">Utredning av beläggningsskader på Island (Reykjavik). </w:t>
      </w:r>
      <w:r>
        <w:rPr>
          <w:lang w:val="is-IS"/>
        </w:rPr>
        <w:t xml:space="preserve">VTI notat 60-2000. Väg- och transportforskningsinstitutet. Linköping. </w:t>
      </w:r>
    </w:p>
    <w:p w14:paraId="65CC6469" w14:textId="77777777" w:rsidR="00185874" w:rsidRDefault="00185874" w:rsidP="00185874">
      <w:pPr>
        <w:ind w:left="342" w:hanging="342"/>
        <w:jc w:val="both"/>
        <w:rPr>
          <w:lang w:val="is-IS"/>
        </w:rPr>
      </w:pPr>
      <w:r w:rsidRPr="006E1857">
        <w:rPr>
          <w:lang w:val="is-IS"/>
        </w:rPr>
        <w:t xml:space="preserve">PANK. </w:t>
      </w:r>
      <w:r>
        <w:rPr>
          <w:lang w:val="is-IS"/>
        </w:rPr>
        <w:t>2000</w:t>
      </w:r>
      <w:r w:rsidRPr="006E1857">
        <w:rPr>
          <w:lang w:val="is-IS"/>
        </w:rPr>
        <w:t xml:space="preserve">. </w:t>
      </w:r>
      <w:r w:rsidRPr="006E1857">
        <w:rPr>
          <w:i/>
          <w:lang w:val="is-IS"/>
        </w:rPr>
        <w:t xml:space="preserve">Finnish Asphalt Specifications </w:t>
      </w:r>
      <w:r>
        <w:rPr>
          <w:i/>
          <w:lang w:val="is-IS"/>
        </w:rPr>
        <w:t>2000</w:t>
      </w:r>
      <w:r w:rsidRPr="006E1857">
        <w:rPr>
          <w:i/>
          <w:lang w:val="is-IS"/>
        </w:rPr>
        <w:t>.</w:t>
      </w:r>
      <w:r w:rsidRPr="006E1857">
        <w:rPr>
          <w:lang w:val="is-IS"/>
        </w:rPr>
        <w:t xml:space="preserve"> Finnish Pavement Technology Advisory Council. Helsinki.</w:t>
      </w:r>
    </w:p>
    <w:p w14:paraId="6D34FB97" w14:textId="77777777" w:rsidR="00185874" w:rsidRPr="006E1857" w:rsidRDefault="00185874" w:rsidP="00185874">
      <w:pPr>
        <w:ind w:left="342" w:hanging="342"/>
        <w:jc w:val="both"/>
        <w:rPr>
          <w:lang w:val="is-IS"/>
        </w:rPr>
      </w:pPr>
      <w:r w:rsidRPr="006E1857">
        <w:rPr>
          <w:lang w:val="is-IS"/>
        </w:rPr>
        <w:t xml:space="preserve">Statens vegvesen. 2005. </w:t>
      </w:r>
      <w:r w:rsidRPr="006E1857">
        <w:rPr>
          <w:i/>
          <w:lang w:val="is-IS"/>
        </w:rPr>
        <w:t>Håndbok 018.</w:t>
      </w:r>
      <w:r w:rsidRPr="006E1857">
        <w:rPr>
          <w:lang w:val="is-IS"/>
        </w:rPr>
        <w:t xml:space="preserve"> </w:t>
      </w:r>
      <w:r w:rsidRPr="006E1857">
        <w:rPr>
          <w:i/>
          <w:lang w:val="is-IS"/>
        </w:rPr>
        <w:t xml:space="preserve">Vegbygging. </w:t>
      </w:r>
      <w:r w:rsidRPr="006E1857">
        <w:rPr>
          <w:lang w:val="is-IS"/>
        </w:rPr>
        <w:t>Statens vegvesen. Oslo.</w:t>
      </w:r>
    </w:p>
    <w:p w14:paraId="24A4BBD4" w14:textId="77777777" w:rsidR="00185874" w:rsidRDefault="00185874" w:rsidP="00185874">
      <w:pPr>
        <w:ind w:left="340" w:hanging="340"/>
        <w:jc w:val="both"/>
        <w:rPr>
          <w:lang w:val="is-IS"/>
        </w:rPr>
      </w:pPr>
      <w:r w:rsidRPr="006E1857">
        <w:rPr>
          <w:lang w:val="is-IS"/>
        </w:rPr>
        <w:t xml:space="preserve">Vägverket. 2005. </w:t>
      </w:r>
      <w:r w:rsidRPr="006E1857">
        <w:rPr>
          <w:i/>
          <w:lang w:val="is-IS"/>
        </w:rPr>
        <w:t xml:space="preserve">ATB VÄG 2005. Kapitel </w:t>
      </w:r>
      <w:r>
        <w:rPr>
          <w:i/>
          <w:lang w:val="is-IS"/>
        </w:rPr>
        <w:t>F</w:t>
      </w:r>
      <w:r w:rsidRPr="006E1857">
        <w:rPr>
          <w:i/>
          <w:lang w:val="is-IS"/>
        </w:rPr>
        <w:t xml:space="preserve"> </w:t>
      </w:r>
      <w:r>
        <w:rPr>
          <w:i/>
          <w:lang w:val="is-IS"/>
        </w:rPr>
        <w:t>Bitumenbundna lager.</w:t>
      </w:r>
      <w:r w:rsidRPr="006E1857">
        <w:rPr>
          <w:lang w:val="is-IS"/>
        </w:rPr>
        <w:t xml:space="preserve"> VV Publ 2005:112. Borlänge.</w:t>
      </w:r>
    </w:p>
    <w:p w14:paraId="5EC6841D" w14:textId="77777777" w:rsidR="00185874" w:rsidRPr="001C45E6" w:rsidRDefault="00185874" w:rsidP="00185874">
      <w:pPr>
        <w:pStyle w:val="Heading1"/>
        <w:rPr>
          <w:lang w:val="is-IS"/>
        </w:rPr>
      </w:pPr>
      <w:bookmarkStart w:id="34" w:name="_Toc125970928"/>
      <w:r w:rsidRPr="001C45E6">
        <w:rPr>
          <w:lang w:val="is-IS"/>
        </w:rPr>
        <w:lastRenderedPageBreak/>
        <w:t>UM ÁHRIF SALTS Á ÞREYTUÞOL MALBIKS</w:t>
      </w:r>
      <w:bookmarkEnd w:id="34"/>
    </w:p>
    <w:p w14:paraId="00C72D0C" w14:textId="77777777" w:rsidR="00185874" w:rsidRPr="0054726C" w:rsidRDefault="00185874" w:rsidP="00185874">
      <w:pPr>
        <w:rPr>
          <w:sz w:val="24"/>
          <w:szCs w:val="24"/>
          <w:lang w:val="is-IS"/>
        </w:rPr>
      </w:pPr>
    </w:p>
    <w:p w14:paraId="7417D709" w14:textId="77777777" w:rsidR="00185874" w:rsidRDefault="00185874" w:rsidP="00185874">
      <w:pPr>
        <w:jc w:val="both"/>
        <w:rPr>
          <w:lang w:val="is-IS"/>
        </w:rPr>
      </w:pPr>
      <w:r>
        <w:rPr>
          <w:lang w:val="is-IS"/>
        </w:rPr>
        <w:t xml:space="preserve">Árið 2006 hófust rannsóknir á áhrifum salts á þreytuþol malbiks á Rannsóknastofnun byggingariðnaðarins. Þær voru fjármagnaðar af Rannsókna- og þróunarsjóði Vegagerðarinnar og markmiðið var meðal annars að kanna hvort salt í malbiksefnum (teknum úr sjó eða úr flæðarmáli) sé líklegt til að skerða endingu malbiks undir sveiflandi álagi eins og gerist undir umferð. Í fyrsta áfanga voru gerðar nokkrar mælingar til að kanna hvort salt í steinefninu hefði áhrif á þol malbiks í einása sveifluprófi eftir mismunandi langa geymslu í vatni. </w:t>
      </w:r>
    </w:p>
    <w:p w14:paraId="51A15E85" w14:textId="77777777" w:rsidR="00185874" w:rsidRDefault="00185874" w:rsidP="00185874">
      <w:pPr>
        <w:ind w:firstLine="342"/>
        <w:jc w:val="both"/>
        <w:rPr>
          <w:lang w:val="is-IS"/>
        </w:rPr>
      </w:pPr>
      <w:r w:rsidRPr="00F95AC5">
        <w:rPr>
          <w:lang w:val="is-IS"/>
        </w:rPr>
        <w:t>Gerðir voru 32 malbikssívalningar, helmingur þeirra úr hreinu steinefni og hinn helmingurinn úr saltblönduðu steinefni, 10 cm í þvermál og 10 cm háir. Malbikið í þá var blandað úr steinefni frá Seljadal frá Malbikunarstöðinni Höfða og mjúku biki (</w:t>
      </w:r>
      <w:r>
        <w:rPr>
          <w:lang w:val="is-IS"/>
        </w:rPr>
        <w:t xml:space="preserve">PG </w:t>
      </w:r>
      <w:r w:rsidRPr="00F95AC5">
        <w:rPr>
          <w:lang w:val="is-IS"/>
        </w:rPr>
        <w:t xml:space="preserve">160/220), án viðloðunarefnis. Sáldurferillinn var í samræmi við kröfur til </w:t>
      </w:r>
      <w:r>
        <w:rPr>
          <w:lang w:val="is-IS"/>
        </w:rPr>
        <w:t>stífmalbiks, AC</w:t>
      </w:r>
      <w:r w:rsidRPr="00F95AC5">
        <w:rPr>
          <w:lang w:val="is-IS"/>
        </w:rPr>
        <w:t xml:space="preserve">16 í verklýsingum Vegagerðarinnar og er sýndur á mynd 1 ásamt markalínum fyrir </w:t>
      </w:r>
      <w:r>
        <w:rPr>
          <w:lang w:val="is-IS"/>
        </w:rPr>
        <w:t>AC</w:t>
      </w:r>
      <w:r w:rsidRPr="00F95AC5">
        <w:rPr>
          <w:lang w:val="is-IS"/>
        </w:rPr>
        <w:t>16. Þyngdarhlutfall bindiefnis af blöndu var 5,8%, holrýmdin 5,9-6,4% og henni var stýrt með snúðþjöppu (</w:t>
      </w:r>
      <w:r>
        <w:rPr>
          <w:lang w:val="is-IS"/>
        </w:rPr>
        <w:t xml:space="preserve">e. </w:t>
      </w:r>
      <w:r w:rsidRPr="00F95AC5">
        <w:rPr>
          <w:lang w:val="is-IS"/>
        </w:rPr>
        <w:t xml:space="preserve">gyratory compactor). Steinefni í helming sívalninganna var látið liggja í 3% vatnslausn af matarsalti, NaCl, í sjö sólarhringa og síðan þurrkað áður en malbikið var blandað. Með stoð í lauslegum útreikningum má ætla að 0,8 g salts séu í hverjum sívalningi, eða 0,4‰ af þyngd steinefnis. Hinn helmingur sívalninganna var saltlaus. </w:t>
      </w:r>
    </w:p>
    <w:p w14:paraId="69071FFD" w14:textId="77777777" w:rsidR="00185874" w:rsidRPr="00F95AC5" w:rsidRDefault="00185874" w:rsidP="00185874">
      <w:pPr>
        <w:jc w:val="both"/>
        <w:rPr>
          <w:lang w:val="is-IS"/>
        </w:rPr>
      </w:pPr>
      <w:r w:rsidRPr="00753BC8">
        <w:rPr>
          <w:noProof/>
          <w:lang w:eastAsia="en-GB"/>
        </w:rPr>
        <w:drawing>
          <wp:anchor distT="0" distB="0" distL="114300" distR="114300" simplePos="0" relativeHeight="251661312" behindDoc="0" locked="0" layoutInCell="1" allowOverlap="1" wp14:anchorId="79B86E64" wp14:editId="336FE3FF">
            <wp:simplePos x="0" y="0"/>
            <wp:positionH relativeFrom="column">
              <wp:posOffset>868680</wp:posOffset>
            </wp:positionH>
            <wp:positionV relativeFrom="paragraph">
              <wp:posOffset>29210</wp:posOffset>
            </wp:positionV>
            <wp:extent cx="3429000" cy="2645410"/>
            <wp:effectExtent l="0" t="0" r="0" b="2540"/>
            <wp:wrapNone/>
            <wp:docPr id="1"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3429000" cy="264541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51632133" w14:textId="77777777" w:rsidR="00185874" w:rsidRPr="00F95AC5" w:rsidRDefault="00185874" w:rsidP="00185874">
      <w:pPr>
        <w:jc w:val="both"/>
        <w:rPr>
          <w:lang w:val="is-IS"/>
        </w:rPr>
      </w:pPr>
    </w:p>
    <w:p w14:paraId="62FD77C5" w14:textId="77777777" w:rsidR="00185874" w:rsidRPr="00F95AC5" w:rsidRDefault="00185874" w:rsidP="00185874">
      <w:pPr>
        <w:jc w:val="both"/>
        <w:rPr>
          <w:lang w:val="is-IS"/>
        </w:rPr>
      </w:pPr>
    </w:p>
    <w:p w14:paraId="30E89D07" w14:textId="77777777" w:rsidR="00185874" w:rsidRPr="00F95AC5" w:rsidRDefault="00185874" w:rsidP="00185874">
      <w:pPr>
        <w:jc w:val="both"/>
        <w:rPr>
          <w:lang w:val="is-IS"/>
        </w:rPr>
      </w:pPr>
    </w:p>
    <w:p w14:paraId="66DCF4ED" w14:textId="77777777" w:rsidR="00185874" w:rsidRPr="00F95AC5" w:rsidRDefault="00185874" w:rsidP="00185874">
      <w:pPr>
        <w:jc w:val="both"/>
        <w:rPr>
          <w:lang w:val="is-IS"/>
        </w:rPr>
      </w:pPr>
    </w:p>
    <w:p w14:paraId="45AD0AB4" w14:textId="77777777" w:rsidR="00185874" w:rsidRPr="00F95AC5" w:rsidRDefault="00185874" w:rsidP="00185874">
      <w:pPr>
        <w:jc w:val="both"/>
        <w:rPr>
          <w:lang w:val="is-IS"/>
        </w:rPr>
      </w:pPr>
    </w:p>
    <w:p w14:paraId="1A8076BB" w14:textId="77777777" w:rsidR="00185874" w:rsidRPr="00F95AC5" w:rsidRDefault="00185874" w:rsidP="00185874">
      <w:pPr>
        <w:jc w:val="both"/>
        <w:rPr>
          <w:lang w:val="is-IS"/>
        </w:rPr>
      </w:pPr>
    </w:p>
    <w:p w14:paraId="4D57A785" w14:textId="77777777" w:rsidR="00185874" w:rsidRPr="00F95AC5" w:rsidRDefault="00185874" w:rsidP="00185874">
      <w:pPr>
        <w:jc w:val="both"/>
        <w:rPr>
          <w:lang w:val="is-IS"/>
        </w:rPr>
      </w:pPr>
    </w:p>
    <w:p w14:paraId="36C26D03" w14:textId="77777777" w:rsidR="00185874" w:rsidRPr="00F95AC5" w:rsidRDefault="00185874" w:rsidP="00185874">
      <w:pPr>
        <w:jc w:val="both"/>
        <w:rPr>
          <w:lang w:val="is-IS"/>
        </w:rPr>
      </w:pPr>
    </w:p>
    <w:p w14:paraId="5BDCE1CE" w14:textId="77777777" w:rsidR="00185874" w:rsidRPr="00F95AC5" w:rsidRDefault="00185874" w:rsidP="00185874">
      <w:pPr>
        <w:jc w:val="both"/>
        <w:rPr>
          <w:lang w:val="is-IS"/>
        </w:rPr>
      </w:pPr>
    </w:p>
    <w:p w14:paraId="43CF943F" w14:textId="77777777" w:rsidR="00185874" w:rsidRPr="00F95AC5" w:rsidRDefault="00185874" w:rsidP="00185874">
      <w:pPr>
        <w:jc w:val="both"/>
        <w:rPr>
          <w:lang w:val="is-IS"/>
        </w:rPr>
      </w:pPr>
    </w:p>
    <w:p w14:paraId="0D770AC2" w14:textId="77777777" w:rsidR="00185874" w:rsidRPr="00F95AC5" w:rsidRDefault="00185874" w:rsidP="00185874">
      <w:pPr>
        <w:jc w:val="both"/>
        <w:rPr>
          <w:lang w:val="is-IS"/>
        </w:rPr>
      </w:pPr>
    </w:p>
    <w:p w14:paraId="2AE46E19" w14:textId="77777777" w:rsidR="00185874" w:rsidRPr="00F95AC5" w:rsidRDefault="00185874" w:rsidP="00185874">
      <w:pPr>
        <w:jc w:val="both"/>
        <w:rPr>
          <w:lang w:val="is-IS"/>
        </w:rPr>
      </w:pPr>
    </w:p>
    <w:p w14:paraId="186082B6" w14:textId="77777777" w:rsidR="00185874" w:rsidRPr="00F95AC5" w:rsidRDefault="00185874" w:rsidP="00185874">
      <w:pPr>
        <w:jc w:val="both"/>
        <w:rPr>
          <w:lang w:val="is-IS"/>
        </w:rPr>
      </w:pPr>
    </w:p>
    <w:p w14:paraId="070D1387" w14:textId="5F8B8643" w:rsidR="003B1D2F" w:rsidRPr="004D7B8A" w:rsidRDefault="003B1D2F" w:rsidP="00041E0C">
      <w:pPr>
        <w:pStyle w:val="MYND"/>
      </w:pPr>
      <w:r w:rsidRPr="00F95AC5">
        <w:rPr>
          <w:b/>
        </w:rPr>
        <w:t xml:space="preserve">Mynd 1. </w:t>
      </w:r>
      <w:r w:rsidR="00041E0C">
        <w:rPr>
          <w:b/>
        </w:rPr>
        <w:br/>
      </w:r>
      <w:r w:rsidRPr="004D7B8A">
        <w:t xml:space="preserve">Sáldurferill steinefnis í malbikssívalningum (heildregin lína) ásamt markalínum fyrir </w:t>
      </w:r>
      <w:r>
        <w:t>AC</w:t>
      </w:r>
      <w:r w:rsidRPr="004D7B8A">
        <w:t xml:space="preserve">16 (punktalínur). </w:t>
      </w:r>
    </w:p>
    <w:p w14:paraId="4A6793FE" w14:textId="77777777" w:rsidR="00185874" w:rsidRPr="00F95AC5" w:rsidRDefault="00185874" w:rsidP="00185874">
      <w:pPr>
        <w:jc w:val="both"/>
        <w:rPr>
          <w:lang w:val="is-IS"/>
        </w:rPr>
      </w:pPr>
    </w:p>
    <w:p w14:paraId="73C67B1E" w14:textId="77777777" w:rsidR="00185874" w:rsidRPr="00F95AC5" w:rsidRDefault="00185874" w:rsidP="00185874">
      <w:pPr>
        <w:jc w:val="both"/>
        <w:rPr>
          <w:lang w:val="is-IS"/>
        </w:rPr>
      </w:pPr>
      <w:r w:rsidRPr="00F95AC5">
        <w:rPr>
          <w:lang w:val="is-IS"/>
        </w:rPr>
        <w:t xml:space="preserve">Sívalningunum var skipt í syrpur þannig að í hverri syrpu voru fjórir sívalningar með saltblönduðu steinefni og </w:t>
      </w:r>
      <w:r w:rsidRPr="0074241B">
        <w:rPr>
          <w:lang w:val="is-IS"/>
        </w:rPr>
        <w:t>aðrir</w:t>
      </w:r>
      <w:r w:rsidRPr="00F95AC5">
        <w:rPr>
          <w:lang w:val="is-IS"/>
        </w:rPr>
        <w:t xml:space="preserve"> fjórir saltlausir. Sívalningarnir voru valdir í syrpurnar með hjálp slembitalna. Hver syrpa var látin standa í vatni við stofuhita í tvær, fimm eða tíu vikur, án lofttæmingar. Að því búnu voru sívalningarnir prófaðir.</w:t>
      </w:r>
    </w:p>
    <w:p w14:paraId="206E1899" w14:textId="77777777" w:rsidR="00185874" w:rsidRPr="00F95AC5" w:rsidRDefault="00185874" w:rsidP="00185874">
      <w:pPr>
        <w:ind w:firstLine="342"/>
        <w:jc w:val="both"/>
        <w:rPr>
          <w:lang w:val="nb-NO"/>
        </w:rPr>
      </w:pPr>
      <w:r w:rsidRPr="00F95AC5">
        <w:rPr>
          <w:lang w:val="is-IS"/>
        </w:rPr>
        <w:t xml:space="preserve">Prófunaraðferðin er mjög einfölduð útgáfa af sænskri prófunaraðferð [Höbeda 1999, bls. 29]. Þegar sívalningur hafði verið í vatnsbaði tilsettan tíma var honum komið fyrir í þríásatæki undir </w:t>
      </w:r>
      <w:r w:rsidRPr="00F95AC5">
        <w:rPr>
          <w:lang w:val="is-IS"/>
        </w:rPr>
        <w:lastRenderedPageBreak/>
        <w:t xml:space="preserve">sveiflandi álagi, án </w:t>
      </w:r>
      <w:r w:rsidRPr="0074241B">
        <w:rPr>
          <w:lang w:val="is-IS"/>
        </w:rPr>
        <w:t>hefðbundins</w:t>
      </w:r>
      <w:r w:rsidRPr="00F95AC5">
        <w:rPr>
          <w:lang w:val="is-IS"/>
        </w:rPr>
        <w:t xml:space="preserve"> hliðarstuðnings en á kafi í vatni. Hitastigi vatnsins var ekki stýrt meðan á prófun stóð en var um 20°C. Þrýstingur á yfirborð vatnsins (selluþrýstingur) var hafður 100 kPa. Grunnálag á endafleti sívalninganna var sömuleiðis haft 100 kPa. Síðan var lagt 600 kPa sveiflandi álag (</w:t>
      </w:r>
      <w:r>
        <w:rPr>
          <w:lang w:val="is-IS"/>
        </w:rPr>
        <w:t xml:space="preserve">e. </w:t>
      </w:r>
      <w:r w:rsidRPr="00F95AC5">
        <w:rPr>
          <w:lang w:val="is-IS"/>
        </w:rPr>
        <w:t xml:space="preserve">haversine) á endafletina með tíðnina 3 Hz. </w:t>
      </w:r>
      <w:r w:rsidRPr="00F95AC5">
        <w:rPr>
          <w:lang w:val="nb-NO"/>
        </w:rPr>
        <w:t xml:space="preserve">Mesta aflögun var takmörkuð við 15 mm og hámarksfjöldi sveifla við 100.000. Streita var mæld sem fall af sveiflufjölda.   </w:t>
      </w:r>
    </w:p>
    <w:p w14:paraId="3AB2723C" w14:textId="77777777" w:rsidR="00185874" w:rsidRDefault="00185874" w:rsidP="00185874">
      <w:pPr>
        <w:spacing w:after="60"/>
        <w:jc w:val="center"/>
        <w:rPr>
          <w:color w:val="FF0000"/>
          <w:lang w:val="is-IS"/>
        </w:rPr>
      </w:pPr>
      <w:r>
        <w:object w:dxaOrig="8736" w:dyaOrig="6778" w14:anchorId="6D368BF1">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300.35pt;height:217.05pt" o:ole="">
            <v:imagedata r:id="rId16" o:title="" croptop="4331f"/>
          </v:shape>
          <o:OLEObject Type="Embed" ProgID="SigmaPlotGraphicObject.8" ShapeID="_x0000_i1025" DrawAspect="Content" ObjectID="_1825065901" r:id="rId17"/>
        </w:object>
      </w:r>
    </w:p>
    <w:p w14:paraId="6AD53AAA" w14:textId="06AAA6DD" w:rsidR="00185874" w:rsidRPr="004D7B8A" w:rsidRDefault="00185874" w:rsidP="00041E0C">
      <w:pPr>
        <w:pStyle w:val="MYND"/>
      </w:pPr>
      <w:r>
        <w:rPr>
          <w:b/>
        </w:rPr>
        <w:t xml:space="preserve">Mynd 2. </w:t>
      </w:r>
      <w:r w:rsidR="00041E0C">
        <w:rPr>
          <w:b/>
        </w:rPr>
        <w:br/>
      </w:r>
      <w:r w:rsidRPr="004D7B8A">
        <w:t>Þreytuþol malbikssívalninga úr hreinu og saltblönduðu steinefni í prófun undir sveiflandi álagi eftir geymslu í vatni í mismunandi langan tíma. Grönn strik sýna 95% öryggisbil fyrir meðaltal mælinga á hverri malbiksgerð.</w:t>
      </w:r>
    </w:p>
    <w:p w14:paraId="40C2F519" w14:textId="77777777" w:rsidR="00185874" w:rsidRDefault="00185874" w:rsidP="00185874">
      <w:pPr>
        <w:spacing w:after="60"/>
        <w:jc w:val="both"/>
        <w:rPr>
          <w:lang w:val="is-IS"/>
        </w:rPr>
      </w:pPr>
      <w:r>
        <w:rPr>
          <w:lang w:val="is-IS"/>
        </w:rPr>
        <w:t xml:space="preserve">Niðurstöðurnar prófananna gefa eftirfarandi til kynna: </w:t>
      </w:r>
    </w:p>
    <w:p w14:paraId="124198CD" w14:textId="77777777" w:rsidR="00185874" w:rsidRDefault="00185874" w:rsidP="00185874">
      <w:pPr>
        <w:numPr>
          <w:ilvl w:val="0"/>
          <w:numId w:val="49"/>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lang w:val="is-IS"/>
        </w:rPr>
        <w:t xml:space="preserve">Ef steinefnið er saltlaust er þreytuþolið áþekkt hvort sem malbikið er geymt í vatni í tvær, fimm eða tíu vikur. </w:t>
      </w:r>
    </w:p>
    <w:p w14:paraId="798FA658" w14:textId="77777777" w:rsidR="00185874" w:rsidRPr="00DD1F9A" w:rsidRDefault="00185874" w:rsidP="00185874">
      <w:pPr>
        <w:numPr>
          <w:ilvl w:val="0"/>
          <w:numId w:val="49"/>
        </w:numPr>
        <w:tabs>
          <w:tab w:val="clear" w:pos="454"/>
          <w:tab w:val="clear" w:pos="1077"/>
          <w:tab w:val="clear" w:pos="2155"/>
        </w:tabs>
        <w:overflowPunct w:val="0"/>
        <w:autoSpaceDE w:val="0"/>
        <w:autoSpaceDN w:val="0"/>
        <w:adjustRightInd w:val="0"/>
        <w:snapToGrid/>
        <w:spacing w:after="60" w:line="240" w:lineRule="auto"/>
        <w:jc w:val="both"/>
        <w:textAlignment w:val="baseline"/>
        <w:rPr>
          <w:lang w:val="is-IS"/>
        </w:rPr>
      </w:pPr>
      <w:r>
        <w:rPr>
          <w:lang w:val="is-IS"/>
        </w:rPr>
        <w:t xml:space="preserve">Þreytuþol malbiks úr saltlausu steinefni er um það bil fjórfalt til tífalt á við þreytuþol malbiks úr steinefni sem inniheldur um </w:t>
      </w:r>
      <w:r w:rsidRPr="00F95AC5">
        <w:rPr>
          <w:lang w:val="is-IS"/>
        </w:rPr>
        <w:t>0,4‰ salts af þyngd steinefnis, eftir geymslu í vatni í tvær, fimm eða tíu vikur. Margfeldið hækkar eftir því sem malbikið er geymt lengur í vatni, m.ö.o. eykst mismunurinn á þreytuþoli malbik</w:t>
      </w:r>
      <w:r>
        <w:rPr>
          <w:lang w:val="is-IS"/>
        </w:rPr>
        <w:t>s</w:t>
      </w:r>
      <w:r w:rsidRPr="00F95AC5">
        <w:rPr>
          <w:lang w:val="is-IS"/>
        </w:rPr>
        <w:t xml:space="preserve"> úr salt</w:t>
      </w:r>
      <w:r>
        <w:rPr>
          <w:lang w:val="is-IS"/>
        </w:rPr>
        <w:t xml:space="preserve">blönduðu steinefni og </w:t>
      </w:r>
      <w:r w:rsidRPr="00F95AC5">
        <w:rPr>
          <w:lang w:val="is-IS"/>
        </w:rPr>
        <w:t xml:space="preserve">saltlausu eftir því sem geymslutími malbiksins í vatni eykst. </w:t>
      </w:r>
    </w:p>
    <w:p w14:paraId="16ED6ED0" w14:textId="77777777" w:rsidR="00185874" w:rsidRDefault="00185874" w:rsidP="00185874">
      <w:pPr>
        <w:numPr>
          <w:ilvl w:val="0"/>
          <w:numId w:val="49"/>
        </w:numPr>
        <w:tabs>
          <w:tab w:val="clear" w:pos="454"/>
          <w:tab w:val="clear" w:pos="1077"/>
          <w:tab w:val="clear" w:pos="2155"/>
        </w:tabs>
        <w:overflowPunct w:val="0"/>
        <w:autoSpaceDE w:val="0"/>
        <w:autoSpaceDN w:val="0"/>
        <w:adjustRightInd w:val="0"/>
        <w:snapToGrid/>
        <w:spacing w:after="60" w:line="240" w:lineRule="auto"/>
        <w:ind w:left="714" w:hanging="357"/>
        <w:jc w:val="both"/>
        <w:textAlignment w:val="baseline"/>
        <w:rPr>
          <w:lang w:val="is-IS"/>
        </w:rPr>
      </w:pPr>
      <w:r>
        <w:rPr>
          <w:lang w:val="is-IS"/>
        </w:rPr>
        <w:t>Þreytuþol malbiks úr saltblönduðu steinefni virðist minnka í réttu hlutfalli við geymslutíma í vatni, sjá mynd 2. Dreifing niðurstaðna úr prófunum á samskonar sýnum er mikil og óvíst að munurinn á þreytuþoli sýna úr saltblönduðu steinefni eftir tvær vikur annars vegar og fimm vikur hinsvegar sé marktækur. Hins vegar er samsvarandi mismunur eftir geymslu í vatni í fimm vikur annars vegar og tíu vikur hinsvegar ótvírætt marktækur.</w:t>
      </w:r>
    </w:p>
    <w:p w14:paraId="2DC0EA52" w14:textId="77777777" w:rsidR="00185874" w:rsidRDefault="00185874" w:rsidP="00185874">
      <w:pPr>
        <w:jc w:val="both"/>
        <w:rPr>
          <w:lang w:val="is-IS"/>
        </w:rPr>
      </w:pPr>
      <w:r>
        <w:rPr>
          <w:lang w:val="is-IS"/>
        </w:rPr>
        <w:t xml:space="preserve">Þess má geta að forprófanir (á samskonar malbikssívalningum og niðurstöðurnar hér á undan byggjast á) sýndu engan mun á þreytuþoli malbiks úr hreinu og saltblönduðu steinefni, ef sívalningarnir höfðu ekki legið í vatni. Þetta bendir til að skert þreytuþol í malbikssýnum sem þessum </w:t>
      </w:r>
      <w:r w:rsidRPr="00723D30">
        <w:rPr>
          <w:i/>
          <w:lang w:val="is-IS"/>
        </w:rPr>
        <w:t>komi því aðeins fram að steinefnið sé saltblandað og að sýnin hafi legið í vatni.</w:t>
      </w:r>
    </w:p>
    <w:p w14:paraId="5CEA0D93" w14:textId="77777777" w:rsidR="00185874" w:rsidRPr="00F95AC5" w:rsidRDefault="00185874" w:rsidP="00185874">
      <w:pPr>
        <w:ind w:firstLine="342"/>
        <w:jc w:val="both"/>
        <w:rPr>
          <w:lang w:val="is-IS"/>
        </w:rPr>
      </w:pPr>
      <w:r>
        <w:rPr>
          <w:lang w:val="is-IS"/>
        </w:rPr>
        <w:t xml:space="preserve">Í byggingarreglugerð er krafa um að innihald af NaCl í þurrum sandi sem nota á í járnbenta steypu sé ekki meira en 0,6 g/kg </w:t>
      </w:r>
      <w:r w:rsidRPr="00F95AC5">
        <w:rPr>
          <w:lang w:val="is-IS"/>
        </w:rPr>
        <w:t xml:space="preserve">og 0,2 g/kg </w:t>
      </w:r>
      <w:r>
        <w:rPr>
          <w:lang w:val="is-IS"/>
        </w:rPr>
        <w:t xml:space="preserve">(g/kg samsvarar </w:t>
      </w:r>
      <w:r w:rsidRPr="00F95AC5">
        <w:rPr>
          <w:lang w:val="is-IS"/>
        </w:rPr>
        <w:t>‰ af þyngd) ef sandinn á að nota í strengjasteypu. Í þessu ljósi er athyglisvert að 0,4‰ saltinnihald skuli hafa jafn afdráttarlaus áhrif á þreytuþol malbiks og ofangreindar niðurstöður gefa til kynna.</w:t>
      </w:r>
    </w:p>
    <w:p w14:paraId="1A17ACAD" w14:textId="77777777" w:rsidR="00185874" w:rsidRPr="00F95AC5" w:rsidRDefault="00185874" w:rsidP="00185874">
      <w:pPr>
        <w:ind w:firstLine="342"/>
        <w:jc w:val="both"/>
        <w:rPr>
          <w:lang w:val="is-IS"/>
        </w:rPr>
      </w:pPr>
      <w:r w:rsidRPr="00F95AC5">
        <w:rPr>
          <w:lang w:val="is-IS"/>
        </w:rPr>
        <w:t xml:space="preserve">Ofangreindar niðurstöður niðurstöður vekja vonir um að hægt sé að stýra viðloðun milli steinefnis og bindiefnis að vissu marki með því að blanda ákveðnu magni af salti í steinefnið og setja </w:t>
      </w:r>
      <w:r w:rsidRPr="0074241B">
        <w:rPr>
          <w:lang w:val="is-IS"/>
        </w:rPr>
        <w:lastRenderedPageBreak/>
        <w:t>malbikið</w:t>
      </w:r>
      <w:r w:rsidRPr="00F95AC5">
        <w:rPr>
          <w:lang w:val="is-IS"/>
        </w:rPr>
        <w:t xml:space="preserve"> síðan í vatn, reyndar aðeins til að skerða viðloðun milli steinefnis og bindiefnis. Reynist þetta rétt gæti það hugsanlega komið að notum við rannsóknir á viðloðunareiginleikum í malbiki. </w:t>
      </w:r>
    </w:p>
    <w:p w14:paraId="00E39F01" w14:textId="5512ABB1" w:rsidR="00185874" w:rsidRDefault="00185874" w:rsidP="008E2251">
      <w:pPr>
        <w:ind w:firstLine="342"/>
        <w:jc w:val="both"/>
        <w:rPr>
          <w:lang w:val="is-IS"/>
        </w:rPr>
      </w:pPr>
      <w:r w:rsidRPr="00F95AC5">
        <w:rPr>
          <w:lang w:val="is-IS"/>
        </w:rPr>
        <w:t xml:space="preserve">Þótt framangreindar niðurstöður sýni ótvíræðan mismun á þreytuþoli, er ekki þar með sagt að þreytuþol malbiks í slitlagi skerðist, þótt steinefnið innihaldi salt og slitlagið sé blautt langtímum saman eins og hér gerist oft. Í fyrsta lagi er holrýmd í útlögðu malbiki að jafnaði langtum </w:t>
      </w:r>
      <w:r w:rsidRPr="0074241B">
        <w:rPr>
          <w:lang w:val="is-IS"/>
        </w:rPr>
        <w:t>lægri</w:t>
      </w:r>
      <w:r w:rsidRPr="00F95AC5">
        <w:rPr>
          <w:lang w:val="is-IS"/>
        </w:rPr>
        <w:t xml:space="preserve"> en í malbikssýnunum í þessari rannsókn, jafnvel svo að malbikið megi teljast vatnsþétt. Í öðru lagi fær malbik í götu oft tækifæri til að þorna af og til sem getur hugsanlega haft jákvæð áhrif á þreytuþolið. Í þriðja lagi getur skipt verulegu máli hvort saltið er fyrir í steinefninu áður en bindiefninu er blandað saman við, eða hvort það kemur utan frá með yfirborðsvatni sem síast inn í malbikið (til dæmis frá hálkueyðingu). Á hinn bóginn er sennilegt að frost-þíðu sveiflur, sem að jafnaði skipta tugum á höfuðborgarsvæðinu á hverjum vetri, flýti fyrir áhrifum salts á þreytuþol malbiksins.</w:t>
      </w:r>
    </w:p>
    <w:p w14:paraId="7CCEB3FC" w14:textId="77777777" w:rsidR="008E2251" w:rsidRPr="00F95AC5" w:rsidRDefault="008E2251" w:rsidP="008E2251">
      <w:pPr>
        <w:ind w:firstLine="342"/>
        <w:jc w:val="both"/>
        <w:rPr>
          <w:lang w:val="is-IS"/>
        </w:rPr>
      </w:pPr>
    </w:p>
    <w:p w14:paraId="3757AA41" w14:textId="77777777" w:rsidR="00185874" w:rsidRPr="00E57041" w:rsidRDefault="00185874" w:rsidP="00185874">
      <w:pPr>
        <w:spacing w:after="60"/>
        <w:rPr>
          <w:b/>
          <w:sz w:val="24"/>
          <w:szCs w:val="24"/>
          <w:lang w:val="is-IS"/>
        </w:rPr>
      </w:pPr>
      <w:r>
        <w:rPr>
          <w:b/>
          <w:sz w:val="24"/>
          <w:szCs w:val="24"/>
          <w:lang w:val="is-IS"/>
        </w:rPr>
        <w:t>HEIMILDIR</w:t>
      </w:r>
    </w:p>
    <w:p w14:paraId="392B55A0" w14:textId="77777777" w:rsidR="00185874" w:rsidRPr="000E198B" w:rsidRDefault="00185874" w:rsidP="00185874">
      <w:pPr>
        <w:ind w:left="342" w:hanging="342"/>
        <w:jc w:val="both"/>
        <w:rPr>
          <w:lang w:val="is-IS"/>
        </w:rPr>
      </w:pPr>
      <w:r w:rsidRPr="000E198B">
        <w:rPr>
          <w:lang w:val="is-IS"/>
        </w:rPr>
        <w:t xml:space="preserve">Alverk ´95. 1995. </w:t>
      </w:r>
      <w:r w:rsidRPr="00683450">
        <w:rPr>
          <w:i/>
          <w:lang w:val="is-IS"/>
        </w:rPr>
        <w:t>Almenn verklýsing fyrir vega og brúargerð.</w:t>
      </w:r>
      <w:r w:rsidRPr="000E198B">
        <w:rPr>
          <w:lang w:val="is-IS"/>
        </w:rPr>
        <w:t xml:space="preserve"> Vegagerðin, Reykjavík.</w:t>
      </w:r>
    </w:p>
    <w:p w14:paraId="4E80B5F0" w14:textId="77777777" w:rsidR="00185874" w:rsidRPr="000E198B" w:rsidRDefault="00185874" w:rsidP="00185874">
      <w:pPr>
        <w:ind w:left="342" w:hanging="342"/>
        <w:jc w:val="both"/>
        <w:rPr>
          <w:lang w:val="is-IS"/>
        </w:rPr>
      </w:pPr>
      <w:r w:rsidRPr="000E198B">
        <w:rPr>
          <w:lang w:val="is-IS"/>
        </w:rPr>
        <w:t xml:space="preserve">Höbeda, P., Jerzy Chytla. 1999. </w:t>
      </w:r>
      <w:r w:rsidRPr="00683450">
        <w:rPr>
          <w:i/>
          <w:lang w:val="is-IS"/>
        </w:rPr>
        <w:t>Undersökning av beständigheten hos AG 16 enligt ny metod och effect av vidhäftningsbefrämjande tillsatser.</w:t>
      </w:r>
      <w:r w:rsidRPr="000E198B">
        <w:rPr>
          <w:lang w:val="is-IS"/>
        </w:rPr>
        <w:t xml:space="preserve"> VTI notat 54-1999. Väg och transportforskningsinstitutet, Linköping.</w:t>
      </w:r>
    </w:p>
    <w:p w14:paraId="3AD097B9" w14:textId="77777777" w:rsidR="00185874" w:rsidRPr="001C45E6" w:rsidRDefault="00185874" w:rsidP="00185874">
      <w:pPr>
        <w:pStyle w:val="Heading1"/>
        <w:rPr>
          <w:lang w:val="is-IS"/>
        </w:rPr>
      </w:pPr>
      <w:bookmarkStart w:id="35" w:name="_Toc125970929"/>
      <w:r w:rsidRPr="001C45E6">
        <w:rPr>
          <w:lang w:val="is-IS"/>
        </w:rPr>
        <w:lastRenderedPageBreak/>
        <w:t>HEMLUNARVIÐNÁM</w:t>
      </w:r>
      <w:bookmarkEnd w:id="35"/>
    </w:p>
    <w:p w14:paraId="6F595E62" w14:textId="77777777" w:rsidR="00185874" w:rsidRPr="009D45E9" w:rsidRDefault="00185874" w:rsidP="00185874">
      <w:pPr>
        <w:jc w:val="both"/>
        <w:rPr>
          <w:sz w:val="24"/>
          <w:szCs w:val="24"/>
          <w:lang w:val="is-IS"/>
        </w:rPr>
      </w:pPr>
    </w:p>
    <w:p w14:paraId="5286CF0F" w14:textId="77777777" w:rsidR="00185874" w:rsidRDefault="00185874" w:rsidP="00185874">
      <w:pPr>
        <w:spacing w:after="60"/>
        <w:jc w:val="both"/>
        <w:rPr>
          <w:lang w:val="is-IS"/>
        </w:rPr>
      </w:pPr>
      <w:r>
        <w:rPr>
          <w:lang w:val="is-IS"/>
        </w:rPr>
        <w:t>Hemlunarviðnám er mikilvægur eiginleiki slitlags. En það getur tæpast talist stiki í malbiks</w:t>
      </w:r>
      <w:r>
        <w:rPr>
          <w:lang w:val="is-IS"/>
        </w:rPr>
        <w:softHyphen/>
        <w:t>hönnun, vegna þess að hönnunin ræður litlu um hemlunarviðnámið, ef hún fylgir settum reglum á annað borð. Þó má nefna tvö atriði sem beint eða óbeint hafa einhver áhrif á hemlunarviðnám.</w:t>
      </w:r>
    </w:p>
    <w:p w14:paraId="18C25D3A" w14:textId="77777777" w:rsidR="00185874" w:rsidRDefault="00185874" w:rsidP="00185874">
      <w:pPr>
        <w:spacing w:after="60"/>
        <w:ind w:left="513"/>
        <w:jc w:val="both"/>
        <w:rPr>
          <w:lang w:val="is-IS"/>
        </w:rPr>
      </w:pPr>
      <w:r w:rsidRPr="006B588C">
        <w:rPr>
          <w:i/>
          <w:lang w:val="is-IS"/>
        </w:rPr>
        <w:t>Bindiefnisinnihald.</w:t>
      </w:r>
      <w:r>
        <w:rPr>
          <w:lang w:val="is-IS"/>
        </w:rPr>
        <w:t xml:space="preserve"> Ef bindiefnisinnihald er of hátt miðað við holrýmd í steinefni (þ.e. ef holrýmd í malbiki er of lítil) getur farið svo að bindiefnið pressist upp úr slitlaginu, til dæmis í sumarhitum eða meðan á útlögn stendur og þá geta myndast feitir blettir með lágt hemlunarviðnám á yfirborði slitlagsins. Lágt bindiefnisinnihald er talið stuðla að betra hemlunarviðnámi og sé það of hátt er talið að umfram bindiefni muni fyrr eða síðar koma upp á yfirborðið [Edwards 1983, bls. 1 og 6]. </w:t>
      </w:r>
    </w:p>
    <w:p w14:paraId="737F2753" w14:textId="77777777" w:rsidR="00185874" w:rsidRPr="00AE1AF7" w:rsidRDefault="00185874" w:rsidP="00185874">
      <w:pPr>
        <w:spacing w:after="60"/>
        <w:ind w:left="513"/>
        <w:jc w:val="center"/>
        <w:rPr>
          <w:lang w:val="is-IS"/>
        </w:rPr>
      </w:pPr>
      <w:r w:rsidRPr="00AE1AF7">
        <w:rPr>
          <w:noProof/>
          <w:lang w:eastAsia="en-GB"/>
        </w:rPr>
        <w:drawing>
          <wp:inline distT="0" distB="0" distL="0" distR="0" wp14:anchorId="668A763D" wp14:editId="68E702BC">
            <wp:extent cx="3157855" cy="2243455"/>
            <wp:effectExtent l="0" t="0" r="4445" b="4445"/>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a:extLst>
                        <a:ext uri="{28A0092B-C50C-407E-A947-70E740481C1C}">
                          <a14:useLocalDpi xmlns:a14="http://schemas.microsoft.com/office/drawing/2010/main" val="0"/>
                        </a:ext>
                      </a:extLst>
                    </a:blip>
                    <a:srcRect r="12556"/>
                    <a:stretch>
                      <a:fillRect/>
                    </a:stretch>
                  </pic:blipFill>
                  <pic:spPr bwMode="auto">
                    <a:xfrm>
                      <a:off x="0" y="0"/>
                      <a:ext cx="3157855" cy="2243455"/>
                    </a:xfrm>
                    <a:prstGeom prst="rect">
                      <a:avLst/>
                    </a:prstGeom>
                    <a:noFill/>
                    <a:ln>
                      <a:noFill/>
                    </a:ln>
                  </pic:spPr>
                </pic:pic>
              </a:graphicData>
            </a:graphic>
          </wp:inline>
        </w:drawing>
      </w:r>
    </w:p>
    <w:p w14:paraId="70149043" w14:textId="300381CC" w:rsidR="00185874" w:rsidRPr="00DE570D" w:rsidRDefault="00185874" w:rsidP="00041E0C">
      <w:pPr>
        <w:pStyle w:val="MYND"/>
        <w:rPr>
          <w:b/>
        </w:rPr>
      </w:pPr>
      <w:r w:rsidRPr="004F716B">
        <w:rPr>
          <w:b/>
        </w:rPr>
        <w:t xml:space="preserve">Mynd 1. </w:t>
      </w:r>
      <w:r w:rsidR="00041E0C">
        <w:rPr>
          <w:b/>
        </w:rPr>
        <w:br/>
      </w:r>
      <w:r w:rsidRPr="004D7B8A">
        <w:t>Dæmi um áhrif bindiefnisinnihalds og bindiefnis</w:t>
      </w:r>
      <w:r>
        <w:softHyphen/>
      </w:r>
      <w:r w:rsidRPr="004D7B8A">
        <w:t>gerðar á hemlunarviðnám. Hemlunarviðnám mælt á blautu slitlagi við 50 km/klst.</w:t>
      </w:r>
    </w:p>
    <w:p w14:paraId="7BE75E72" w14:textId="77777777" w:rsidR="00185874" w:rsidRDefault="00185874" w:rsidP="00185874">
      <w:pPr>
        <w:spacing w:after="60"/>
        <w:ind w:left="513"/>
        <w:jc w:val="both"/>
        <w:rPr>
          <w:lang w:val="is-IS"/>
        </w:rPr>
      </w:pPr>
      <w:r>
        <w:rPr>
          <w:lang w:val="is-IS"/>
        </w:rPr>
        <w:t xml:space="preserve">Mynd 1 sýnir að tiltölulega lítil breyting (0,5%) í bindiefnisinnihaldi getur undir vissum kringumstæðum nægt til að breyta viðunandi hemlunarviðnámi í ófullnægjandi hemlunarviðnám [Slyngstad 1972, bls. 7]. </w:t>
      </w:r>
    </w:p>
    <w:p w14:paraId="761F4820" w14:textId="77777777" w:rsidR="00185874" w:rsidRDefault="00185874" w:rsidP="00185874">
      <w:pPr>
        <w:ind w:left="510"/>
        <w:jc w:val="both"/>
        <w:rPr>
          <w:lang w:val="is-IS"/>
        </w:rPr>
      </w:pPr>
      <w:r w:rsidRPr="00CE3EE5">
        <w:rPr>
          <w:i/>
          <w:lang w:val="is-IS"/>
        </w:rPr>
        <w:t>Yfirborðseiginleikar steinefna.</w:t>
      </w:r>
      <w:r>
        <w:rPr>
          <w:lang w:val="is-IS"/>
        </w:rPr>
        <w:t xml:space="preserve"> Sum steinefni hafa tilhneigingu til að fágast (e. polish) undir umferð einkum þau sem eru slitþolin. Þá getur hemlunarviðnámi orðið áfátt</w:t>
      </w:r>
      <w:r w:rsidRPr="004F56C0">
        <w:rPr>
          <w:lang w:val="is-IS"/>
        </w:rPr>
        <w:t xml:space="preserve"> </w:t>
      </w:r>
      <w:r>
        <w:rPr>
          <w:lang w:val="is-IS"/>
        </w:rPr>
        <w:t>vegna lítils núningsviðnáms milli hjólbarða og steinanna í yfirborði slitlagsins. Þetta á þó aðeins við ef slitlagið er blautt; hemlunarviðnám á þurru (og hreinu) malbiki er undir venjulegum kringum</w:t>
      </w:r>
      <w:r>
        <w:rPr>
          <w:lang w:val="is-IS"/>
        </w:rPr>
        <w:softHyphen/>
        <w:t>stæðum talið nægilegt [</w:t>
      </w:r>
      <w:r w:rsidRPr="004575C2">
        <w:rPr>
          <w:lang w:val="is-IS"/>
        </w:rPr>
        <w:t>Highways Agency 2007, bls</w:t>
      </w:r>
      <w:r>
        <w:rPr>
          <w:lang w:val="is-IS"/>
        </w:rPr>
        <w:t>.</w:t>
      </w:r>
      <w:r w:rsidRPr="004575C2">
        <w:rPr>
          <w:lang w:val="is-IS"/>
        </w:rPr>
        <w:t xml:space="preserve"> 3/1</w:t>
      </w:r>
      <w:r>
        <w:rPr>
          <w:lang w:val="is-IS"/>
        </w:rPr>
        <w:t>]. Negldir hjólbarðar vinna gegn fágun steinefnisins.</w:t>
      </w:r>
    </w:p>
    <w:p w14:paraId="291EF8A0" w14:textId="77777777" w:rsidR="00185874" w:rsidRDefault="00185874" w:rsidP="00185874">
      <w:pPr>
        <w:ind w:left="510" w:firstLine="340"/>
        <w:jc w:val="both"/>
        <w:rPr>
          <w:lang w:val="is-IS"/>
        </w:rPr>
      </w:pPr>
      <w:r>
        <w:rPr>
          <w:lang w:val="is-IS"/>
        </w:rPr>
        <w:t xml:space="preserve">Ef umferðarhraðinn er lítill hefur fágunin afgerandi áhrif á hemlunarviðnámið. Sé yfirborð slitlagsins nægilega grófgert til að veita burtu vatni, sem verður á milli hjólbarða og slitlags, og steinefnið hrjúft, helst hemlunarviðnámið mikið til óbreytt með auknum hraða. Ef yfirborð vegarins er tiltölulega slétt og hraðinn mikill, getur myndast vatnspúði milli hjólbarða og </w:t>
      </w:r>
      <w:r>
        <w:rPr>
          <w:lang w:val="is-IS"/>
        </w:rPr>
        <w:lastRenderedPageBreak/>
        <w:t xml:space="preserve">slitlags. Þá er hætta á að bíll á miklum hraða fljóti upp og skiptir þá litlu máli hvort steinefnið er hrjúft eða fágað. </w:t>
      </w:r>
    </w:p>
    <w:p w14:paraId="2434D57D" w14:textId="77777777" w:rsidR="00185874" w:rsidRPr="00C24755" w:rsidRDefault="00185874" w:rsidP="00185874">
      <w:pPr>
        <w:spacing w:after="60"/>
        <w:ind w:left="513" w:firstLine="342"/>
        <w:jc w:val="both"/>
        <w:rPr>
          <w:color w:val="FF0000"/>
          <w:lang w:val="is-IS"/>
        </w:rPr>
      </w:pPr>
      <w:r>
        <w:rPr>
          <w:lang w:val="is-IS"/>
        </w:rPr>
        <w:t>Hemlunarviðnámsins vegna er æskilegt að steinefni í malbik hafi góða mótstöðu gegn fágun og að hlutfall salla og mulnings upp að 11 eða 16 mm sé hátt. Mjög gróft steinefni sem fágast er óheppilegt, því þá geta myndast fágaðir kollar í yfirborði malbiksins með lágt hemlunarviðnám [Slyngstad 1972, bls. 5-7].</w:t>
      </w:r>
      <w:r w:rsidRPr="005038F1">
        <w:rPr>
          <w:lang w:val="is-IS"/>
        </w:rPr>
        <w:t xml:space="preserve"> </w:t>
      </w:r>
    </w:p>
    <w:p w14:paraId="19EEDB34" w14:textId="76448A0B" w:rsidR="00185874" w:rsidRDefault="00185874" w:rsidP="00185874">
      <w:pPr>
        <w:jc w:val="both"/>
        <w:rPr>
          <w:lang w:val="is-IS"/>
        </w:rPr>
      </w:pPr>
      <w:r>
        <w:rPr>
          <w:lang w:val="is-IS"/>
        </w:rPr>
        <w:t>Í Efnisgæðariti Vegagerðarinnar</w:t>
      </w:r>
      <w:r w:rsidRPr="00DA34A1">
        <w:rPr>
          <w:sz w:val="24"/>
          <w:szCs w:val="24"/>
          <w:lang w:val="is-IS"/>
        </w:rPr>
        <w:t xml:space="preserve"> </w:t>
      </w:r>
      <w:r>
        <w:rPr>
          <w:lang w:val="is-IS"/>
        </w:rPr>
        <w:t xml:space="preserve">er gerð sú krafa </w:t>
      </w:r>
      <w:r w:rsidR="00A04EC2">
        <w:rPr>
          <w:lang w:val="is-IS"/>
        </w:rPr>
        <w:t xml:space="preserve">frá og með þessari útgáfu 2022/2023 </w:t>
      </w:r>
      <w:r>
        <w:rPr>
          <w:lang w:val="is-IS"/>
        </w:rPr>
        <w:t xml:space="preserve">að hemlunarviðnám eigi </w:t>
      </w:r>
      <w:r w:rsidR="00A04EC2">
        <w:rPr>
          <w:lang w:val="is-IS"/>
        </w:rPr>
        <w:t xml:space="preserve">ætíð </w:t>
      </w:r>
      <w:r>
        <w:rPr>
          <w:lang w:val="is-IS"/>
        </w:rPr>
        <w:t xml:space="preserve">að mæla á malbiki </w:t>
      </w:r>
      <w:proofErr w:type="spellStart"/>
      <w:r w:rsidRPr="00624784">
        <w:t>og</w:t>
      </w:r>
      <w:proofErr w:type="spellEnd"/>
      <w:r w:rsidRPr="00624784">
        <w:rPr>
          <w:lang w:val="is-IS"/>
        </w:rPr>
        <w:t xml:space="preserve"> að</w:t>
      </w:r>
      <w:r>
        <w:rPr>
          <w:lang w:val="is-IS"/>
        </w:rPr>
        <w:t xml:space="preserve"> viðnámið skuli vera &gt; 0,</w:t>
      </w:r>
      <w:r w:rsidR="005A72DA">
        <w:rPr>
          <w:lang w:val="is-IS"/>
        </w:rPr>
        <w:t>55</w:t>
      </w:r>
      <w:r>
        <w:rPr>
          <w:lang w:val="is-IS"/>
        </w:rPr>
        <w:t xml:space="preserve">. </w:t>
      </w:r>
    </w:p>
    <w:p w14:paraId="7B5C159B" w14:textId="77777777" w:rsidR="00185874" w:rsidRDefault="00185874" w:rsidP="00185874">
      <w:pPr>
        <w:ind w:firstLine="340"/>
        <w:jc w:val="both"/>
        <w:rPr>
          <w:lang w:val="is-IS"/>
        </w:rPr>
      </w:pPr>
      <w:r>
        <w:rPr>
          <w:lang w:val="is-IS"/>
        </w:rPr>
        <w:t>Í norskum verklýsingum [Statens vegvesen</w:t>
      </w:r>
      <w:r w:rsidRPr="006E1857">
        <w:rPr>
          <w:lang w:val="is-IS"/>
        </w:rPr>
        <w:t xml:space="preserve"> 2005</w:t>
      </w:r>
      <w:r>
        <w:rPr>
          <w:lang w:val="is-IS"/>
        </w:rPr>
        <w:t>, bls. 272] er gerð krafa um að hemlunarviðnám, mælt á blautu slitlagi á hraðanum 60 km/klst, skuli minnst vera 0,4. Auk þess er gerð krafa um að viðnámsstuðullinn skuli (á auðum vegi) vera hærri en 0,5 ef leyfður umferðarhraði er meiri en 80 km/klst. Kröfurnar eru ekki tengdar hönnun á malbiki.</w:t>
      </w:r>
    </w:p>
    <w:p w14:paraId="16B5D299" w14:textId="77777777" w:rsidR="00185874" w:rsidRDefault="00185874" w:rsidP="00185874">
      <w:pPr>
        <w:ind w:firstLine="340"/>
        <w:jc w:val="both"/>
        <w:rPr>
          <w:lang w:val="is-IS"/>
        </w:rPr>
      </w:pPr>
      <w:r>
        <w:rPr>
          <w:lang w:val="is-IS"/>
        </w:rPr>
        <w:t>Í sænskum verklýsingum eru engar kröfur um hemlunarviðnám</w:t>
      </w:r>
      <w:r w:rsidRPr="00AE325D">
        <w:rPr>
          <w:lang w:val="is-IS"/>
        </w:rPr>
        <w:t xml:space="preserve"> </w:t>
      </w:r>
      <w:r>
        <w:rPr>
          <w:lang w:val="is-IS"/>
        </w:rPr>
        <w:t>tengdar hönnun á malbiki. Þar eru hins vegar skilakröfur [</w:t>
      </w:r>
      <w:r w:rsidRPr="006E1857">
        <w:rPr>
          <w:lang w:val="is-IS"/>
        </w:rPr>
        <w:t>Vägverket 2005</w:t>
      </w:r>
      <w:r>
        <w:rPr>
          <w:lang w:val="is-IS"/>
        </w:rPr>
        <w:t>, bls</w:t>
      </w:r>
      <w:r w:rsidRPr="006E1857">
        <w:rPr>
          <w:lang w:val="is-IS"/>
        </w:rPr>
        <w:t xml:space="preserve">. </w:t>
      </w:r>
      <w:r>
        <w:rPr>
          <w:lang w:val="is-IS"/>
        </w:rPr>
        <w:t>8] og samkvæmt þeim skal meðaltal viðnámsstuðuls á hverjum mældum 20 m kafla á auðu slitlagi vera minnst 0,5.</w:t>
      </w:r>
    </w:p>
    <w:p w14:paraId="585CF1A6" w14:textId="4CC78B41" w:rsidR="00185874" w:rsidRDefault="00185874" w:rsidP="00185874">
      <w:pPr>
        <w:ind w:firstLine="340"/>
        <w:jc w:val="both"/>
        <w:rPr>
          <w:lang w:val="is-IS"/>
        </w:rPr>
      </w:pPr>
      <w:r>
        <w:rPr>
          <w:lang w:val="is-IS"/>
        </w:rPr>
        <w:t xml:space="preserve">Í finnskum verklýsingum [PANK 2000, bls. 67] eru gerðar kröfur til hemlunarviðnáms á nýju slitlagi sem skal mælt innan tveggja vikna frá útlögn. </w:t>
      </w:r>
      <w:r w:rsidR="00B14908">
        <w:rPr>
          <w:lang w:val="is-IS"/>
        </w:rPr>
        <w:t>Kröfur um h</w:t>
      </w:r>
      <w:r w:rsidR="00C71A65">
        <w:rPr>
          <w:lang w:val="is-IS"/>
        </w:rPr>
        <w:t>emlunarviðnám</w:t>
      </w:r>
      <w:r w:rsidR="00B14908">
        <w:rPr>
          <w:lang w:val="is-IS"/>
        </w:rPr>
        <w:t xml:space="preserve"> sem Vegagerðin setur fram í Efnisgæðaritinu nú er </w:t>
      </w:r>
      <w:r>
        <w:rPr>
          <w:lang w:val="is-IS"/>
        </w:rPr>
        <w:t>minnst 0,5</w:t>
      </w:r>
      <w:r w:rsidR="00E5212D">
        <w:rPr>
          <w:lang w:val="is-IS"/>
        </w:rPr>
        <w:t>5</w:t>
      </w:r>
      <w:r>
        <w:rPr>
          <w:lang w:val="is-IS"/>
        </w:rPr>
        <w:t>. Í áðurgreindri heimild er ekkert tekið fram um aðstæður þegar mælingin er gerð, en í uppkasti að skýrslu frá Norræna vegtæknisambandinu [NVF 2004] er tekið fram að mælingar á hemlunarviðnámi skuli gerðar á hraðanum 60 km/klst og á blautu slitlagi. Kröfurnar eru heldur ekki tengdar hönnun á malbiki.</w:t>
      </w:r>
    </w:p>
    <w:p w14:paraId="00AF64BF" w14:textId="77777777" w:rsidR="00185874" w:rsidRDefault="00185874" w:rsidP="00185874">
      <w:pPr>
        <w:ind w:firstLine="340"/>
        <w:jc w:val="both"/>
        <w:rPr>
          <w:lang w:val="is-IS"/>
        </w:rPr>
      </w:pPr>
      <w:r>
        <w:rPr>
          <w:lang w:val="is-IS"/>
        </w:rPr>
        <w:t>Meðan negldir hjólbarðar eru notaðir jafn mikið og nú er er ósennilegt að hemlunarviðnám sé of lítið, nema á tímabilinu frá því að slitlagið er lagt og þar til nagladekkin hafa hreinsað bindiefnisslikju og feita bletti af yfirborðinu. Þó er rétt að taka fram að í Noregi hefur mælst fágun á slitlögum yfir sumartímann sem nemur um 0,2 einingum í hemlunar</w:t>
      </w:r>
      <w:r>
        <w:rPr>
          <w:lang w:val="is-IS"/>
        </w:rPr>
        <w:softHyphen/>
        <w:t xml:space="preserve">viðnámi [Horvli 2006, bls. 16]. En fari svo að verulega dragi úr notkun negldra hjólbarða, getur hemlunarviðnám breyst til hins verra á íslenskum slitlögum. </w:t>
      </w:r>
    </w:p>
    <w:p w14:paraId="63B89507" w14:textId="77777777" w:rsidR="00185874" w:rsidRDefault="00185874" w:rsidP="00185874">
      <w:pPr>
        <w:ind w:firstLine="340"/>
        <w:jc w:val="both"/>
        <w:rPr>
          <w:lang w:val="is-IS"/>
        </w:rPr>
      </w:pPr>
      <w:r>
        <w:rPr>
          <w:lang w:val="is-IS"/>
        </w:rPr>
        <w:t>Íslenskar, Finnskar, norskar og sænskar kröfur til hemlunarviðnáms eru áþekkar hvað viðnámsstuðulinn snertir. Sænsku kröfurnar taka að auki fram að hemlunarviðnám skuli að meðaltali ná lágmarksgildi fyrir hverja 20 m. Það sýnist vera skynsamlegt, enda er 20 m flugháll blettur sennilega alveg nægilega langur til að missa stjórn á bíl.</w:t>
      </w:r>
      <w:r w:rsidRPr="0087464F">
        <w:rPr>
          <w:lang w:val="is-IS"/>
        </w:rPr>
        <w:t xml:space="preserve"> </w:t>
      </w:r>
    </w:p>
    <w:p w14:paraId="15E48394" w14:textId="77777777" w:rsidR="00185874" w:rsidRPr="00866461" w:rsidRDefault="00185874" w:rsidP="00185874">
      <w:pPr>
        <w:spacing w:after="60"/>
        <w:jc w:val="both"/>
        <w:rPr>
          <w:color w:val="FF0000"/>
          <w:lang w:val="is-IS"/>
        </w:rPr>
      </w:pPr>
    </w:p>
    <w:p w14:paraId="7A9876E4" w14:textId="77777777" w:rsidR="00185874" w:rsidRPr="00E57041" w:rsidRDefault="00185874" w:rsidP="00185874">
      <w:pPr>
        <w:spacing w:after="60"/>
        <w:rPr>
          <w:b/>
          <w:sz w:val="24"/>
          <w:szCs w:val="24"/>
          <w:lang w:val="is-IS"/>
        </w:rPr>
      </w:pPr>
      <w:r w:rsidRPr="00E57041">
        <w:rPr>
          <w:b/>
          <w:sz w:val="24"/>
          <w:szCs w:val="24"/>
          <w:lang w:val="is-IS"/>
        </w:rPr>
        <w:t>HEIMILDIR</w:t>
      </w:r>
    </w:p>
    <w:p w14:paraId="539F4985" w14:textId="77777777" w:rsidR="00185874" w:rsidRDefault="00185874" w:rsidP="00185874">
      <w:pPr>
        <w:ind w:left="340" w:hanging="340"/>
        <w:jc w:val="both"/>
        <w:rPr>
          <w:lang w:val="is-IS"/>
        </w:rPr>
      </w:pPr>
      <w:r>
        <w:rPr>
          <w:lang w:val="is-IS"/>
        </w:rPr>
        <w:t xml:space="preserve">Edwards, John M. 1983. </w:t>
      </w:r>
      <w:r w:rsidRPr="008652EB">
        <w:rPr>
          <w:i/>
          <w:lang w:val="is-IS"/>
        </w:rPr>
        <w:t>Design of Bitume</w:t>
      </w:r>
      <w:r>
        <w:rPr>
          <w:i/>
          <w:lang w:val="is-IS"/>
        </w:rPr>
        <w:t>n</w:t>
      </w:r>
      <w:r w:rsidRPr="008652EB">
        <w:rPr>
          <w:i/>
          <w:lang w:val="is-IS"/>
        </w:rPr>
        <w:t>–Aggregate Mixtures.</w:t>
      </w:r>
      <w:r>
        <w:rPr>
          <w:lang w:val="is-IS"/>
        </w:rPr>
        <w:t xml:space="preserve"> Residential Course in Flexible Pavements and Bituminous Materials, Lecture H. University of Newcastle upon Tyne, Department of Civil Engineering, Division of Transport Engineering. </w:t>
      </w:r>
    </w:p>
    <w:p w14:paraId="20D4612A" w14:textId="77777777" w:rsidR="00185874" w:rsidRDefault="00185874" w:rsidP="00185874">
      <w:pPr>
        <w:ind w:left="342" w:hanging="342"/>
        <w:jc w:val="both"/>
      </w:pPr>
      <w:r>
        <w:rPr>
          <w:lang w:val="is-IS"/>
        </w:rPr>
        <w:t xml:space="preserve">Highways Agency. 2007. </w:t>
      </w:r>
      <w:r w:rsidRPr="00955B13">
        <w:rPr>
          <w:i/>
          <w:lang w:val="is-IS"/>
        </w:rPr>
        <w:t>Design Manual for Roads and Bridges.</w:t>
      </w:r>
      <w:r>
        <w:rPr>
          <w:lang w:val="is-IS"/>
        </w:rPr>
        <w:t xml:space="preserve"> Surfacing Materials for New and Maintenance Construction. Volume 7, Section 5.</w:t>
      </w:r>
      <w:r w:rsidRPr="00F40728">
        <w:t xml:space="preserve"> </w:t>
      </w:r>
      <w:hyperlink r:id="rId19" w:history="1">
        <w:r w:rsidRPr="005D154B">
          <w:rPr>
            <w:rStyle w:val="Hyperlink"/>
          </w:rPr>
          <w:t>http://www.standardsforhighways.co.uk/dmrb/vol7/section5/hd3606.pdf</w:t>
        </w:r>
      </w:hyperlink>
      <w:r>
        <w:t xml:space="preserve"> </w:t>
      </w:r>
    </w:p>
    <w:p w14:paraId="0EA046AD" w14:textId="77777777" w:rsidR="00185874" w:rsidRDefault="00185874" w:rsidP="00185874">
      <w:pPr>
        <w:ind w:left="340" w:hanging="340"/>
        <w:jc w:val="both"/>
        <w:rPr>
          <w:lang w:val="is-IS"/>
        </w:rPr>
      </w:pPr>
      <w:r>
        <w:rPr>
          <w:lang w:val="is-IS"/>
        </w:rPr>
        <w:t xml:space="preserve">Horvli, I., E. Værnes. 2006. SIV – </w:t>
      </w:r>
      <w:r w:rsidRPr="00842100">
        <w:rPr>
          <w:i/>
          <w:lang w:val="is-IS"/>
        </w:rPr>
        <w:t>Steinkvalitet og sporutvikling i vegdekker. Oppsummer</w:t>
      </w:r>
      <w:r w:rsidRPr="00842100">
        <w:rPr>
          <w:i/>
          <w:lang w:val="is-IS"/>
        </w:rPr>
        <w:softHyphen/>
        <w:t>ingsrapport.</w:t>
      </w:r>
      <w:r>
        <w:rPr>
          <w:lang w:val="is-IS"/>
        </w:rPr>
        <w:t xml:space="preserve"> SINTEF Byggforsk AS. Veg- og jernbaneteknikk. Trondheim. </w:t>
      </w:r>
    </w:p>
    <w:p w14:paraId="35C41A17" w14:textId="77777777" w:rsidR="00185874" w:rsidRDefault="00185874" w:rsidP="00185874">
      <w:pPr>
        <w:ind w:left="342" w:hanging="342"/>
        <w:jc w:val="both"/>
        <w:rPr>
          <w:lang w:val="is-IS"/>
        </w:rPr>
      </w:pPr>
      <w:r>
        <w:rPr>
          <w:lang w:val="is-IS"/>
        </w:rPr>
        <w:t xml:space="preserve">NVF. 2004. </w:t>
      </w:r>
      <w:r w:rsidRPr="00463BCF">
        <w:rPr>
          <w:i/>
          <w:lang w:val="is-IS"/>
        </w:rPr>
        <w:t>Asfaltbelegningers overflateegenskaper – Friksjon.</w:t>
      </w:r>
      <w:r>
        <w:rPr>
          <w:lang w:val="is-IS"/>
        </w:rPr>
        <w:t xml:space="preserve"> Nordisk Vegteknisk Forbund. Den Norske Avdeling Utvalg 33 Asfaltbelegninger. (Uppkast að óútgefinni skýrslu, án blaðsíðutals).</w:t>
      </w:r>
    </w:p>
    <w:p w14:paraId="3F29A385" w14:textId="77777777" w:rsidR="00185874" w:rsidRDefault="00185874" w:rsidP="00185874">
      <w:pPr>
        <w:ind w:left="342" w:hanging="342"/>
        <w:jc w:val="both"/>
        <w:rPr>
          <w:lang w:val="is-IS"/>
        </w:rPr>
      </w:pPr>
      <w:r w:rsidRPr="006E1857">
        <w:rPr>
          <w:lang w:val="is-IS"/>
        </w:rPr>
        <w:t xml:space="preserve">PANK. </w:t>
      </w:r>
      <w:r>
        <w:rPr>
          <w:lang w:val="is-IS"/>
        </w:rPr>
        <w:t>2000</w:t>
      </w:r>
      <w:r w:rsidRPr="006E1857">
        <w:rPr>
          <w:lang w:val="is-IS"/>
        </w:rPr>
        <w:t xml:space="preserve">. </w:t>
      </w:r>
      <w:r w:rsidRPr="006E1857">
        <w:rPr>
          <w:i/>
          <w:lang w:val="is-IS"/>
        </w:rPr>
        <w:t xml:space="preserve">Finnish Asphalt Specifications </w:t>
      </w:r>
      <w:r>
        <w:rPr>
          <w:i/>
          <w:lang w:val="is-IS"/>
        </w:rPr>
        <w:t>2000</w:t>
      </w:r>
      <w:r w:rsidRPr="006E1857">
        <w:rPr>
          <w:i/>
          <w:lang w:val="is-IS"/>
        </w:rPr>
        <w:t>.</w:t>
      </w:r>
      <w:r w:rsidRPr="006E1857">
        <w:rPr>
          <w:lang w:val="is-IS"/>
        </w:rPr>
        <w:t xml:space="preserve"> Finnish Pavement Technology Advisory Council. Helsinki.</w:t>
      </w:r>
    </w:p>
    <w:p w14:paraId="3B7303E0" w14:textId="77777777" w:rsidR="00185874" w:rsidRDefault="00185874" w:rsidP="00185874">
      <w:pPr>
        <w:ind w:left="342" w:hanging="342"/>
        <w:jc w:val="both"/>
        <w:rPr>
          <w:lang w:val="is-IS"/>
        </w:rPr>
      </w:pPr>
      <w:r>
        <w:rPr>
          <w:lang w:val="is-IS"/>
        </w:rPr>
        <w:lastRenderedPageBreak/>
        <w:t xml:space="preserve">Slyngstad, T. 1972. </w:t>
      </w:r>
      <w:r w:rsidRPr="0026721D">
        <w:rPr>
          <w:i/>
          <w:lang w:val="is-IS"/>
        </w:rPr>
        <w:t>Friksjon.</w:t>
      </w:r>
      <w:r>
        <w:rPr>
          <w:lang w:val="is-IS"/>
        </w:rPr>
        <w:t xml:space="preserve"> Internt notat for særkurset. Institutt for veg- og jernbanebygging. Norges tekniske høgskole, Trondheim.</w:t>
      </w:r>
    </w:p>
    <w:p w14:paraId="46688B0E" w14:textId="77777777" w:rsidR="00185874" w:rsidRPr="006E1857" w:rsidRDefault="00185874" w:rsidP="00185874">
      <w:pPr>
        <w:ind w:left="342" w:hanging="342"/>
        <w:jc w:val="both"/>
        <w:rPr>
          <w:lang w:val="is-IS"/>
        </w:rPr>
      </w:pPr>
      <w:r w:rsidRPr="006E1857">
        <w:rPr>
          <w:lang w:val="is-IS"/>
        </w:rPr>
        <w:t xml:space="preserve">Statens vegvesen. 2005. </w:t>
      </w:r>
      <w:r w:rsidRPr="006E1857">
        <w:rPr>
          <w:i/>
          <w:lang w:val="is-IS"/>
        </w:rPr>
        <w:t>Håndbok 018.</w:t>
      </w:r>
      <w:r w:rsidRPr="006E1857">
        <w:rPr>
          <w:lang w:val="is-IS"/>
        </w:rPr>
        <w:t xml:space="preserve"> </w:t>
      </w:r>
      <w:r w:rsidRPr="006E1857">
        <w:rPr>
          <w:i/>
          <w:lang w:val="is-IS"/>
        </w:rPr>
        <w:t xml:space="preserve">Vegbygging. </w:t>
      </w:r>
      <w:r w:rsidRPr="006E1857">
        <w:rPr>
          <w:lang w:val="is-IS"/>
        </w:rPr>
        <w:t>Statens vegvesen. Oslo.</w:t>
      </w:r>
    </w:p>
    <w:p w14:paraId="33AB7A65" w14:textId="77777777" w:rsidR="00185874" w:rsidRPr="00F70980" w:rsidRDefault="00185874" w:rsidP="00185874">
      <w:pPr>
        <w:ind w:left="340" w:hanging="340"/>
        <w:jc w:val="both"/>
        <w:rPr>
          <w:lang w:val="is-IS"/>
        </w:rPr>
      </w:pPr>
      <w:r w:rsidRPr="006E1857">
        <w:rPr>
          <w:lang w:val="is-IS"/>
        </w:rPr>
        <w:t xml:space="preserve">Vägverket. 2005. </w:t>
      </w:r>
      <w:r w:rsidRPr="006E1857">
        <w:rPr>
          <w:i/>
          <w:lang w:val="is-IS"/>
        </w:rPr>
        <w:t xml:space="preserve">ATB VÄG 2005. Kapitel </w:t>
      </w:r>
      <w:r>
        <w:rPr>
          <w:i/>
          <w:lang w:val="is-IS"/>
        </w:rPr>
        <w:t>A</w:t>
      </w:r>
      <w:r w:rsidRPr="006E1857">
        <w:rPr>
          <w:i/>
          <w:lang w:val="is-IS"/>
        </w:rPr>
        <w:t xml:space="preserve"> </w:t>
      </w:r>
      <w:r>
        <w:rPr>
          <w:i/>
          <w:lang w:val="is-IS"/>
        </w:rPr>
        <w:t>Gemensamma förutsättningar.</w:t>
      </w:r>
      <w:r w:rsidRPr="006E1857">
        <w:rPr>
          <w:lang w:val="is-IS"/>
        </w:rPr>
        <w:t xml:space="preserve"> VV Publ 2005:112. Borlänge.</w:t>
      </w:r>
    </w:p>
    <w:p w14:paraId="54833428" w14:textId="77777777" w:rsidR="00185874" w:rsidRPr="001C45E6" w:rsidRDefault="00185874" w:rsidP="00185874">
      <w:pPr>
        <w:pStyle w:val="Heading1"/>
        <w:rPr>
          <w:lang w:val="is-IS"/>
        </w:rPr>
      </w:pPr>
      <w:bookmarkStart w:id="36" w:name="_Toc125970930"/>
      <w:r w:rsidRPr="001C45E6">
        <w:rPr>
          <w:lang w:val="is-IS"/>
        </w:rPr>
        <w:lastRenderedPageBreak/>
        <w:t>BINDIEFNISSLIKJA Á SLITLÖGUM OG ÁHRIF HENNAR Á HEMLUNARVIÐNÁM</w:t>
      </w:r>
      <w:bookmarkEnd w:id="36"/>
    </w:p>
    <w:p w14:paraId="4874B69A" w14:textId="77777777" w:rsidR="00185874" w:rsidRPr="0054726C" w:rsidRDefault="00185874" w:rsidP="00185874">
      <w:pPr>
        <w:rPr>
          <w:sz w:val="24"/>
          <w:szCs w:val="24"/>
          <w:lang w:val="is-IS"/>
        </w:rPr>
      </w:pPr>
    </w:p>
    <w:p w14:paraId="408E0424" w14:textId="77777777" w:rsidR="00185874" w:rsidRDefault="00185874" w:rsidP="00185874">
      <w:pPr>
        <w:jc w:val="both"/>
        <w:rPr>
          <w:lang w:val="is-IS"/>
        </w:rPr>
      </w:pPr>
      <w:r>
        <w:rPr>
          <w:lang w:val="is-IS"/>
        </w:rPr>
        <w:t xml:space="preserve">Á nýlögðu malbiki er oft slikja af bindiefni á yfirborðinu, sem getur minnkað hemlunarviðnám til muna þegar slitlagið er blautt. Þetta á einkum við um efjurík (efja: blanda af bindiefni og mélu) slitlög, svo sem steinríkt malbik (SMA), sér í lagi ef bindiefnisinnihaldið er hátt og holrýmdin lág, þá pressast efjan upp á yfirborð slitlagsins þegar það er valtað. Þar til naglar hafa skrapað slikjuna af er viss slysahætta af henni, ekki síst úti á þjóðvegum þar sem umferðarhraði er mikill. </w:t>
      </w:r>
    </w:p>
    <w:p w14:paraId="2341BCE2" w14:textId="77777777" w:rsidR="00185874" w:rsidRDefault="00185874" w:rsidP="00185874">
      <w:pPr>
        <w:ind w:firstLine="342"/>
        <w:jc w:val="both"/>
        <w:rPr>
          <w:lang w:val="is-IS"/>
        </w:rPr>
      </w:pPr>
      <w:r>
        <w:rPr>
          <w:lang w:val="is-IS"/>
        </w:rPr>
        <w:t xml:space="preserve">Sú spurning hefur komið upp hvað það taki langan tíma að skrapa bindiefnishimnuna burtu. Sumir telja að svarið fari eftir umferð, naglanotkun og hvenær ársins slitlagið var lagt, svo eitthvað sé nefnt. Aðrir álita að naglarnir skipti ekki meginmáli, hjólbarðarnir, þótt ónegldir séu, kroppi bindiefnisslikjuna fljótlega af. </w:t>
      </w:r>
    </w:p>
    <w:p w14:paraId="2BF801D8" w14:textId="77777777" w:rsidR="00185874" w:rsidRDefault="00185874" w:rsidP="00185874">
      <w:pPr>
        <w:ind w:firstLine="342"/>
        <w:jc w:val="both"/>
        <w:rPr>
          <w:lang w:val="is-IS"/>
        </w:rPr>
      </w:pPr>
      <w:r>
        <w:rPr>
          <w:lang w:val="is-IS"/>
        </w:rPr>
        <w:t>Reynslan bendir til þess að bindiefnishimnan sé farin af í hjólförum á fjölförnum götum í Reykjavík (til dæmis Miklubraut og Kringlumýrarbraut) kringum mánaðamótin nóvember-desember. Setjum svo að umferð á hverri akrein á þessum götum sé 10.000 ÁDU. Gerum enn fremur ráð fyrir að naglanotkun vaxi úr engri í fyrstu viku nóvember í 40% í fyrstu viku desember, sé orðin 50% um miðjan desember og verði ekki meiri. Ef þessar forsendur eru réttar þarf um 60.000 bíla á nöglum til að skrapa bindiefnishimnuna af hjólförum á hverri akrein.</w:t>
      </w:r>
    </w:p>
    <w:p w14:paraId="646B89D8" w14:textId="77777777" w:rsidR="00185874" w:rsidRDefault="00185874" w:rsidP="00185874">
      <w:pPr>
        <w:ind w:firstLine="342"/>
        <w:jc w:val="both"/>
        <w:rPr>
          <w:lang w:val="is-IS"/>
        </w:rPr>
      </w:pPr>
      <w:r>
        <w:rPr>
          <w:lang w:val="is-IS"/>
        </w:rPr>
        <w:t xml:space="preserve">Úti á þjóðvegum er umferðin miklu minni og þar tekur lengri tíma að hreinsa bindiefnishimnuna af. Tökum Reykjanesbrautina með fjórar akreinar vestan við Straumsvík sem dæmi. Þar er umferðin um 10.000 ÁDU, þ.e.a.s. um 2500 ÁDU á akrein. Á veginum austur fyrir fjall er umferðin um 8000 ÁDU á tveim akreinum, þ.e.a.s. um 4000 ÁDU á akrein.  </w:t>
      </w:r>
    </w:p>
    <w:p w14:paraId="0C93FD29" w14:textId="77777777" w:rsidR="00185874" w:rsidRDefault="00185874" w:rsidP="00185874">
      <w:pPr>
        <w:ind w:firstLine="342"/>
        <w:jc w:val="both"/>
        <w:rPr>
          <w:lang w:val="is-IS"/>
        </w:rPr>
      </w:pPr>
      <w:r>
        <w:rPr>
          <w:lang w:val="is-IS"/>
        </w:rPr>
        <w:t xml:space="preserve">Miðað við framangreindar forsendur ætti bindiefnishimnan að vera horfin í hjólförum um mánaðamótin nóvember-desember á Hringbrautinni, upp úr miðjum desember á veginum austur fyrir fjall og um það bil viku af janúar á Reykjanesbrautinni, svo dæmi séu tekin.  </w:t>
      </w:r>
    </w:p>
    <w:p w14:paraId="2463D1A2" w14:textId="77777777" w:rsidR="00185874" w:rsidRDefault="00185874" w:rsidP="00185874">
      <w:pPr>
        <w:ind w:firstLine="342"/>
        <w:jc w:val="both"/>
        <w:rPr>
          <w:lang w:val="is-IS"/>
        </w:rPr>
      </w:pPr>
      <w:r>
        <w:rPr>
          <w:lang w:val="is-IS"/>
        </w:rPr>
        <w:t xml:space="preserve">Síðan þarf að svara spurningunni hvað bindiefnisslikja í hjólförum hefur mikil áhrif á hemlunarviðnám. Snöggsoðin heimildakönnun bar heldur lítinn árangur. Í ágripi af fyrirlestri um hemlunarviðnám [Slyngstad 1972, bls. 7] er birt tafla (frumheimild er ekki tilgreind) sem dæmi um áhrif bindiefnisinnihalds á hemlunarviðnám. Hún sýnir að viðnámsstuðull breytist úr 0,6-0,7 í 0,3-0,4 þegar bindiefnisinnihald eykst úr 5,0% í 6,5%. Í skýrslu frá nefnd 33 í Norræna vegtæknisambandinu [NVF 1981, bls. 27] er sagt að áhrif fínhrýfis (microtextur) á hemlunarviðnám geti horfið ef bindiefni á slitlagsyfirborðinu er of mikið og jafnvel áhrif grófhrýfis (macrotextur) að einhverju leyti, og þetta geti haft alvarlegar afleiðingar, að minnsta kosti í bleytu. Á sama stað er nefnt að of mikið bindiefnisinnihald samfara lágri holrýmd geti haft þessi áhrif. Þar er einnig minnst á hálku að vetrarlagi sem sé síst minna vandamál. </w:t>
      </w:r>
    </w:p>
    <w:p w14:paraId="246DEF1F" w14:textId="77777777" w:rsidR="00185874" w:rsidRDefault="00185874" w:rsidP="00185874">
      <w:pPr>
        <w:ind w:firstLine="342"/>
        <w:jc w:val="both"/>
        <w:rPr>
          <w:lang w:val="is-IS"/>
        </w:rPr>
      </w:pPr>
      <w:r>
        <w:rPr>
          <w:lang w:val="is-IS"/>
        </w:rPr>
        <w:t xml:space="preserve">Í sænskri skýrslu [VTI 2001, bls. 30] er sýnt á mynd hvernig hlutfallsleg slysaáhætta vex með minnkandi hemlunarviðnámi, hún breytist mjög lítið meðan viðnámsstuðullinn (mældur með pendúl) er yfir 0,5 en áhættan eykst mjög hratt þar fyrir neðan. Heimildakönnunin leiddi ekkert í ljós um samband viðnámsstuðuls og holrýmdar né heldur um viðnámsstuðul á slitlagi með bindiefnisslikju. </w:t>
      </w:r>
      <w:r>
        <w:rPr>
          <w:lang w:val="is-IS"/>
        </w:rPr>
        <w:lastRenderedPageBreak/>
        <w:t xml:space="preserve">Um síðarnefnda atriðið er hægur vandi að afla upplýsinga, þar sem Vegagerðin á tæki til að mæla viðnámsstuðul á slitlögum.  </w:t>
      </w:r>
    </w:p>
    <w:p w14:paraId="3BF874A7" w14:textId="77777777" w:rsidR="00185874" w:rsidRDefault="00185874" w:rsidP="00185874">
      <w:pPr>
        <w:spacing w:after="60"/>
        <w:jc w:val="both"/>
        <w:rPr>
          <w:lang w:val="is-IS"/>
        </w:rPr>
      </w:pPr>
    </w:p>
    <w:p w14:paraId="459FFC0A" w14:textId="77777777" w:rsidR="00185874" w:rsidRPr="00E57041" w:rsidRDefault="00185874" w:rsidP="00185874">
      <w:pPr>
        <w:spacing w:after="60"/>
        <w:rPr>
          <w:b/>
          <w:sz w:val="24"/>
          <w:szCs w:val="24"/>
          <w:lang w:val="is-IS"/>
        </w:rPr>
      </w:pPr>
      <w:r w:rsidRPr="00E57041">
        <w:rPr>
          <w:b/>
          <w:sz w:val="24"/>
          <w:szCs w:val="24"/>
          <w:lang w:val="is-IS"/>
        </w:rPr>
        <w:t>HEIMILDIR</w:t>
      </w:r>
    </w:p>
    <w:p w14:paraId="2594EF84" w14:textId="77777777" w:rsidR="00185874" w:rsidRDefault="00185874" w:rsidP="00185874">
      <w:pPr>
        <w:ind w:left="340" w:hanging="340"/>
        <w:jc w:val="both"/>
        <w:rPr>
          <w:lang w:val="is-IS"/>
        </w:rPr>
      </w:pPr>
      <w:r>
        <w:rPr>
          <w:lang w:val="is-IS"/>
        </w:rPr>
        <w:t xml:space="preserve">NVF. 1981. </w:t>
      </w:r>
      <w:r w:rsidRPr="00CB56DB">
        <w:rPr>
          <w:i/>
          <w:lang w:val="is-IS"/>
        </w:rPr>
        <w:t>Beläggningars funktionstid och funktionsegenskaper.</w:t>
      </w:r>
      <w:r>
        <w:rPr>
          <w:lang w:val="is-IS"/>
        </w:rPr>
        <w:t xml:space="preserve"> Nordiska Vägtekniska Förbundet. Utskott 33 Asfaltbeläggningar. Rapport nr 2: 1982.</w:t>
      </w:r>
    </w:p>
    <w:p w14:paraId="5DB5534C" w14:textId="77777777" w:rsidR="00185874" w:rsidRDefault="00185874" w:rsidP="00185874">
      <w:pPr>
        <w:spacing w:after="60"/>
        <w:ind w:left="342" w:hanging="342"/>
        <w:jc w:val="both"/>
        <w:rPr>
          <w:lang w:val="is-IS"/>
        </w:rPr>
      </w:pPr>
      <w:r>
        <w:rPr>
          <w:lang w:val="is-IS"/>
        </w:rPr>
        <w:t xml:space="preserve">Slyngstad, T. 1972. </w:t>
      </w:r>
      <w:r w:rsidRPr="00F373CD">
        <w:rPr>
          <w:i/>
          <w:lang w:val="is-IS"/>
        </w:rPr>
        <w:t>Friksjon.</w:t>
      </w:r>
      <w:r>
        <w:rPr>
          <w:lang w:val="is-IS"/>
        </w:rPr>
        <w:t xml:space="preserve"> Internt notat for særkurset. Institutt for veg- og jernbanebygging, Universitetet i Trondheim, Norges Tekniske Högskole. </w:t>
      </w:r>
    </w:p>
    <w:p w14:paraId="10497B3B" w14:textId="77777777" w:rsidR="00185874" w:rsidRDefault="00185874" w:rsidP="00185874">
      <w:pPr>
        <w:spacing w:after="60"/>
        <w:ind w:left="342" w:hanging="342"/>
        <w:jc w:val="both"/>
        <w:rPr>
          <w:lang w:val="is-IS"/>
        </w:rPr>
      </w:pPr>
      <w:r>
        <w:rPr>
          <w:lang w:val="is-IS"/>
        </w:rPr>
        <w:t xml:space="preserve">Wallman, C-G., H. Åström. 2001. </w:t>
      </w:r>
      <w:r w:rsidRPr="00FA51D1">
        <w:rPr>
          <w:i/>
          <w:lang w:val="is-IS"/>
        </w:rPr>
        <w:t>Friction measurement methods and the correlation between road friction and traffic safety. A literature review.</w:t>
      </w:r>
      <w:r>
        <w:rPr>
          <w:lang w:val="is-IS"/>
        </w:rPr>
        <w:t xml:space="preserve"> VTI meddelande 911A. Väg- och transportforskningsinstitutet, Linköping. </w:t>
      </w:r>
    </w:p>
    <w:p w14:paraId="6E093A22" w14:textId="77777777" w:rsidR="00185874" w:rsidRPr="009C1A2E" w:rsidRDefault="00185874" w:rsidP="00185874">
      <w:pPr>
        <w:spacing w:after="60"/>
        <w:jc w:val="both"/>
        <w:rPr>
          <w:lang w:val="is-IS"/>
        </w:rPr>
      </w:pPr>
      <w:r>
        <w:rPr>
          <w:lang w:val="is-IS"/>
        </w:rPr>
        <w:t xml:space="preserve"> </w:t>
      </w:r>
    </w:p>
    <w:p w14:paraId="730810ED" w14:textId="77777777" w:rsidR="00185874" w:rsidRPr="001C45E6" w:rsidRDefault="00185874" w:rsidP="00185874">
      <w:pPr>
        <w:pStyle w:val="Heading1"/>
        <w:rPr>
          <w:lang w:val="is-IS"/>
        </w:rPr>
      </w:pPr>
      <w:bookmarkStart w:id="37" w:name="_Toc125970931"/>
      <w:r w:rsidRPr="001C45E6">
        <w:rPr>
          <w:lang w:val="is-IS"/>
        </w:rPr>
        <w:lastRenderedPageBreak/>
        <w:t>FÁEIN ORÐ UM EFTIRLIT</w:t>
      </w:r>
      <w:bookmarkEnd w:id="37"/>
    </w:p>
    <w:p w14:paraId="177E4791" w14:textId="77777777" w:rsidR="00185874" w:rsidRPr="0054726C" w:rsidRDefault="00185874" w:rsidP="00185874">
      <w:pPr>
        <w:jc w:val="both"/>
        <w:rPr>
          <w:sz w:val="24"/>
          <w:szCs w:val="24"/>
          <w:lang w:val="is-IS"/>
        </w:rPr>
      </w:pPr>
    </w:p>
    <w:p w14:paraId="628C35B4" w14:textId="77777777" w:rsidR="00185874" w:rsidRDefault="00185874" w:rsidP="00185874">
      <w:pPr>
        <w:spacing w:after="60"/>
        <w:jc w:val="both"/>
        <w:rPr>
          <w:lang w:val="is-IS"/>
        </w:rPr>
      </w:pPr>
      <w:r>
        <w:rPr>
          <w:lang w:val="is-IS"/>
        </w:rPr>
        <w:t xml:space="preserve">Í þessu minnisblaði er tæpt á hugmyndum um malbikseftirlit (við framleiðslu og útlögn). Þær eru alls ekki fastmótaðar og eru settar fram til umræðu í þeirri von að þær geti, að lokinni gagnrýni og endurskoðun, orðið grundvöllur að ákvæðum um sama efni í Efnisgæðaritinu. Það má vel vera að hér séu flóknir hlutir einfaldaðir um of, en úr því má auðveldlega bæta ef nauðsyn krefur. Meginboðskapurinn er á þann veg að betra sé að stilla kröfum um prófanatíðni í hóf og fylgja þeim eftir án undanbragða, heldur en að íþyngja verktakanum með kröfum um prófanatíðni umfram það sem nauðsynlegt er og getur talist sanngjarnt frá sjónarmiði beggja. Hið síðarnefnda býður heim hættu á að tíðnikröfurnar verði að meira eða minna leyti hundsaðar þegar fram í sækir. Í Efnisgæðaritinu eru settar fram kröfur um framleiðslueftirlit við framleiðslu hverrar malbiksgerðar og eru þær í samræmi við staðal ÍST EN 13108-21 um framleiðslueftirlit (e. </w:t>
      </w:r>
      <w:r w:rsidRPr="00302871">
        <w:rPr>
          <w:i/>
          <w:iCs/>
          <w:lang w:val="is-IS"/>
        </w:rPr>
        <w:t>Factory Production Control</w:t>
      </w:r>
      <w:r>
        <w:rPr>
          <w:lang w:val="is-IS"/>
        </w:rPr>
        <w:t>).</w:t>
      </w:r>
    </w:p>
    <w:p w14:paraId="37F524CA" w14:textId="77777777" w:rsidR="00185874" w:rsidRDefault="00185874" w:rsidP="00404C26">
      <w:pPr>
        <w:numPr>
          <w:ilvl w:val="0"/>
          <w:numId w:val="50"/>
        </w:numPr>
        <w:tabs>
          <w:tab w:val="clear" w:pos="454"/>
          <w:tab w:val="clear" w:pos="1077"/>
          <w:tab w:val="clear" w:pos="2155"/>
        </w:tabs>
        <w:overflowPunct w:val="0"/>
        <w:autoSpaceDE w:val="0"/>
        <w:autoSpaceDN w:val="0"/>
        <w:adjustRightInd w:val="0"/>
        <w:snapToGrid/>
        <w:spacing w:before="240" w:after="240" w:line="240" w:lineRule="auto"/>
        <w:ind w:left="527" w:hanging="357"/>
        <w:jc w:val="both"/>
        <w:textAlignment w:val="baseline"/>
        <w:rPr>
          <w:lang w:val="is-IS"/>
        </w:rPr>
      </w:pPr>
      <w:r>
        <w:rPr>
          <w:lang w:val="is-IS"/>
        </w:rPr>
        <w:t>Hér er ekki talið skipta neinu máli hvaðan prófananiðurstöður eru komnar, svo lengi sem verkkaupinn treystir þeim. Að þeirri forsendu gefinni er engin ástæðu til að verkkaupinn (eða fulltrúi hans, eftirlitsmaður) taki og rannsaki sams konar sýni og verktakinn er þegar búinn að gera, enda er framleiðsla stærri framleiðenda vottuð og CE merkt nú til dags.</w:t>
      </w:r>
    </w:p>
    <w:p w14:paraId="52913086" w14:textId="77777777" w:rsidR="00185874" w:rsidRDefault="00185874" w:rsidP="00404C26">
      <w:pPr>
        <w:numPr>
          <w:ilvl w:val="0"/>
          <w:numId w:val="50"/>
        </w:numPr>
        <w:tabs>
          <w:tab w:val="clear" w:pos="454"/>
          <w:tab w:val="clear" w:pos="1077"/>
          <w:tab w:val="clear" w:pos="2155"/>
        </w:tabs>
        <w:overflowPunct w:val="0"/>
        <w:autoSpaceDE w:val="0"/>
        <w:autoSpaceDN w:val="0"/>
        <w:adjustRightInd w:val="0"/>
        <w:snapToGrid/>
        <w:spacing w:after="240" w:line="240" w:lineRule="auto"/>
        <w:ind w:left="527" w:hanging="357"/>
        <w:jc w:val="both"/>
        <w:textAlignment w:val="baseline"/>
        <w:rPr>
          <w:lang w:val="is-IS"/>
        </w:rPr>
      </w:pPr>
      <w:r>
        <w:rPr>
          <w:lang w:val="is-IS"/>
        </w:rPr>
        <w:t>Gert er ráð fyrir að verktakinn sé algerlega frjáls að því hvað hann tekur mörg sýni af hráefnum sínum eða framleiðslu sinni, nema hvað hann þarf auðvitað að uppfylla lágmarkskröfur staðla þegar um CE-merkta vöru að ræða.</w:t>
      </w:r>
    </w:p>
    <w:p w14:paraId="26FF6809" w14:textId="77777777" w:rsidR="00185874" w:rsidRDefault="00185874" w:rsidP="00404C26">
      <w:pPr>
        <w:numPr>
          <w:ilvl w:val="0"/>
          <w:numId w:val="50"/>
        </w:numPr>
        <w:tabs>
          <w:tab w:val="clear" w:pos="454"/>
          <w:tab w:val="clear" w:pos="1077"/>
          <w:tab w:val="clear" w:pos="2155"/>
        </w:tabs>
        <w:overflowPunct w:val="0"/>
        <w:autoSpaceDE w:val="0"/>
        <w:autoSpaceDN w:val="0"/>
        <w:adjustRightInd w:val="0"/>
        <w:snapToGrid/>
        <w:spacing w:after="240" w:line="240" w:lineRule="auto"/>
        <w:ind w:left="527" w:hanging="357"/>
        <w:jc w:val="both"/>
        <w:textAlignment w:val="baseline"/>
        <w:rPr>
          <w:lang w:val="is-IS"/>
        </w:rPr>
      </w:pPr>
      <w:r>
        <w:rPr>
          <w:lang w:val="is-IS"/>
        </w:rPr>
        <w:t>Þar af leiðandi virðist liggja beint við að verkkaupi geri tvennskonar kröfur til prófanatíðni, annars vegar ef framleiðslan er CE-merkt, hins vegar ef hún er það ekki.</w:t>
      </w:r>
    </w:p>
    <w:p w14:paraId="2F46F591" w14:textId="77777777" w:rsidR="00185874" w:rsidRDefault="00185874" w:rsidP="00404C26">
      <w:pPr>
        <w:numPr>
          <w:ilvl w:val="0"/>
          <w:numId w:val="50"/>
        </w:numPr>
        <w:tabs>
          <w:tab w:val="clear" w:pos="454"/>
          <w:tab w:val="clear" w:pos="1077"/>
          <w:tab w:val="clear" w:pos="2155"/>
        </w:tabs>
        <w:overflowPunct w:val="0"/>
        <w:autoSpaceDE w:val="0"/>
        <w:autoSpaceDN w:val="0"/>
        <w:adjustRightInd w:val="0"/>
        <w:snapToGrid/>
        <w:spacing w:after="240" w:line="240" w:lineRule="auto"/>
        <w:ind w:left="527" w:hanging="357"/>
        <w:jc w:val="both"/>
        <w:textAlignment w:val="baseline"/>
        <w:rPr>
          <w:lang w:val="is-IS"/>
        </w:rPr>
      </w:pPr>
      <w:r>
        <w:rPr>
          <w:lang w:val="is-IS"/>
        </w:rPr>
        <w:t>Ef framleiðsla er CE-merkt og malbikið gerðarprófað skv. ÍST EN 13108-20 (e. Type Testing) ætti verktaki ekki að þurfa að taka og prófa sýni umfram það sem CE-merkingin krefst. Þó getur verkkaupi tekið sýni aukalega af framleiðslunni ef honum sýnist svo, en þá verður að teljast sanngjarnt að hann geri það á eigin kostnað.</w:t>
      </w:r>
    </w:p>
    <w:p w14:paraId="50477C6A" w14:textId="77777777" w:rsidR="00185874" w:rsidRDefault="00185874" w:rsidP="00404C26">
      <w:pPr>
        <w:numPr>
          <w:ilvl w:val="0"/>
          <w:numId w:val="50"/>
        </w:numPr>
        <w:tabs>
          <w:tab w:val="clear" w:pos="454"/>
          <w:tab w:val="clear" w:pos="1077"/>
          <w:tab w:val="clear" w:pos="2155"/>
        </w:tabs>
        <w:overflowPunct w:val="0"/>
        <w:autoSpaceDE w:val="0"/>
        <w:autoSpaceDN w:val="0"/>
        <w:adjustRightInd w:val="0"/>
        <w:snapToGrid/>
        <w:spacing w:after="240" w:line="240" w:lineRule="auto"/>
        <w:ind w:left="527" w:hanging="357"/>
        <w:jc w:val="both"/>
        <w:textAlignment w:val="baseline"/>
        <w:rPr>
          <w:lang w:val="is-IS"/>
        </w:rPr>
      </w:pPr>
      <w:r>
        <w:rPr>
          <w:lang w:val="is-IS"/>
        </w:rPr>
        <w:t>Með rökstuðningi í framangreindum atriðum sýnist réttmætt að verkkaupi eigi aðeins að tiltaka hvaða tíðnikröfur hann setur til prófana sem taka til einstakra framleiðsluþátta. Síðan gangi eftirlitsmaðurinn eftir niðurstöðum hjá verktakanum, en bæti við eigin sýnum til að uppfylla tíðnikröfuna, ef tíðni verktakasýna nægir ekki. Ef eftirlitsmaðurinn telur fleiri sýni nauðsynleg en tíðnikröfur kveða á um, þá sér hann um að þau séu tekin og rannsökuð á kostnað verkkaupa. Ef framleiðslan stenst ekki kröfur er réttmætt að verktakinn greiði kostnað við umframsýni, enda kemur þá væntanlega til kasta frádráttarkvæða hvort sem er.</w:t>
      </w:r>
    </w:p>
    <w:p w14:paraId="61F24EBE" w14:textId="35BBCF56" w:rsidR="00CA1793" w:rsidRPr="00F90794" w:rsidRDefault="00185874" w:rsidP="00F90794">
      <w:pPr>
        <w:numPr>
          <w:ilvl w:val="0"/>
          <w:numId w:val="50"/>
        </w:numPr>
        <w:tabs>
          <w:tab w:val="clear" w:pos="454"/>
          <w:tab w:val="clear" w:pos="1077"/>
          <w:tab w:val="clear" w:pos="2155"/>
        </w:tabs>
        <w:overflowPunct w:val="0"/>
        <w:autoSpaceDE w:val="0"/>
        <w:autoSpaceDN w:val="0"/>
        <w:adjustRightInd w:val="0"/>
        <w:snapToGrid/>
        <w:spacing w:after="240" w:line="240" w:lineRule="auto"/>
        <w:ind w:left="527" w:hanging="357"/>
        <w:jc w:val="both"/>
        <w:textAlignment w:val="baseline"/>
        <w:rPr>
          <w:lang w:val="is-IS"/>
        </w:rPr>
      </w:pPr>
      <w:r>
        <w:rPr>
          <w:lang w:val="is-IS"/>
        </w:rPr>
        <w:t>Þetta fyrirkomulag mun að öllum líkindum hvetja verktaka til að hafa gott eftirlit með eigin framleiðslu, sem jafnframt sparar verkkaupa fé og fyrirhöfn, þar sem hann þarf þá aðeins að taka sýni með lágmarkstíðni.</w:t>
      </w:r>
    </w:p>
    <w:p w14:paraId="27B3F0F8" w14:textId="237E5FEA" w:rsidR="00555366" w:rsidRPr="00D06EE7" w:rsidRDefault="00555366" w:rsidP="002D39D3">
      <w:pPr>
        <w:spacing w:after="240"/>
        <w:rPr>
          <w:lang w:val="is-IS"/>
        </w:rPr>
      </w:pPr>
    </w:p>
    <w:sectPr w:rsidR="00555366" w:rsidRPr="00D06EE7" w:rsidSect="00B75013">
      <w:headerReference w:type="even" r:id="rId20"/>
      <w:headerReference w:type="default" r:id="rId21"/>
      <w:footerReference w:type="default" r:id="rId22"/>
      <w:type w:val="continuous"/>
      <w:pgSz w:w="11907" w:h="16840" w:code="9"/>
      <w:pgMar w:top="1814" w:right="2126" w:bottom="851" w:left="1701" w:header="510" w:footer="454"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CEA83F0" w14:textId="77777777" w:rsidR="0098773F" w:rsidRDefault="0098773F" w:rsidP="00E937A1">
      <w:r>
        <w:separator/>
      </w:r>
    </w:p>
  </w:endnote>
  <w:endnote w:type="continuationSeparator" w:id="0">
    <w:p w14:paraId="20BCDE57" w14:textId="77777777" w:rsidR="0098773F" w:rsidRDefault="0098773F" w:rsidP="00E937A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gagerdin FK Grotesk">
    <w:altName w:val="Calibri"/>
    <w:panose1 w:val="00000000000000000000"/>
    <w:charset w:val="00"/>
    <w:family w:val="modern"/>
    <w:notTrueType/>
    <w:pitch w:val="variable"/>
    <w:sig w:usb0="20000007" w:usb1="00000001" w:usb2="00000000" w:usb3="00000000" w:csb0="00000193"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VegagerdinFKGrotesk-Regular">
    <w:altName w:val="Calibri"/>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A2273A" w14:textId="77777777" w:rsidR="006C4D75" w:rsidRDefault="006C4D75"/>
  <w:tbl>
    <w:tblPr>
      <w:tblStyle w:val="TableGrid"/>
      <w:tblW w:w="1838" w:type="dxa"/>
      <w:tblInd w:w="624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1838"/>
    </w:tblGrid>
    <w:tr w:rsidR="00491CB2" w14:paraId="7BE125E8" w14:textId="77777777" w:rsidTr="00491CB2">
      <w:tc>
        <w:tcPr>
          <w:tcW w:w="1838" w:type="dxa"/>
        </w:tcPr>
        <w:p w14:paraId="3647CF1C" w14:textId="77777777" w:rsidR="00491CB2" w:rsidRDefault="00491CB2" w:rsidP="00154FBC">
          <w:pPr>
            <w:pStyle w:val="Header"/>
            <w:jc w:val="right"/>
          </w:pPr>
          <w:r>
            <w:fldChar w:fldCharType="begin"/>
          </w:r>
          <w:r>
            <w:instrText xml:space="preserve"> Page </w:instrText>
          </w:r>
          <w:r>
            <w:fldChar w:fldCharType="separate"/>
          </w:r>
          <w:r>
            <w:rPr>
              <w:noProof/>
            </w:rPr>
            <w:t>3</w:t>
          </w:r>
          <w:r>
            <w:fldChar w:fldCharType="end"/>
          </w:r>
          <w:r>
            <w:t>/</w:t>
          </w:r>
          <w:fldSimple w:instr=" NumPages ">
            <w:r>
              <w:rPr>
                <w:noProof/>
              </w:rPr>
              <w:t>3</w:t>
            </w:r>
          </w:fldSimple>
        </w:p>
      </w:tc>
    </w:tr>
  </w:tbl>
  <w:p w14:paraId="07783317" w14:textId="77777777" w:rsidR="006C4D75" w:rsidRDefault="006C4D75" w:rsidP="00154FB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53D6597" w14:textId="77777777" w:rsidR="0098773F" w:rsidRPr="00F13C40" w:rsidRDefault="0098773F" w:rsidP="00A37DA0">
      <w:pPr>
        <w:pStyle w:val="Footer"/>
        <w:rPr>
          <w:sz w:val="60"/>
          <w:szCs w:val="60"/>
          <w:u w:val="thick"/>
        </w:rPr>
      </w:pPr>
      <w:r w:rsidRPr="00F13C40">
        <w:rPr>
          <w:color w:val="FEDD00" w:themeColor="accent1"/>
          <w:sz w:val="60"/>
          <w:szCs w:val="60"/>
          <w:u w:val="thick"/>
        </w:rPr>
        <w:tab/>
      </w:r>
      <w:r w:rsidRPr="00F13C40">
        <w:rPr>
          <w:color w:val="FEDD00" w:themeColor="accent1"/>
          <w:sz w:val="60"/>
          <w:szCs w:val="60"/>
          <w:u w:val="thick"/>
        </w:rPr>
        <w:tab/>
      </w:r>
      <w:r>
        <w:rPr>
          <w:color w:val="FEDD00" w:themeColor="accent1"/>
          <w:sz w:val="60"/>
          <w:szCs w:val="60"/>
          <w:u w:val="thick"/>
        </w:rPr>
        <w:tab/>
      </w:r>
    </w:p>
  </w:footnote>
  <w:footnote w:type="continuationSeparator" w:id="0">
    <w:p w14:paraId="017CDBEF" w14:textId="77777777" w:rsidR="0098773F" w:rsidRPr="000E7C0C" w:rsidRDefault="0098773F" w:rsidP="00FF4C29">
      <w:pPr>
        <w:pStyle w:val="Footer"/>
        <w:rPr>
          <w:sz w:val="60"/>
          <w:szCs w:val="60"/>
          <w:u w:val="thick"/>
        </w:rPr>
      </w:pPr>
      <w:r w:rsidRPr="000E7C0C">
        <w:rPr>
          <w:color w:val="FEDD00" w:themeColor="accent1"/>
          <w:sz w:val="60"/>
          <w:szCs w:val="60"/>
          <w:u w:val="thick"/>
        </w:rPr>
        <w:tab/>
      </w:r>
      <w:r w:rsidRPr="000E7C0C">
        <w:rPr>
          <w:color w:val="FEDD00" w:themeColor="accent1"/>
          <w:sz w:val="60"/>
          <w:szCs w:val="60"/>
          <w:u w:val="thick"/>
        </w:rPr>
        <w:tab/>
      </w:r>
      <w:r w:rsidRPr="000E7C0C">
        <w:rPr>
          <w:color w:val="FEDD00" w:themeColor="accent1"/>
          <w:sz w:val="60"/>
          <w:szCs w:val="60"/>
          <w:u w:val="thick"/>
        </w:rPr>
        <w:tab/>
      </w:r>
      <w:r>
        <w:rPr>
          <w:color w:val="FEDD00" w:themeColor="accent1"/>
          <w:sz w:val="60"/>
          <w:szCs w:val="60"/>
          <w:u w:val="thick"/>
        </w:rPr>
        <w:tab/>
      </w:r>
    </w:p>
  </w:footnote>
  <w:footnote w:id="1">
    <w:p w14:paraId="0160DAD1" w14:textId="77777777" w:rsidR="00185874" w:rsidRPr="007016C6" w:rsidRDefault="00185874" w:rsidP="00185874">
      <w:pPr>
        <w:pStyle w:val="FootnoteText"/>
        <w:jc w:val="both"/>
        <w:rPr>
          <w:i/>
          <w:iCs/>
          <w:color w:val="auto"/>
          <w:lang w:val="is-IS"/>
        </w:rPr>
      </w:pPr>
      <w:r w:rsidRPr="007016C6">
        <w:rPr>
          <w:rStyle w:val="FootnoteReference"/>
          <w:i/>
          <w:iCs/>
          <w:color w:val="auto"/>
        </w:rPr>
        <w:footnoteRef/>
      </w:r>
      <w:r w:rsidRPr="007016C6">
        <w:rPr>
          <w:i/>
          <w:iCs/>
          <w:color w:val="auto"/>
        </w:rPr>
        <w:t xml:space="preserve"> </w:t>
      </w:r>
      <w:r w:rsidRPr="007016C6">
        <w:rPr>
          <w:i/>
          <w:iCs/>
          <w:color w:val="auto"/>
          <w:lang w:val="is-IS"/>
        </w:rPr>
        <w:t>Bindiefnið í íslensku malbiki er stundum kallað tjara, en það er ekki réttnefni, réttara er að nota orðið bik. Svipaður nafnaruglingur er þekktur erlendis. Orðið bik getur líka valdið misskilningi, því orðið malbik (blanda af biki og steinefni) er oft stytt í bik í daglegu tali.</w:t>
      </w:r>
    </w:p>
    <w:p w14:paraId="7BB72258" w14:textId="77777777" w:rsidR="00185874" w:rsidRPr="007016C6" w:rsidRDefault="00185874" w:rsidP="00185874">
      <w:pPr>
        <w:pStyle w:val="FootnoteText"/>
        <w:ind w:firstLine="342"/>
        <w:jc w:val="both"/>
        <w:rPr>
          <w:i/>
          <w:iCs/>
          <w:color w:val="auto"/>
          <w:lang w:val="is-IS"/>
        </w:rPr>
      </w:pPr>
      <w:r w:rsidRPr="007016C6">
        <w:rPr>
          <w:i/>
          <w:iCs/>
          <w:color w:val="auto"/>
          <w:lang w:val="is-IS"/>
        </w:rPr>
        <w:t xml:space="preserve">Enska orðið „asphalt“ hefur mismunandi merkingu eftir því hvar það er notað. Í Evrópu er „asphalt“ notað um blöndu af bikbindiefni (sem þar er kallað „bitumen“) og steinefni, en í Norður-Ameríku merkir „asphalt“ bik, unnið úr jarðolíu. </w:t>
      </w:r>
    </w:p>
    <w:p w14:paraId="3BAD806F" w14:textId="77777777" w:rsidR="00185874" w:rsidRPr="007C6A6E" w:rsidRDefault="00185874" w:rsidP="00185874">
      <w:pPr>
        <w:pStyle w:val="FootnoteText"/>
        <w:rPr>
          <w:lang w:val="is-IS"/>
        </w:rPr>
      </w:pPr>
      <w:r>
        <w:rPr>
          <w:lang w:val="is-IS"/>
        </w:rPr>
        <w:t xml:space="preserve"> </w:t>
      </w:r>
    </w:p>
  </w:footnote>
  <w:footnote w:id="2">
    <w:p w14:paraId="0A24E816" w14:textId="77777777" w:rsidR="00185874" w:rsidRPr="00352AE2" w:rsidRDefault="00185874" w:rsidP="00185874">
      <w:pPr>
        <w:pStyle w:val="FootnoteText"/>
        <w:jc w:val="both"/>
        <w:rPr>
          <w:lang w:val="is-IS"/>
        </w:rPr>
      </w:pPr>
      <w:r>
        <w:rPr>
          <w:rStyle w:val="FootnoteReference"/>
        </w:rPr>
        <w:footnoteRef/>
      </w:r>
      <w:r w:rsidRPr="00820BD0">
        <w:rPr>
          <w:lang w:val="is-IS"/>
        </w:rPr>
        <w:t xml:space="preserve"> </w:t>
      </w:r>
      <w:r>
        <w:rPr>
          <w:lang w:val="is-IS"/>
        </w:rPr>
        <w:t>Toluen (C</w:t>
      </w:r>
      <w:r>
        <w:rPr>
          <w:vertAlign w:val="subscript"/>
          <w:lang w:val="is-IS"/>
        </w:rPr>
        <w:t>7</w:t>
      </w:r>
      <w:r>
        <w:rPr>
          <w:lang w:val="is-IS"/>
        </w:rPr>
        <w:t>H</w:t>
      </w:r>
      <w:r>
        <w:rPr>
          <w:vertAlign w:val="subscript"/>
          <w:lang w:val="is-IS"/>
        </w:rPr>
        <w:t>8</w:t>
      </w:r>
      <w:r>
        <w:rPr>
          <w:lang w:val="is-IS"/>
        </w:rPr>
        <w:t xml:space="preserve">) er eitt af uppistöðuefnunum í bensíni, litlaus vökvi, sem meðal annars er notaður í stórum stíl í efnaiðnaði og til að leysa upp eða þynna önnur efni. </w:t>
      </w:r>
    </w:p>
  </w:footnote>
  <w:footnote w:id="3">
    <w:p w14:paraId="44E84B97" w14:textId="77777777" w:rsidR="00185874" w:rsidRPr="003C670E" w:rsidRDefault="00185874" w:rsidP="00185874">
      <w:pPr>
        <w:pStyle w:val="FootnoteText"/>
        <w:rPr>
          <w:lang w:val="is-IS"/>
        </w:rPr>
      </w:pPr>
      <w:r>
        <w:rPr>
          <w:rStyle w:val="FootnoteReference"/>
        </w:rPr>
        <w:footnoteRef/>
      </w:r>
      <w:r w:rsidRPr="000F65B2">
        <w:rPr>
          <w:lang w:val="nb-NO"/>
        </w:rPr>
        <w:t xml:space="preserve"> B</w:t>
      </w:r>
      <w:r>
        <w:rPr>
          <w:szCs w:val="22"/>
          <w:lang w:val="is-IS"/>
        </w:rPr>
        <w:t>íll er í þessu samhengi skilgreindur sem þungur ef verg þyngd hans er meiri en 3500 kg.</w:t>
      </w:r>
    </w:p>
  </w:footnote>
  <w:footnote w:id="4">
    <w:p w14:paraId="1EA8B128" w14:textId="77777777" w:rsidR="00185874" w:rsidRPr="00565CED" w:rsidRDefault="00185874" w:rsidP="00185874">
      <w:pPr>
        <w:pStyle w:val="FootnoteText"/>
        <w:jc w:val="both"/>
        <w:rPr>
          <w:lang w:val="is-IS"/>
        </w:rPr>
      </w:pPr>
      <w:r>
        <w:rPr>
          <w:rStyle w:val="FootnoteReference"/>
        </w:rPr>
        <w:footnoteRef/>
      </w:r>
      <w:r w:rsidRPr="009E66E9">
        <w:rPr>
          <w:lang w:val="is-IS"/>
        </w:rPr>
        <w:t xml:space="preserve"> Það kann að vera álitamál hvort stífni er rétta orðið í þessu sambandi. Norskar verklýsingar nota orðið „stivhet“ fyrir hlutfall festu og sigs en EN-staðlarnir nota „stiffness“ fyrir niðurstöður einásaprófs með sveiflandi álagi.</w:t>
      </w:r>
    </w:p>
  </w:footnote>
  <w:footnote w:id="5">
    <w:p w14:paraId="48A10214" w14:textId="77777777" w:rsidR="00185874" w:rsidRPr="008D39E0" w:rsidRDefault="00185874" w:rsidP="00185874">
      <w:pPr>
        <w:pStyle w:val="FootnoteText"/>
        <w:rPr>
          <w:color w:val="auto"/>
          <w:lang w:val="is-IS"/>
        </w:rPr>
      </w:pPr>
      <w:r w:rsidRPr="008D39E0">
        <w:rPr>
          <w:rStyle w:val="FootnoteReference"/>
          <w:color w:val="auto"/>
        </w:rPr>
        <w:footnoteRef/>
      </w:r>
      <w:r w:rsidRPr="008D39E0">
        <w:rPr>
          <w:color w:val="auto"/>
        </w:rPr>
        <w:t xml:space="preserve"> </w:t>
      </w:r>
      <w:r w:rsidRPr="008D39E0">
        <w:rPr>
          <w:i/>
          <w:color w:val="auto"/>
          <w:lang w:val="is-IS"/>
        </w:rPr>
        <w:t>Þjöppunarhlutfall;</w:t>
      </w:r>
      <w:r w:rsidRPr="008D39E0">
        <w:rPr>
          <w:color w:val="auto"/>
          <w:lang w:val="is-IS"/>
        </w:rPr>
        <w:t xml:space="preserve"> á ensku: </w:t>
      </w:r>
      <w:r w:rsidRPr="008D39E0">
        <w:rPr>
          <w:i/>
          <w:color w:val="auto"/>
          <w:lang w:val="is-IS"/>
        </w:rPr>
        <w:t>percent of laboratory density.</w:t>
      </w:r>
    </w:p>
  </w:footnote>
  <w:footnote w:id="6">
    <w:p w14:paraId="63D99C18" w14:textId="77777777" w:rsidR="00185874" w:rsidRPr="008D39E0" w:rsidRDefault="00185874" w:rsidP="00185874">
      <w:pPr>
        <w:pStyle w:val="FootnoteText"/>
        <w:rPr>
          <w:color w:val="auto"/>
          <w:lang w:val="is-IS"/>
        </w:rPr>
      </w:pPr>
      <w:r w:rsidRPr="008D39E0">
        <w:rPr>
          <w:rStyle w:val="FootnoteReference"/>
          <w:color w:val="auto"/>
        </w:rPr>
        <w:footnoteRef/>
      </w:r>
      <w:r w:rsidRPr="008D39E0">
        <w:rPr>
          <w:color w:val="auto"/>
          <w:lang w:val="is-IS"/>
        </w:rPr>
        <w:t xml:space="preserve"> </w:t>
      </w:r>
      <w:r w:rsidRPr="008D39E0">
        <w:rPr>
          <w:i/>
          <w:color w:val="auto"/>
          <w:lang w:val="is-IS"/>
        </w:rPr>
        <w:t>Eðlisþyngd;</w:t>
      </w:r>
      <w:r w:rsidRPr="008D39E0">
        <w:rPr>
          <w:color w:val="auto"/>
          <w:lang w:val="is-IS"/>
        </w:rPr>
        <w:t xml:space="preserve"> notað hér sem þýðing á ensku: </w:t>
      </w:r>
      <w:r w:rsidRPr="008D39E0">
        <w:rPr>
          <w:i/>
          <w:color w:val="auto"/>
          <w:lang w:val="is-IS"/>
        </w:rPr>
        <w:t>theoritical density.</w:t>
      </w:r>
    </w:p>
  </w:footnote>
  <w:footnote w:id="7">
    <w:p w14:paraId="2E4634F6" w14:textId="77777777" w:rsidR="00185874" w:rsidRPr="008D39E0" w:rsidRDefault="00185874" w:rsidP="00185874">
      <w:pPr>
        <w:pStyle w:val="FootnoteText"/>
        <w:rPr>
          <w:color w:val="auto"/>
          <w:lang w:val="is-IS"/>
        </w:rPr>
      </w:pPr>
      <w:r w:rsidRPr="008D39E0">
        <w:rPr>
          <w:rStyle w:val="FootnoteReference"/>
          <w:color w:val="auto"/>
        </w:rPr>
        <w:footnoteRef/>
      </w:r>
      <w:r w:rsidRPr="008D39E0">
        <w:rPr>
          <w:color w:val="auto"/>
        </w:rPr>
        <w:t xml:space="preserve"> </w:t>
      </w:r>
      <w:r w:rsidRPr="008D39E0">
        <w:rPr>
          <w:i/>
          <w:color w:val="auto"/>
          <w:lang w:val="is-IS"/>
        </w:rPr>
        <w:t xml:space="preserve">Höfnunarrúmþyngd; </w:t>
      </w:r>
      <w:r w:rsidRPr="008D39E0">
        <w:rPr>
          <w:color w:val="auto"/>
          <w:lang w:val="is-IS"/>
        </w:rPr>
        <w:t xml:space="preserve">á ensku: </w:t>
      </w:r>
      <w:r w:rsidRPr="008D39E0">
        <w:rPr>
          <w:i/>
          <w:color w:val="auto"/>
          <w:lang w:val="is-IS"/>
        </w:rPr>
        <w:t>percentage refusal density,</w:t>
      </w:r>
      <w:r w:rsidRPr="008D39E0">
        <w:rPr>
          <w:color w:val="auto"/>
          <w:lang w:val="is-IS"/>
        </w:rPr>
        <w:t xml:space="preserve"> stundum táknað PRD.</w:t>
      </w:r>
    </w:p>
  </w:footnote>
  <w:footnote w:id="8">
    <w:p w14:paraId="566A9EF4" w14:textId="77777777" w:rsidR="00185874" w:rsidRPr="008D39E0" w:rsidRDefault="00185874" w:rsidP="00185874">
      <w:pPr>
        <w:pStyle w:val="FootnoteText"/>
        <w:rPr>
          <w:color w:val="auto"/>
          <w:lang w:val="is-IS"/>
        </w:rPr>
      </w:pPr>
      <w:r w:rsidRPr="008D39E0">
        <w:rPr>
          <w:rStyle w:val="FootnoteReference"/>
          <w:color w:val="auto"/>
        </w:rPr>
        <w:footnoteRef/>
      </w:r>
      <w:r w:rsidRPr="008D39E0">
        <w:rPr>
          <w:color w:val="auto"/>
        </w:rPr>
        <w:t xml:space="preserve"> </w:t>
      </w:r>
      <w:r w:rsidRPr="008D39E0">
        <w:rPr>
          <w:i/>
          <w:color w:val="auto"/>
          <w:lang w:val="is-IS"/>
        </w:rPr>
        <w:t>Þjöppun í tilraunakafla;</w:t>
      </w:r>
      <w:r w:rsidRPr="008D39E0">
        <w:rPr>
          <w:color w:val="auto"/>
          <w:lang w:val="is-IS"/>
        </w:rPr>
        <w:t xml:space="preserve"> notað hér sem þýðing á ensku: </w:t>
      </w:r>
      <w:r w:rsidRPr="008D39E0">
        <w:rPr>
          <w:i/>
          <w:color w:val="auto"/>
          <w:lang w:val="is-IS"/>
        </w:rPr>
        <w:t>percent of control strip.</w:t>
      </w:r>
    </w:p>
  </w:footnote>
  <w:footnote w:id="9">
    <w:p w14:paraId="5360CB75" w14:textId="77777777" w:rsidR="00185874" w:rsidRPr="008D39E0" w:rsidRDefault="00185874" w:rsidP="00185874">
      <w:pPr>
        <w:pStyle w:val="FootnoteText"/>
        <w:rPr>
          <w:color w:val="auto"/>
          <w:lang w:val="is-IS"/>
        </w:rPr>
      </w:pPr>
      <w:r w:rsidRPr="008D39E0">
        <w:rPr>
          <w:rStyle w:val="FootnoteReference"/>
          <w:color w:val="auto"/>
        </w:rPr>
        <w:footnoteRef/>
      </w:r>
      <w:r w:rsidRPr="008D39E0">
        <w:rPr>
          <w:color w:val="auto"/>
        </w:rPr>
        <w:t xml:space="preserve"> </w:t>
      </w:r>
      <w:r w:rsidRPr="008D39E0">
        <w:rPr>
          <w:i/>
          <w:color w:val="auto"/>
          <w:lang w:val="is-IS"/>
        </w:rPr>
        <w:t>Skil;</w:t>
      </w:r>
      <w:r w:rsidRPr="008D39E0">
        <w:rPr>
          <w:color w:val="auto"/>
          <w:lang w:val="is-IS"/>
        </w:rPr>
        <w:t xml:space="preserve"> á ensku: </w:t>
      </w:r>
      <w:r w:rsidRPr="008D39E0">
        <w:rPr>
          <w:i/>
          <w:color w:val="auto"/>
          <w:lang w:val="is-IS"/>
        </w:rPr>
        <w:t>performance.</w:t>
      </w:r>
    </w:p>
  </w:footnote>
  <w:footnote w:id="10">
    <w:p w14:paraId="436A3905" w14:textId="77777777" w:rsidR="00185874" w:rsidRPr="008D39E0" w:rsidRDefault="00185874" w:rsidP="00185874">
      <w:pPr>
        <w:pStyle w:val="FootnoteText"/>
        <w:rPr>
          <w:color w:val="auto"/>
          <w:lang w:val="is-IS"/>
        </w:rPr>
      </w:pPr>
      <w:r w:rsidRPr="008D39E0">
        <w:rPr>
          <w:rStyle w:val="FootnoteReference"/>
          <w:color w:val="auto"/>
        </w:rPr>
        <w:footnoteRef/>
      </w:r>
      <w:r w:rsidRPr="008D39E0">
        <w:rPr>
          <w:color w:val="auto"/>
        </w:rPr>
        <w:t xml:space="preserve"> </w:t>
      </w:r>
      <w:r w:rsidRPr="008D39E0">
        <w:rPr>
          <w:i/>
          <w:color w:val="auto"/>
          <w:lang w:val="is-IS"/>
        </w:rPr>
        <w:t>Skrið;</w:t>
      </w:r>
      <w:r w:rsidRPr="008D39E0">
        <w:rPr>
          <w:color w:val="auto"/>
          <w:lang w:val="is-IS"/>
        </w:rPr>
        <w:t xml:space="preserve"> á ensku: </w:t>
      </w:r>
      <w:r w:rsidRPr="008D39E0">
        <w:rPr>
          <w:i/>
          <w:color w:val="auto"/>
          <w:lang w:val="is-IS"/>
        </w:rPr>
        <w:t>deformation.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6232"/>
      <w:gridCol w:w="1838"/>
    </w:tblGrid>
    <w:tr w:rsidR="00526F78" w14:paraId="767F43CB" w14:textId="77777777" w:rsidTr="00182E69">
      <w:sdt>
        <w:sdtPr>
          <w:rPr>
            <w:b/>
          </w:rPr>
          <w:alias w:val="Title"/>
          <w:tag w:val=""/>
          <w:id w:val="-2110189396"/>
          <w:lock w:val="sdtContentLocked"/>
          <w:placeholder>
            <w:docPart w:val="F14A0CFBF1BE49AC84C5528E5F606E2C"/>
          </w:placeholder>
          <w:dataBinding w:prefixMappings="xmlns:ns0='http://purl.org/dc/elements/1.1/' xmlns:ns1='http://schemas.openxmlformats.org/package/2006/metadata/core-properties' " w:xpath="/ns1:coreProperties[1]/ns0:title[1]" w:storeItemID="{6C3C8BC8-F283-45AE-878A-BAB7291924A1}"/>
          <w:text/>
        </w:sdtPr>
        <w:sdtContent>
          <w:tc>
            <w:tcPr>
              <w:tcW w:w="6232" w:type="dxa"/>
            </w:tcPr>
            <w:p w14:paraId="01040333" w14:textId="77777777" w:rsidR="00526F78" w:rsidRPr="00182E69" w:rsidRDefault="00526F78">
              <w:pPr>
                <w:pStyle w:val="Header"/>
                <w:rPr>
                  <w:b/>
                </w:rPr>
              </w:pPr>
              <w:r>
                <w:rPr>
                  <w:b/>
                </w:rPr>
                <w:t>Heiti verkefnis</w:t>
              </w:r>
            </w:p>
          </w:tc>
        </w:sdtContent>
      </w:sdt>
      <w:tc>
        <w:tcPr>
          <w:tcW w:w="1838" w:type="dxa"/>
        </w:tcPr>
        <w:p w14:paraId="11FB7334" w14:textId="77777777" w:rsidR="00526F78" w:rsidRDefault="00526F78" w:rsidP="00161BAD">
          <w:pPr>
            <w:pStyle w:val="Header"/>
            <w:jc w:val="right"/>
          </w:pPr>
          <w:r>
            <w:rPr>
              <w:rFonts w:ascii="VegagerdinFKGrotesk-Regular" w:hAnsi="VegagerdinFKGrotesk-Regular" w:cs="VegagerdinFKGrotesk-Regular"/>
              <w:szCs w:val="20"/>
            </w:rPr>
            <w:t>Júní 2020</w:t>
          </w:r>
        </w:p>
      </w:tc>
    </w:tr>
  </w:tbl>
  <w:p w14:paraId="0B58A70B" w14:textId="77777777" w:rsidR="00526F78" w:rsidRDefault="00526F7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6232"/>
      <w:gridCol w:w="1838"/>
    </w:tblGrid>
    <w:tr w:rsidR="00526F78" w:rsidRPr="00D06EE7" w14:paraId="5A045370" w14:textId="77777777" w:rsidTr="001F2333">
      <w:tc>
        <w:tcPr>
          <w:tcW w:w="6232" w:type="dxa"/>
        </w:tcPr>
        <w:p w14:paraId="034F4034" w14:textId="30847533" w:rsidR="00526F78" w:rsidRPr="00D06EE7" w:rsidRDefault="002F77E8" w:rsidP="00182E69">
          <w:pPr>
            <w:pStyle w:val="Header"/>
            <w:rPr>
              <w:b/>
              <w:lang w:val="is-IS"/>
            </w:rPr>
          </w:pPr>
          <w:r>
            <w:rPr>
              <w:b/>
              <w:lang w:val="is-IS"/>
            </w:rPr>
            <w:t>Efnisrannsóknir og efniskröfur</w:t>
          </w:r>
        </w:p>
      </w:tc>
      <w:tc>
        <w:tcPr>
          <w:tcW w:w="1838" w:type="dxa"/>
        </w:tcPr>
        <w:p w14:paraId="125ECDA8" w14:textId="69E3151E" w:rsidR="00526F78" w:rsidRPr="00D06EE7" w:rsidRDefault="00A36D36" w:rsidP="00161BAD">
          <w:pPr>
            <w:pStyle w:val="Header"/>
            <w:jc w:val="right"/>
            <w:rPr>
              <w:lang w:val="is-IS"/>
            </w:rPr>
          </w:pPr>
          <w:r>
            <w:rPr>
              <w:lang w:val="is-IS"/>
            </w:rPr>
            <w:t>Ýtarefni um malbik</w:t>
          </w:r>
        </w:p>
      </w:tc>
    </w:tr>
  </w:tbl>
  <w:p w14:paraId="7301E360" w14:textId="77777777" w:rsidR="00526F78" w:rsidRPr="00D06EE7" w:rsidRDefault="00526F78">
    <w:pPr>
      <w:pStyle w:val="Header"/>
      <w:rPr>
        <w:lang w:val="is-IS"/>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5122658"/>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CB6A3B9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3FAABA5C"/>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B60AFD6"/>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7A23776"/>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3C460E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D9CE76B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B1EAEC2"/>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126C26B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5A656F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1816400"/>
    <w:multiLevelType w:val="hybridMultilevel"/>
    <w:tmpl w:val="3D962CB2"/>
    <w:lvl w:ilvl="0" w:tplc="395C10AE">
      <w:start w:val="1"/>
      <w:numFmt w:val="bullet"/>
      <w:lvlText w:val="→"/>
      <w:lvlJc w:val="left"/>
      <w:pPr>
        <w:tabs>
          <w:tab w:val="num" w:pos="720"/>
        </w:tabs>
        <w:ind w:left="720" w:hanging="360"/>
      </w:pPr>
      <w:rPr>
        <w:rFonts w:ascii="Vegagerdin FK Grotesk" w:hAnsi="Vegagerdin FK Grotesk" w:hint="default"/>
        <w:color w:val="2DC8F5" w:themeColor="accent3"/>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37F4D40"/>
    <w:multiLevelType w:val="multilevel"/>
    <w:tmpl w:val="2A2E8338"/>
    <w:lvl w:ilvl="0">
      <w:start w:val="1"/>
      <w:numFmt w:val="decimal"/>
      <w:lvlText w:val="%1"/>
      <w:lvlJc w:val="left"/>
      <w:pPr>
        <w:ind w:left="567" w:hanging="567"/>
      </w:pPr>
      <w:rPr>
        <w:rFonts w:hint="default"/>
      </w:rPr>
    </w:lvl>
    <w:lvl w:ilvl="1">
      <w:start w:val="1"/>
      <w:numFmt w:val="decimal"/>
      <w:lvlText w:val="%1.%2"/>
      <w:lvlJc w:val="left"/>
      <w:pPr>
        <w:ind w:left="454" w:hanging="454"/>
      </w:pPr>
      <w:rPr>
        <w:rFonts w:hint="default"/>
      </w:rPr>
    </w:lvl>
    <w:lvl w:ilvl="2">
      <w:start w:val="1"/>
      <w:numFmt w:val="decimal"/>
      <w:lvlText w:val="%1.%2.%3"/>
      <w:lvlJc w:val="left"/>
      <w:pPr>
        <w:ind w:left="907" w:hanging="453"/>
      </w:pPr>
      <w:rPr>
        <w:rFonts w:hint="default"/>
      </w:rPr>
    </w:lvl>
    <w:lvl w:ilvl="3">
      <w:start w:val="1"/>
      <w:numFmt w:val="decimal"/>
      <w:lvlText w:val="%1.%2.%3.%4"/>
      <w:lvlJc w:val="left"/>
      <w:pPr>
        <w:ind w:left="1361" w:hanging="454"/>
      </w:pPr>
      <w:rPr>
        <w:rFonts w:hint="default"/>
      </w:rPr>
    </w:lvl>
    <w:lvl w:ilvl="4">
      <w:start w:val="1"/>
      <w:numFmt w:val="decimal"/>
      <w:lvlText w:val="%1.%2.%3.%4.%5"/>
      <w:lvlJc w:val="left"/>
      <w:pPr>
        <w:ind w:left="1361" w:hanging="454"/>
      </w:pPr>
      <w:rPr>
        <w:rFonts w:hint="default"/>
      </w:rPr>
    </w:lvl>
    <w:lvl w:ilvl="5">
      <w:start w:val="1"/>
      <w:numFmt w:val="decimal"/>
      <w:lvlText w:val="%1.%2.%3.%4.%5.%6"/>
      <w:lvlJc w:val="left"/>
      <w:pPr>
        <w:ind w:left="1361" w:hanging="454"/>
      </w:pPr>
      <w:rPr>
        <w:rFonts w:hint="default"/>
      </w:rPr>
    </w:lvl>
    <w:lvl w:ilvl="6">
      <w:start w:val="1"/>
      <w:numFmt w:val="decimal"/>
      <w:lvlText w:val="%1.%2.%3.%4.%5.%6.%7"/>
      <w:lvlJc w:val="left"/>
      <w:pPr>
        <w:ind w:left="1361" w:hanging="454"/>
      </w:pPr>
      <w:rPr>
        <w:rFonts w:hint="default"/>
      </w:rPr>
    </w:lvl>
    <w:lvl w:ilvl="7">
      <w:start w:val="1"/>
      <w:numFmt w:val="decimal"/>
      <w:lvlText w:val="%1.%2.%3.%4.%5.%6.%7.%8"/>
      <w:lvlJc w:val="left"/>
      <w:pPr>
        <w:ind w:left="1361" w:hanging="454"/>
      </w:pPr>
      <w:rPr>
        <w:rFonts w:hint="default"/>
      </w:rPr>
    </w:lvl>
    <w:lvl w:ilvl="8">
      <w:start w:val="1"/>
      <w:numFmt w:val="decimal"/>
      <w:lvlText w:val="%1.%2.%3.%4.%5.%6.%7.%8.%9"/>
      <w:lvlJc w:val="left"/>
      <w:pPr>
        <w:ind w:left="1361" w:hanging="454"/>
      </w:pPr>
      <w:rPr>
        <w:rFonts w:hint="default"/>
      </w:rPr>
    </w:lvl>
  </w:abstractNum>
  <w:abstractNum w:abstractNumId="12" w15:restartNumberingAfterBreak="0">
    <w:nsid w:val="04E918C6"/>
    <w:multiLevelType w:val="hybridMultilevel"/>
    <w:tmpl w:val="493634A0"/>
    <w:lvl w:ilvl="0" w:tplc="F122327C">
      <w:start w:val="1"/>
      <w:numFmt w:val="bullet"/>
      <w:lvlText w:val="↓"/>
      <w:lvlJc w:val="left"/>
      <w:pPr>
        <w:ind w:left="720" w:hanging="360"/>
      </w:pPr>
      <w:rPr>
        <w:rFonts w:ascii="Vegagerdin FK Grotesk" w:hAnsi="Vegagerdin FK Grotesk" w:hint="default"/>
        <w:color w:val="14DC82" w:themeColor="accen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07947A60"/>
    <w:multiLevelType w:val="hybridMultilevel"/>
    <w:tmpl w:val="EA742AD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12FA3E88"/>
    <w:multiLevelType w:val="hybridMultilevel"/>
    <w:tmpl w:val="B79EB3D0"/>
    <w:lvl w:ilvl="0" w:tplc="D7CA091C">
      <w:start w:val="1"/>
      <w:numFmt w:val="bullet"/>
      <w:lvlText w:val="→"/>
      <w:lvlJc w:val="left"/>
      <w:pPr>
        <w:tabs>
          <w:tab w:val="num" w:pos="720"/>
        </w:tabs>
        <w:ind w:left="720" w:hanging="360"/>
      </w:pPr>
      <w:rPr>
        <w:rFonts w:ascii="Vegagerdin FK Grotesk" w:hAnsi="Vegagerdin FK Grotesk" w:hint="default"/>
        <w:color w:val="2DC8F5" w:themeColor="accent3"/>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1A444C72"/>
    <w:multiLevelType w:val="hybridMultilevel"/>
    <w:tmpl w:val="C7104EFC"/>
    <w:lvl w:ilvl="0" w:tplc="1BFE34C6">
      <w:start w:val="1"/>
      <w:numFmt w:val="bullet"/>
      <w:lvlText w:val="→"/>
      <w:lvlJc w:val="left"/>
      <w:pPr>
        <w:ind w:left="454" w:hanging="454"/>
      </w:pPr>
      <w:rPr>
        <w:rFonts w:ascii="Vegagerdin FK Grotesk" w:hAnsi="Vegagerdin FK Grotesk" w:hint="default"/>
        <w:color w:val="14DC82" w:themeColor="accent2"/>
      </w:rPr>
    </w:lvl>
    <w:lvl w:ilvl="1" w:tplc="EE12E4A4">
      <w:start w:val="1"/>
      <w:numFmt w:val="bullet"/>
      <w:lvlText w:val="→"/>
      <w:lvlJc w:val="left"/>
      <w:pPr>
        <w:ind w:left="1080" w:hanging="360"/>
      </w:pPr>
      <w:rPr>
        <w:rFonts w:ascii="Vegagerdin FK Grotesk" w:hAnsi="Vegagerdin FK Grotesk" w:hint="default"/>
        <w:color w:val="14DC82" w:themeColor="accent2"/>
      </w:rPr>
    </w:lvl>
    <w:lvl w:ilvl="2" w:tplc="EE12E4A4">
      <w:start w:val="1"/>
      <w:numFmt w:val="bullet"/>
      <w:lvlText w:val="→"/>
      <w:lvlJc w:val="left"/>
      <w:pPr>
        <w:ind w:left="1800" w:hanging="360"/>
      </w:pPr>
      <w:rPr>
        <w:rFonts w:ascii="Vegagerdin FK Grotesk" w:hAnsi="Vegagerdin FK Grotesk" w:hint="default"/>
        <w:color w:val="14DC82" w:themeColor="accent2"/>
      </w:rPr>
    </w:lvl>
    <w:lvl w:ilvl="3" w:tplc="0409000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16" w15:restartNumberingAfterBreak="0">
    <w:nsid w:val="1ED621B8"/>
    <w:multiLevelType w:val="multilevel"/>
    <w:tmpl w:val="232A4528"/>
    <w:lvl w:ilvl="0">
      <w:start w:val="1"/>
      <w:numFmt w:val="decimal"/>
      <w:lvlText w:val="%1"/>
      <w:lvlJc w:val="left"/>
      <w:pPr>
        <w:tabs>
          <w:tab w:val="num" w:pos="0"/>
        </w:tabs>
        <w:ind w:left="0" w:firstLine="0"/>
      </w:pPr>
      <w:rPr>
        <w:rFonts w:hint="default"/>
      </w:rPr>
    </w:lvl>
    <w:lvl w:ilvl="1">
      <w:start w:val="1"/>
      <w:numFmt w:val="decimal"/>
      <w:lvlText w:val="%1.%2"/>
      <w:lvlJc w:val="left"/>
      <w:pPr>
        <w:tabs>
          <w:tab w:val="num" w:pos="0"/>
        </w:tabs>
        <w:ind w:left="0" w:firstLine="0"/>
      </w:pPr>
      <w:rPr>
        <w:rFonts w:hint="default"/>
      </w:rPr>
    </w:lvl>
    <w:lvl w:ilvl="2">
      <w:start w:val="1"/>
      <w:numFmt w:val="decimal"/>
      <w:lvlText w:val="%1.%2.%3"/>
      <w:lvlJc w:val="left"/>
      <w:pPr>
        <w:tabs>
          <w:tab w:val="num" w:pos="0"/>
        </w:tabs>
        <w:ind w:left="0" w:firstLine="0"/>
      </w:pPr>
      <w:rPr>
        <w:rFonts w:hint="default"/>
      </w:rPr>
    </w:lvl>
    <w:lvl w:ilvl="3">
      <w:start w:val="1"/>
      <w:numFmt w:val="decimal"/>
      <w:lvlText w:val="%1.%2.%3.%4"/>
      <w:lvlJc w:val="left"/>
      <w:pPr>
        <w:tabs>
          <w:tab w:val="num" w:pos="0"/>
        </w:tabs>
        <w:ind w:left="0" w:firstLine="0"/>
      </w:pPr>
      <w:rPr>
        <w:rFonts w:hint="default"/>
      </w:rPr>
    </w:lvl>
    <w:lvl w:ilvl="4">
      <w:start w:val="1"/>
      <w:numFmt w:val="decimal"/>
      <w:lvlText w:val="%1.%2.%3.%4.%5"/>
      <w:lvlJc w:val="left"/>
      <w:pPr>
        <w:tabs>
          <w:tab w:val="num" w:pos="0"/>
        </w:tabs>
        <w:ind w:left="0" w:firstLine="0"/>
      </w:pPr>
      <w:rPr>
        <w:rFonts w:hint="default"/>
      </w:rPr>
    </w:lvl>
    <w:lvl w:ilvl="5">
      <w:start w:val="1"/>
      <w:numFmt w:val="decimal"/>
      <w:lvlText w:val="%1.%2.%3.%4.%5.%6"/>
      <w:lvlJc w:val="left"/>
      <w:pPr>
        <w:tabs>
          <w:tab w:val="num" w:pos="0"/>
        </w:tabs>
        <w:ind w:left="0" w:firstLine="0"/>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0" w:firstLine="0"/>
      </w:pPr>
      <w:rPr>
        <w:rFonts w:hint="default"/>
      </w:rPr>
    </w:lvl>
    <w:lvl w:ilvl="8">
      <w:start w:val="1"/>
      <w:numFmt w:val="decimal"/>
      <w:lvlText w:val="%1.%2.%3.%4.%5.%6.%7.%8.%9"/>
      <w:lvlJc w:val="left"/>
      <w:pPr>
        <w:tabs>
          <w:tab w:val="num" w:pos="0"/>
        </w:tabs>
        <w:ind w:left="1800" w:hanging="1800"/>
      </w:pPr>
      <w:rPr>
        <w:rFonts w:hint="default"/>
      </w:rPr>
    </w:lvl>
  </w:abstractNum>
  <w:abstractNum w:abstractNumId="17" w15:restartNumberingAfterBreak="0">
    <w:nsid w:val="21B56609"/>
    <w:multiLevelType w:val="hybridMultilevel"/>
    <w:tmpl w:val="5988468A"/>
    <w:lvl w:ilvl="0" w:tplc="04090001">
      <w:start w:val="1"/>
      <w:numFmt w:val="bullet"/>
      <w:lvlText w:val=""/>
      <w:lvlJc w:val="left"/>
      <w:pPr>
        <w:ind w:left="1168" w:hanging="360"/>
      </w:pPr>
      <w:rPr>
        <w:rFonts w:ascii="Symbol" w:hAnsi="Symbol" w:hint="default"/>
      </w:rPr>
    </w:lvl>
    <w:lvl w:ilvl="1" w:tplc="04090003" w:tentative="1">
      <w:start w:val="1"/>
      <w:numFmt w:val="bullet"/>
      <w:lvlText w:val="o"/>
      <w:lvlJc w:val="left"/>
      <w:pPr>
        <w:ind w:left="1888" w:hanging="360"/>
      </w:pPr>
      <w:rPr>
        <w:rFonts w:ascii="Courier New" w:hAnsi="Courier New" w:cs="Courier New" w:hint="default"/>
      </w:rPr>
    </w:lvl>
    <w:lvl w:ilvl="2" w:tplc="04090005" w:tentative="1">
      <w:start w:val="1"/>
      <w:numFmt w:val="bullet"/>
      <w:lvlText w:val=""/>
      <w:lvlJc w:val="left"/>
      <w:pPr>
        <w:ind w:left="2608" w:hanging="360"/>
      </w:pPr>
      <w:rPr>
        <w:rFonts w:ascii="Wingdings" w:hAnsi="Wingdings" w:hint="default"/>
      </w:rPr>
    </w:lvl>
    <w:lvl w:ilvl="3" w:tplc="04090001" w:tentative="1">
      <w:start w:val="1"/>
      <w:numFmt w:val="bullet"/>
      <w:lvlText w:val=""/>
      <w:lvlJc w:val="left"/>
      <w:pPr>
        <w:ind w:left="3328" w:hanging="360"/>
      </w:pPr>
      <w:rPr>
        <w:rFonts w:ascii="Symbol" w:hAnsi="Symbol" w:hint="default"/>
      </w:rPr>
    </w:lvl>
    <w:lvl w:ilvl="4" w:tplc="04090003" w:tentative="1">
      <w:start w:val="1"/>
      <w:numFmt w:val="bullet"/>
      <w:lvlText w:val="o"/>
      <w:lvlJc w:val="left"/>
      <w:pPr>
        <w:ind w:left="4048" w:hanging="360"/>
      </w:pPr>
      <w:rPr>
        <w:rFonts w:ascii="Courier New" w:hAnsi="Courier New" w:cs="Courier New" w:hint="default"/>
      </w:rPr>
    </w:lvl>
    <w:lvl w:ilvl="5" w:tplc="04090005" w:tentative="1">
      <w:start w:val="1"/>
      <w:numFmt w:val="bullet"/>
      <w:lvlText w:val=""/>
      <w:lvlJc w:val="left"/>
      <w:pPr>
        <w:ind w:left="4768" w:hanging="360"/>
      </w:pPr>
      <w:rPr>
        <w:rFonts w:ascii="Wingdings" w:hAnsi="Wingdings" w:hint="default"/>
      </w:rPr>
    </w:lvl>
    <w:lvl w:ilvl="6" w:tplc="04090001" w:tentative="1">
      <w:start w:val="1"/>
      <w:numFmt w:val="bullet"/>
      <w:lvlText w:val=""/>
      <w:lvlJc w:val="left"/>
      <w:pPr>
        <w:ind w:left="5488" w:hanging="360"/>
      </w:pPr>
      <w:rPr>
        <w:rFonts w:ascii="Symbol" w:hAnsi="Symbol" w:hint="default"/>
      </w:rPr>
    </w:lvl>
    <w:lvl w:ilvl="7" w:tplc="04090003" w:tentative="1">
      <w:start w:val="1"/>
      <w:numFmt w:val="bullet"/>
      <w:lvlText w:val="o"/>
      <w:lvlJc w:val="left"/>
      <w:pPr>
        <w:ind w:left="6208" w:hanging="360"/>
      </w:pPr>
      <w:rPr>
        <w:rFonts w:ascii="Courier New" w:hAnsi="Courier New" w:cs="Courier New" w:hint="default"/>
      </w:rPr>
    </w:lvl>
    <w:lvl w:ilvl="8" w:tplc="04090005" w:tentative="1">
      <w:start w:val="1"/>
      <w:numFmt w:val="bullet"/>
      <w:lvlText w:val=""/>
      <w:lvlJc w:val="left"/>
      <w:pPr>
        <w:ind w:left="6928" w:hanging="360"/>
      </w:pPr>
      <w:rPr>
        <w:rFonts w:ascii="Wingdings" w:hAnsi="Wingdings" w:hint="default"/>
      </w:rPr>
    </w:lvl>
  </w:abstractNum>
  <w:abstractNum w:abstractNumId="18" w15:restartNumberingAfterBreak="0">
    <w:nsid w:val="253B76BE"/>
    <w:multiLevelType w:val="hybridMultilevel"/>
    <w:tmpl w:val="6834190C"/>
    <w:lvl w:ilvl="0" w:tplc="395C10AE">
      <w:start w:val="1"/>
      <w:numFmt w:val="bullet"/>
      <w:lvlText w:val="→"/>
      <w:lvlJc w:val="left"/>
      <w:pPr>
        <w:tabs>
          <w:tab w:val="num" w:pos="360"/>
        </w:tabs>
        <w:ind w:left="360" w:hanging="360"/>
      </w:pPr>
      <w:rPr>
        <w:rFonts w:ascii="Vegagerdin FK Grotesk" w:hAnsi="Vegagerdin FK Grotesk" w:hint="default"/>
        <w:color w:val="2DC8F5" w:themeColor="accent3"/>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9" w15:restartNumberingAfterBreak="0">
    <w:nsid w:val="28602950"/>
    <w:multiLevelType w:val="multilevel"/>
    <w:tmpl w:val="216CACEA"/>
    <w:lvl w:ilvl="0">
      <w:start w:val="1"/>
      <w:numFmt w:val="decimal"/>
      <w:pStyle w:val="Heading1"/>
      <w:lvlText w:val="%1"/>
      <w:lvlJc w:val="left"/>
      <w:pPr>
        <w:ind w:left="567" w:hanging="567"/>
      </w:pPr>
      <w:rPr>
        <w:rFonts w:hint="default"/>
        <w:b/>
        <w:bCs/>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Heading2"/>
      <w:suff w:val="space"/>
      <w:lvlText w:val="%1.%2"/>
      <w:lvlJc w:val="left"/>
      <w:pPr>
        <w:ind w:left="454" w:hanging="454"/>
      </w:pPr>
      <w:rPr>
        <w:rFonts w:hint="default"/>
      </w:rPr>
    </w:lvl>
    <w:lvl w:ilvl="2">
      <w:start w:val="1"/>
      <w:numFmt w:val="decimal"/>
      <w:pStyle w:val="Heading3"/>
      <w:suff w:val="space"/>
      <w:lvlText w:val="%1.%2.%3"/>
      <w:lvlJc w:val="left"/>
      <w:pPr>
        <w:ind w:left="567" w:firstLine="0"/>
      </w:pPr>
      <w:rPr>
        <w:rFonts w:hint="default"/>
      </w:rPr>
    </w:lvl>
    <w:lvl w:ilvl="3">
      <w:start w:val="1"/>
      <w:numFmt w:val="decimal"/>
      <w:pStyle w:val="Heading4"/>
      <w:suff w:val="space"/>
      <w:lvlText w:val="%1.%2.%3.%4"/>
      <w:lvlJc w:val="left"/>
      <w:pPr>
        <w:ind w:left="1701" w:firstLine="0"/>
      </w:pPr>
      <w:rPr>
        <w:rFonts w:hint="default"/>
        <w:b/>
        <w:bCs/>
        <w:i w:val="0"/>
        <w:iCs w:val="0"/>
        <w:caps w:val="0"/>
        <w:smallCaps w:val="0"/>
        <w:strike w:val="0"/>
        <w:dstrike w:val="0"/>
        <w:outline w:val="0"/>
        <w:shadow w:val="0"/>
        <w:emboss w:val="0"/>
        <w:imprint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4">
      <w:start w:val="1"/>
      <w:numFmt w:val="decimal"/>
      <w:pStyle w:val="Heading5"/>
      <w:suff w:val="space"/>
      <w:lvlText w:val="%1.%2.%3.%4.%5"/>
      <w:lvlJc w:val="left"/>
      <w:pPr>
        <w:ind w:left="1361" w:hanging="454"/>
      </w:pPr>
      <w:rPr>
        <w:rFonts w:hint="default"/>
      </w:rPr>
    </w:lvl>
    <w:lvl w:ilvl="5">
      <w:start w:val="1"/>
      <w:numFmt w:val="decimal"/>
      <w:pStyle w:val="Heading6"/>
      <w:suff w:val="space"/>
      <w:lvlText w:val="%1.%2.%3.%4.%5.%6"/>
      <w:lvlJc w:val="left"/>
      <w:pPr>
        <w:ind w:left="1361" w:hanging="454"/>
      </w:pPr>
      <w:rPr>
        <w:rFonts w:hint="default"/>
      </w:rPr>
    </w:lvl>
    <w:lvl w:ilvl="6">
      <w:start w:val="1"/>
      <w:numFmt w:val="decimal"/>
      <w:pStyle w:val="Heading7"/>
      <w:suff w:val="space"/>
      <w:lvlText w:val="%1.%2.%3.%4.%5.%6.%7"/>
      <w:lvlJc w:val="left"/>
      <w:pPr>
        <w:ind w:left="1361" w:hanging="454"/>
      </w:pPr>
      <w:rPr>
        <w:rFonts w:hint="default"/>
      </w:rPr>
    </w:lvl>
    <w:lvl w:ilvl="7">
      <w:start w:val="1"/>
      <w:numFmt w:val="decimal"/>
      <w:pStyle w:val="Heading8"/>
      <w:suff w:val="space"/>
      <w:lvlText w:val="%1.%2.%3.%4.%5.%6.%7.%8"/>
      <w:lvlJc w:val="left"/>
      <w:pPr>
        <w:ind w:left="1361" w:hanging="454"/>
      </w:pPr>
      <w:rPr>
        <w:rFonts w:hint="default"/>
      </w:rPr>
    </w:lvl>
    <w:lvl w:ilvl="8">
      <w:start w:val="1"/>
      <w:numFmt w:val="decimal"/>
      <w:pStyle w:val="Heading9"/>
      <w:suff w:val="space"/>
      <w:lvlText w:val="%1.%2.%3.%4.%5.%6.%7.%8.%9"/>
      <w:lvlJc w:val="left"/>
      <w:pPr>
        <w:ind w:left="1361" w:hanging="454"/>
      </w:pPr>
      <w:rPr>
        <w:rFonts w:hint="default"/>
      </w:rPr>
    </w:lvl>
  </w:abstractNum>
  <w:abstractNum w:abstractNumId="20" w15:restartNumberingAfterBreak="0">
    <w:nsid w:val="2A1C1E59"/>
    <w:multiLevelType w:val="hybridMultilevel"/>
    <w:tmpl w:val="0AB4F722"/>
    <w:lvl w:ilvl="0" w:tplc="1BFE34C6">
      <w:start w:val="1"/>
      <w:numFmt w:val="bullet"/>
      <w:lvlText w:val="→"/>
      <w:lvlJc w:val="left"/>
      <w:pPr>
        <w:ind w:left="454" w:hanging="454"/>
      </w:pPr>
      <w:rPr>
        <w:rFonts w:ascii="Vegagerdin FK Grotesk" w:hAnsi="Vegagerdin FK Grotesk" w:hint="default"/>
        <w:color w:val="14DC82" w:themeColor="accent2"/>
      </w:rPr>
    </w:lvl>
    <w:lvl w:ilvl="1" w:tplc="EE12E4A4">
      <w:start w:val="1"/>
      <w:numFmt w:val="bullet"/>
      <w:lvlText w:val="→"/>
      <w:lvlJc w:val="left"/>
      <w:pPr>
        <w:ind w:left="1080" w:hanging="360"/>
      </w:pPr>
      <w:rPr>
        <w:rFonts w:ascii="Vegagerdin FK Grotesk" w:hAnsi="Vegagerdin FK Grotesk" w:hint="default"/>
        <w:color w:val="14DC82" w:themeColor="accent2"/>
      </w:rPr>
    </w:lvl>
    <w:lvl w:ilvl="2" w:tplc="EE12E4A4">
      <w:start w:val="1"/>
      <w:numFmt w:val="bullet"/>
      <w:lvlText w:val="→"/>
      <w:lvlJc w:val="left"/>
      <w:pPr>
        <w:ind w:left="1800" w:hanging="360"/>
      </w:pPr>
      <w:rPr>
        <w:rFonts w:ascii="Vegagerdin FK Grotesk" w:hAnsi="Vegagerdin FK Grotesk" w:hint="default"/>
        <w:color w:val="14DC82" w:themeColor="accent2"/>
      </w:rPr>
    </w:lvl>
    <w:lvl w:ilvl="3" w:tplc="EE12E4A4">
      <w:start w:val="1"/>
      <w:numFmt w:val="bullet"/>
      <w:lvlText w:val="→"/>
      <w:lvlJc w:val="left"/>
      <w:pPr>
        <w:ind w:left="2520" w:hanging="360"/>
      </w:pPr>
      <w:rPr>
        <w:rFonts w:ascii="Vegagerdin FK Grotesk" w:hAnsi="Vegagerdin FK Grotesk" w:hint="default"/>
        <w:color w:val="14DC82" w:themeColor="accent2"/>
      </w:rPr>
    </w:lvl>
    <w:lvl w:ilvl="4" w:tplc="EE12E4A4">
      <w:start w:val="1"/>
      <w:numFmt w:val="bullet"/>
      <w:lvlText w:val="→"/>
      <w:lvlJc w:val="left"/>
      <w:pPr>
        <w:ind w:left="3240" w:hanging="360"/>
      </w:pPr>
      <w:rPr>
        <w:rFonts w:ascii="Vegagerdin FK Grotesk" w:hAnsi="Vegagerdin FK Grotesk" w:hint="default"/>
        <w:color w:val="14DC82" w:themeColor="accent2"/>
      </w:rPr>
    </w:lvl>
    <w:lvl w:ilvl="5" w:tplc="EE12E4A4">
      <w:start w:val="1"/>
      <w:numFmt w:val="bullet"/>
      <w:lvlText w:val="→"/>
      <w:lvlJc w:val="left"/>
      <w:pPr>
        <w:ind w:left="3960" w:hanging="360"/>
      </w:pPr>
      <w:rPr>
        <w:rFonts w:ascii="Vegagerdin FK Grotesk" w:hAnsi="Vegagerdin FK Grotesk" w:hint="default"/>
        <w:color w:val="14DC82" w:themeColor="accent2"/>
      </w:rPr>
    </w:lvl>
    <w:lvl w:ilvl="6" w:tplc="EE12E4A4">
      <w:start w:val="1"/>
      <w:numFmt w:val="bullet"/>
      <w:lvlText w:val="→"/>
      <w:lvlJc w:val="left"/>
      <w:pPr>
        <w:ind w:left="4680" w:hanging="360"/>
      </w:pPr>
      <w:rPr>
        <w:rFonts w:ascii="Vegagerdin FK Grotesk" w:hAnsi="Vegagerdin FK Grotesk" w:hint="default"/>
        <w:color w:val="14DC82" w:themeColor="accent2"/>
      </w:rPr>
    </w:lvl>
    <w:lvl w:ilvl="7" w:tplc="EE12E4A4">
      <w:start w:val="1"/>
      <w:numFmt w:val="bullet"/>
      <w:lvlText w:val="→"/>
      <w:lvlJc w:val="left"/>
      <w:pPr>
        <w:ind w:left="5400" w:hanging="360"/>
      </w:pPr>
      <w:rPr>
        <w:rFonts w:ascii="Vegagerdin FK Grotesk" w:hAnsi="Vegagerdin FK Grotesk" w:hint="default"/>
        <w:color w:val="14DC82" w:themeColor="accent2"/>
      </w:rPr>
    </w:lvl>
    <w:lvl w:ilvl="8" w:tplc="EE12E4A4">
      <w:start w:val="1"/>
      <w:numFmt w:val="bullet"/>
      <w:lvlText w:val="→"/>
      <w:lvlJc w:val="left"/>
      <w:pPr>
        <w:ind w:left="6120" w:hanging="360"/>
      </w:pPr>
      <w:rPr>
        <w:rFonts w:ascii="Vegagerdin FK Grotesk" w:hAnsi="Vegagerdin FK Grotesk" w:hint="default"/>
        <w:color w:val="14DC82" w:themeColor="accent2"/>
      </w:rPr>
    </w:lvl>
  </w:abstractNum>
  <w:abstractNum w:abstractNumId="21" w15:restartNumberingAfterBreak="0">
    <w:nsid w:val="2E983790"/>
    <w:multiLevelType w:val="hybridMultilevel"/>
    <w:tmpl w:val="7B26E774"/>
    <w:lvl w:ilvl="0" w:tplc="1BFE34C6">
      <w:start w:val="1"/>
      <w:numFmt w:val="bullet"/>
      <w:lvlText w:val="→"/>
      <w:lvlJc w:val="left"/>
      <w:pPr>
        <w:ind w:left="454" w:hanging="454"/>
      </w:pPr>
      <w:rPr>
        <w:rFonts w:ascii="Vegagerdin FK Grotesk" w:hAnsi="Vegagerdin FK Grotesk" w:hint="default"/>
        <w:color w:val="14DC82" w:themeColor="accent2"/>
      </w:rPr>
    </w:lvl>
    <w:lvl w:ilvl="1" w:tplc="EE12E4A4">
      <w:start w:val="1"/>
      <w:numFmt w:val="bullet"/>
      <w:lvlText w:val="→"/>
      <w:lvlJc w:val="left"/>
      <w:pPr>
        <w:ind w:left="1080" w:hanging="360"/>
      </w:pPr>
      <w:rPr>
        <w:rFonts w:ascii="Vegagerdin FK Grotesk" w:hAnsi="Vegagerdin FK Grotesk" w:hint="default"/>
        <w:color w:val="14DC82" w:themeColor="accent2"/>
      </w:rPr>
    </w:lvl>
    <w:lvl w:ilvl="2" w:tplc="EE12E4A4">
      <w:start w:val="1"/>
      <w:numFmt w:val="bullet"/>
      <w:lvlText w:val="→"/>
      <w:lvlJc w:val="left"/>
      <w:pPr>
        <w:ind w:left="1800" w:hanging="360"/>
      </w:pPr>
      <w:rPr>
        <w:rFonts w:ascii="Vegagerdin FK Grotesk" w:hAnsi="Vegagerdin FK Grotesk" w:hint="default"/>
        <w:color w:val="14DC82" w:themeColor="accent2"/>
      </w:rPr>
    </w:lvl>
    <w:lvl w:ilvl="3" w:tplc="EE12E4A4">
      <w:start w:val="1"/>
      <w:numFmt w:val="bullet"/>
      <w:lvlText w:val="→"/>
      <w:lvlJc w:val="left"/>
      <w:pPr>
        <w:ind w:left="2520" w:hanging="360"/>
      </w:pPr>
      <w:rPr>
        <w:rFonts w:ascii="Vegagerdin FK Grotesk" w:hAnsi="Vegagerdin FK Grotesk" w:hint="default"/>
        <w:color w:val="14DC82" w:themeColor="accent2"/>
      </w:rPr>
    </w:lvl>
    <w:lvl w:ilvl="4" w:tplc="EE12E4A4">
      <w:start w:val="1"/>
      <w:numFmt w:val="bullet"/>
      <w:lvlText w:val="→"/>
      <w:lvlJc w:val="left"/>
      <w:pPr>
        <w:ind w:left="3240" w:hanging="360"/>
      </w:pPr>
      <w:rPr>
        <w:rFonts w:ascii="Vegagerdin FK Grotesk" w:hAnsi="Vegagerdin FK Grotesk" w:hint="default"/>
        <w:color w:val="14DC82" w:themeColor="accent2"/>
      </w:rPr>
    </w:lvl>
    <w:lvl w:ilvl="5" w:tplc="04090005">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2" w15:restartNumberingAfterBreak="0">
    <w:nsid w:val="338F1F9A"/>
    <w:multiLevelType w:val="hybridMultilevel"/>
    <w:tmpl w:val="00D08C2E"/>
    <w:lvl w:ilvl="0" w:tplc="519AF1D8">
      <w:start w:val="1"/>
      <w:numFmt w:val="bullet"/>
      <w:lvlText w:val="→"/>
      <w:lvlJc w:val="left"/>
      <w:pPr>
        <w:tabs>
          <w:tab w:val="num" w:pos="770"/>
        </w:tabs>
        <w:ind w:left="770" w:hanging="360"/>
      </w:pPr>
      <w:rPr>
        <w:rFonts w:ascii="Vegagerdin FK Grotesk" w:hAnsi="Vegagerdin FK Grotesk" w:hint="default"/>
        <w:color w:val="2DC8F5" w:themeColor="accent3"/>
      </w:rPr>
    </w:lvl>
    <w:lvl w:ilvl="1" w:tplc="04090003" w:tentative="1">
      <w:start w:val="1"/>
      <w:numFmt w:val="bullet"/>
      <w:lvlText w:val="o"/>
      <w:lvlJc w:val="left"/>
      <w:pPr>
        <w:tabs>
          <w:tab w:val="num" w:pos="1490"/>
        </w:tabs>
        <w:ind w:left="1490" w:hanging="360"/>
      </w:pPr>
      <w:rPr>
        <w:rFonts w:ascii="Courier New" w:hAnsi="Courier New" w:cs="Courier New" w:hint="default"/>
      </w:rPr>
    </w:lvl>
    <w:lvl w:ilvl="2" w:tplc="04090005" w:tentative="1">
      <w:start w:val="1"/>
      <w:numFmt w:val="bullet"/>
      <w:lvlText w:val=""/>
      <w:lvlJc w:val="left"/>
      <w:pPr>
        <w:tabs>
          <w:tab w:val="num" w:pos="2210"/>
        </w:tabs>
        <w:ind w:left="2210" w:hanging="360"/>
      </w:pPr>
      <w:rPr>
        <w:rFonts w:ascii="Wingdings" w:hAnsi="Wingdings" w:hint="default"/>
      </w:rPr>
    </w:lvl>
    <w:lvl w:ilvl="3" w:tplc="04090001" w:tentative="1">
      <w:start w:val="1"/>
      <w:numFmt w:val="bullet"/>
      <w:lvlText w:val=""/>
      <w:lvlJc w:val="left"/>
      <w:pPr>
        <w:tabs>
          <w:tab w:val="num" w:pos="2930"/>
        </w:tabs>
        <w:ind w:left="2930" w:hanging="360"/>
      </w:pPr>
      <w:rPr>
        <w:rFonts w:ascii="Symbol" w:hAnsi="Symbol" w:hint="default"/>
      </w:rPr>
    </w:lvl>
    <w:lvl w:ilvl="4" w:tplc="04090003" w:tentative="1">
      <w:start w:val="1"/>
      <w:numFmt w:val="bullet"/>
      <w:lvlText w:val="o"/>
      <w:lvlJc w:val="left"/>
      <w:pPr>
        <w:tabs>
          <w:tab w:val="num" w:pos="3650"/>
        </w:tabs>
        <w:ind w:left="3650" w:hanging="360"/>
      </w:pPr>
      <w:rPr>
        <w:rFonts w:ascii="Courier New" w:hAnsi="Courier New" w:cs="Courier New" w:hint="default"/>
      </w:rPr>
    </w:lvl>
    <w:lvl w:ilvl="5" w:tplc="04090005" w:tentative="1">
      <w:start w:val="1"/>
      <w:numFmt w:val="bullet"/>
      <w:lvlText w:val=""/>
      <w:lvlJc w:val="left"/>
      <w:pPr>
        <w:tabs>
          <w:tab w:val="num" w:pos="4370"/>
        </w:tabs>
        <w:ind w:left="4370" w:hanging="360"/>
      </w:pPr>
      <w:rPr>
        <w:rFonts w:ascii="Wingdings" w:hAnsi="Wingdings" w:hint="default"/>
      </w:rPr>
    </w:lvl>
    <w:lvl w:ilvl="6" w:tplc="04090001" w:tentative="1">
      <w:start w:val="1"/>
      <w:numFmt w:val="bullet"/>
      <w:lvlText w:val=""/>
      <w:lvlJc w:val="left"/>
      <w:pPr>
        <w:tabs>
          <w:tab w:val="num" w:pos="5090"/>
        </w:tabs>
        <w:ind w:left="5090" w:hanging="360"/>
      </w:pPr>
      <w:rPr>
        <w:rFonts w:ascii="Symbol" w:hAnsi="Symbol" w:hint="default"/>
      </w:rPr>
    </w:lvl>
    <w:lvl w:ilvl="7" w:tplc="04090003" w:tentative="1">
      <w:start w:val="1"/>
      <w:numFmt w:val="bullet"/>
      <w:lvlText w:val="o"/>
      <w:lvlJc w:val="left"/>
      <w:pPr>
        <w:tabs>
          <w:tab w:val="num" w:pos="5810"/>
        </w:tabs>
        <w:ind w:left="5810" w:hanging="360"/>
      </w:pPr>
      <w:rPr>
        <w:rFonts w:ascii="Courier New" w:hAnsi="Courier New" w:cs="Courier New" w:hint="default"/>
      </w:rPr>
    </w:lvl>
    <w:lvl w:ilvl="8" w:tplc="04090005" w:tentative="1">
      <w:start w:val="1"/>
      <w:numFmt w:val="bullet"/>
      <w:lvlText w:val=""/>
      <w:lvlJc w:val="left"/>
      <w:pPr>
        <w:tabs>
          <w:tab w:val="num" w:pos="6530"/>
        </w:tabs>
        <w:ind w:left="6530" w:hanging="360"/>
      </w:pPr>
      <w:rPr>
        <w:rFonts w:ascii="Wingdings" w:hAnsi="Wingdings" w:hint="default"/>
      </w:rPr>
    </w:lvl>
  </w:abstractNum>
  <w:abstractNum w:abstractNumId="23" w15:restartNumberingAfterBreak="0">
    <w:nsid w:val="366C12D1"/>
    <w:multiLevelType w:val="hybridMultilevel"/>
    <w:tmpl w:val="A34037F0"/>
    <w:lvl w:ilvl="0" w:tplc="395C10AE">
      <w:start w:val="1"/>
      <w:numFmt w:val="bullet"/>
      <w:lvlText w:val="→"/>
      <w:lvlJc w:val="left"/>
      <w:pPr>
        <w:tabs>
          <w:tab w:val="num" w:pos="783"/>
        </w:tabs>
        <w:ind w:left="783" w:hanging="360"/>
      </w:pPr>
      <w:rPr>
        <w:rFonts w:ascii="Vegagerdin FK Grotesk" w:hAnsi="Vegagerdin FK Grotesk" w:hint="default"/>
        <w:color w:val="2DC8F5" w:themeColor="accent3"/>
      </w:rPr>
    </w:lvl>
    <w:lvl w:ilvl="1" w:tplc="04090003" w:tentative="1">
      <w:start w:val="1"/>
      <w:numFmt w:val="bullet"/>
      <w:lvlText w:val="o"/>
      <w:lvlJc w:val="left"/>
      <w:pPr>
        <w:tabs>
          <w:tab w:val="num" w:pos="1503"/>
        </w:tabs>
        <w:ind w:left="1503" w:hanging="360"/>
      </w:pPr>
      <w:rPr>
        <w:rFonts w:ascii="Courier New" w:hAnsi="Courier New" w:cs="Courier New" w:hint="default"/>
      </w:rPr>
    </w:lvl>
    <w:lvl w:ilvl="2" w:tplc="04090005" w:tentative="1">
      <w:start w:val="1"/>
      <w:numFmt w:val="bullet"/>
      <w:lvlText w:val=""/>
      <w:lvlJc w:val="left"/>
      <w:pPr>
        <w:tabs>
          <w:tab w:val="num" w:pos="2223"/>
        </w:tabs>
        <w:ind w:left="2223" w:hanging="360"/>
      </w:pPr>
      <w:rPr>
        <w:rFonts w:ascii="Wingdings" w:hAnsi="Wingdings" w:hint="default"/>
      </w:rPr>
    </w:lvl>
    <w:lvl w:ilvl="3" w:tplc="04090001" w:tentative="1">
      <w:start w:val="1"/>
      <w:numFmt w:val="bullet"/>
      <w:lvlText w:val=""/>
      <w:lvlJc w:val="left"/>
      <w:pPr>
        <w:tabs>
          <w:tab w:val="num" w:pos="2943"/>
        </w:tabs>
        <w:ind w:left="2943" w:hanging="360"/>
      </w:pPr>
      <w:rPr>
        <w:rFonts w:ascii="Symbol" w:hAnsi="Symbol" w:hint="default"/>
      </w:rPr>
    </w:lvl>
    <w:lvl w:ilvl="4" w:tplc="04090003" w:tentative="1">
      <w:start w:val="1"/>
      <w:numFmt w:val="bullet"/>
      <w:lvlText w:val="o"/>
      <w:lvlJc w:val="left"/>
      <w:pPr>
        <w:tabs>
          <w:tab w:val="num" w:pos="3663"/>
        </w:tabs>
        <w:ind w:left="3663" w:hanging="360"/>
      </w:pPr>
      <w:rPr>
        <w:rFonts w:ascii="Courier New" w:hAnsi="Courier New" w:cs="Courier New" w:hint="default"/>
      </w:rPr>
    </w:lvl>
    <w:lvl w:ilvl="5" w:tplc="04090005" w:tentative="1">
      <w:start w:val="1"/>
      <w:numFmt w:val="bullet"/>
      <w:lvlText w:val=""/>
      <w:lvlJc w:val="left"/>
      <w:pPr>
        <w:tabs>
          <w:tab w:val="num" w:pos="4383"/>
        </w:tabs>
        <w:ind w:left="4383" w:hanging="360"/>
      </w:pPr>
      <w:rPr>
        <w:rFonts w:ascii="Wingdings" w:hAnsi="Wingdings" w:hint="default"/>
      </w:rPr>
    </w:lvl>
    <w:lvl w:ilvl="6" w:tplc="04090001" w:tentative="1">
      <w:start w:val="1"/>
      <w:numFmt w:val="bullet"/>
      <w:lvlText w:val=""/>
      <w:lvlJc w:val="left"/>
      <w:pPr>
        <w:tabs>
          <w:tab w:val="num" w:pos="5103"/>
        </w:tabs>
        <w:ind w:left="5103" w:hanging="360"/>
      </w:pPr>
      <w:rPr>
        <w:rFonts w:ascii="Symbol" w:hAnsi="Symbol" w:hint="default"/>
      </w:rPr>
    </w:lvl>
    <w:lvl w:ilvl="7" w:tplc="04090003" w:tentative="1">
      <w:start w:val="1"/>
      <w:numFmt w:val="bullet"/>
      <w:lvlText w:val="o"/>
      <w:lvlJc w:val="left"/>
      <w:pPr>
        <w:tabs>
          <w:tab w:val="num" w:pos="5823"/>
        </w:tabs>
        <w:ind w:left="5823" w:hanging="360"/>
      </w:pPr>
      <w:rPr>
        <w:rFonts w:ascii="Courier New" w:hAnsi="Courier New" w:cs="Courier New" w:hint="default"/>
      </w:rPr>
    </w:lvl>
    <w:lvl w:ilvl="8" w:tplc="04090005" w:tentative="1">
      <w:start w:val="1"/>
      <w:numFmt w:val="bullet"/>
      <w:lvlText w:val=""/>
      <w:lvlJc w:val="left"/>
      <w:pPr>
        <w:tabs>
          <w:tab w:val="num" w:pos="6543"/>
        </w:tabs>
        <w:ind w:left="6543" w:hanging="360"/>
      </w:pPr>
      <w:rPr>
        <w:rFonts w:ascii="Wingdings" w:hAnsi="Wingdings" w:hint="default"/>
      </w:rPr>
    </w:lvl>
  </w:abstractNum>
  <w:abstractNum w:abstractNumId="24" w15:restartNumberingAfterBreak="0">
    <w:nsid w:val="3A35502B"/>
    <w:multiLevelType w:val="hybridMultilevel"/>
    <w:tmpl w:val="B0E031BC"/>
    <w:lvl w:ilvl="0" w:tplc="1BFE34C6">
      <w:start w:val="1"/>
      <w:numFmt w:val="bullet"/>
      <w:lvlText w:val="→"/>
      <w:lvlJc w:val="left"/>
      <w:pPr>
        <w:ind w:left="454" w:hanging="454"/>
      </w:pPr>
      <w:rPr>
        <w:rFonts w:ascii="Vegagerdin FK Grotesk" w:hAnsi="Vegagerdin FK Grotesk" w:hint="default"/>
        <w:color w:val="14DC82" w:themeColor="accent2"/>
      </w:rPr>
    </w:lvl>
    <w:lvl w:ilvl="1" w:tplc="EE12E4A4">
      <w:start w:val="1"/>
      <w:numFmt w:val="bullet"/>
      <w:lvlText w:val="→"/>
      <w:lvlJc w:val="left"/>
      <w:pPr>
        <w:ind w:left="1080" w:hanging="360"/>
      </w:pPr>
      <w:rPr>
        <w:rFonts w:ascii="Vegagerdin FK Grotesk" w:hAnsi="Vegagerdin FK Grotesk" w:hint="default"/>
        <w:color w:val="14DC82" w:themeColor="accent2"/>
      </w:rPr>
    </w:lvl>
    <w:lvl w:ilvl="2" w:tplc="EE12E4A4">
      <w:start w:val="1"/>
      <w:numFmt w:val="bullet"/>
      <w:lvlText w:val="→"/>
      <w:lvlJc w:val="left"/>
      <w:pPr>
        <w:ind w:left="1800" w:hanging="360"/>
      </w:pPr>
      <w:rPr>
        <w:rFonts w:ascii="Vegagerdin FK Grotesk" w:hAnsi="Vegagerdin FK Grotesk" w:hint="default"/>
        <w:color w:val="14DC82" w:themeColor="accent2"/>
      </w:rPr>
    </w:lvl>
    <w:lvl w:ilvl="3" w:tplc="0409000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5" w15:restartNumberingAfterBreak="0">
    <w:nsid w:val="412B58A3"/>
    <w:multiLevelType w:val="hybridMultilevel"/>
    <w:tmpl w:val="6A443C9E"/>
    <w:lvl w:ilvl="0" w:tplc="1BFE34C6">
      <w:start w:val="1"/>
      <w:numFmt w:val="bullet"/>
      <w:lvlText w:val="→"/>
      <w:lvlJc w:val="left"/>
      <w:pPr>
        <w:ind w:left="454" w:hanging="454"/>
      </w:pPr>
      <w:rPr>
        <w:rFonts w:ascii="Vegagerdin FK Grotesk" w:hAnsi="Vegagerdin FK Grotesk" w:hint="default"/>
        <w:color w:val="14DC82" w:themeColor="accent2"/>
      </w:rPr>
    </w:lvl>
    <w:lvl w:ilvl="1" w:tplc="EE12E4A4">
      <w:start w:val="1"/>
      <w:numFmt w:val="bullet"/>
      <w:lvlText w:val="→"/>
      <w:lvlJc w:val="left"/>
      <w:pPr>
        <w:ind w:left="1080" w:hanging="360"/>
      </w:pPr>
      <w:rPr>
        <w:rFonts w:ascii="Vegagerdin FK Grotesk" w:hAnsi="Vegagerdin FK Grotesk" w:hint="default"/>
        <w:color w:val="14DC82" w:themeColor="accent2"/>
      </w:rPr>
    </w:lvl>
    <w:lvl w:ilvl="2" w:tplc="EE12E4A4">
      <w:start w:val="1"/>
      <w:numFmt w:val="bullet"/>
      <w:lvlText w:val="→"/>
      <w:lvlJc w:val="left"/>
      <w:pPr>
        <w:ind w:left="1800" w:hanging="360"/>
      </w:pPr>
      <w:rPr>
        <w:rFonts w:ascii="Vegagerdin FK Grotesk" w:hAnsi="Vegagerdin FK Grotesk" w:hint="default"/>
        <w:color w:val="14DC82" w:themeColor="accent2"/>
      </w:rPr>
    </w:lvl>
    <w:lvl w:ilvl="3" w:tplc="EE12E4A4">
      <w:start w:val="1"/>
      <w:numFmt w:val="bullet"/>
      <w:lvlText w:val="→"/>
      <w:lvlJc w:val="left"/>
      <w:pPr>
        <w:ind w:left="2520" w:hanging="360"/>
      </w:pPr>
      <w:rPr>
        <w:rFonts w:ascii="Vegagerdin FK Grotesk" w:hAnsi="Vegagerdin FK Grotesk" w:hint="default"/>
        <w:color w:val="14DC82" w:themeColor="accent2"/>
      </w:rPr>
    </w:lvl>
    <w:lvl w:ilvl="4" w:tplc="EE12E4A4">
      <w:start w:val="1"/>
      <w:numFmt w:val="bullet"/>
      <w:lvlText w:val="→"/>
      <w:lvlJc w:val="left"/>
      <w:pPr>
        <w:ind w:left="3240" w:hanging="360"/>
      </w:pPr>
      <w:rPr>
        <w:rFonts w:ascii="Vegagerdin FK Grotesk" w:hAnsi="Vegagerdin FK Grotesk" w:hint="default"/>
        <w:color w:val="14DC82" w:themeColor="accent2"/>
      </w:rPr>
    </w:lvl>
    <w:lvl w:ilvl="5" w:tplc="EE12E4A4">
      <w:start w:val="1"/>
      <w:numFmt w:val="bullet"/>
      <w:lvlText w:val="→"/>
      <w:lvlJc w:val="left"/>
      <w:pPr>
        <w:ind w:left="3960" w:hanging="360"/>
      </w:pPr>
      <w:rPr>
        <w:rFonts w:ascii="Vegagerdin FK Grotesk" w:hAnsi="Vegagerdin FK Grotesk" w:hint="default"/>
        <w:color w:val="14DC82" w:themeColor="accent2"/>
      </w:rPr>
    </w:lvl>
    <w:lvl w:ilvl="6" w:tplc="EE12E4A4">
      <w:start w:val="1"/>
      <w:numFmt w:val="bullet"/>
      <w:lvlText w:val="→"/>
      <w:lvlJc w:val="left"/>
      <w:pPr>
        <w:ind w:left="4680" w:hanging="360"/>
      </w:pPr>
      <w:rPr>
        <w:rFonts w:ascii="Vegagerdin FK Grotesk" w:hAnsi="Vegagerdin FK Grotesk" w:hint="default"/>
        <w:color w:val="14DC82" w:themeColor="accent2"/>
      </w:rPr>
    </w:lvl>
    <w:lvl w:ilvl="7" w:tplc="EE12E4A4">
      <w:start w:val="1"/>
      <w:numFmt w:val="bullet"/>
      <w:lvlText w:val="→"/>
      <w:lvlJc w:val="left"/>
      <w:pPr>
        <w:ind w:left="5400" w:hanging="360"/>
      </w:pPr>
      <w:rPr>
        <w:rFonts w:ascii="Vegagerdin FK Grotesk" w:hAnsi="Vegagerdin FK Grotesk" w:hint="default"/>
        <w:color w:val="14DC82" w:themeColor="accent2"/>
      </w:rPr>
    </w:lvl>
    <w:lvl w:ilvl="8" w:tplc="04090005">
      <w:start w:val="1"/>
      <w:numFmt w:val="bullet"/>
      <w:lvlText w:val=""/>
      <w:lvlJc w:val="left"/>
      <w:pPr>
        <w:ind w:left="6120" w:hanging="360"/>
      </w:pPr>
      <w:rPr>
        <w:rFonts w:ascii="Wingdings" w:hAnsi="Wingdings" w:hint="default"/>
      </w:rPr>
    </w:lvl>
  </w:abstractNum>
  <w:abstractNum w:abstractNumId="26" w15:restartNumberingAfterBreak="0">
    <w:nsid w:val="421B4066"/>
    <w:multiLevelType w:val="hybridMultilevel"/>
    <w:tmpl w:val="83583E00"/>
    <w:lvl w:ilvl="0" w:tplc="1BFE34C6">
      <w:start w:val="1"/>
      <w:numFmt w:val="bullet"/>
      <w:lvlText w:val="→"/>
      <w:lvlJc w:val="left"/>
      <w:pPr>
        <w:ind w:left="454" w:hanging="454"/>
      </w:pPr>
      <w:rPr>
        <w:rFonts w:ascii="Vegagerdin FK Grotesk" w:hAnsi="Vegagerdin FK Grotesk" w:hint="default"/>
        <w:color w:val="14DC82" w:themeColor="accent2"/>
      </w:rPr>
    </w:lvl>
    <w:lvl w:ilvl="1" w:tplc="EE12E4A4">
      <w:start w:val="1"/>
      <w:numFmt w:val="bullet"/>
      <w:lvlText w:val="→"/>
      <w:lvlJc w:val="left"/>
      <w:pPr>
        <w:ind w:left="1080" w:hanging="360"/>
      </w:pPr>
      <w:rPr>
        <w:rFonts w:ascii="Vegagerdin FK Grotesk" w:hAnsi="Vegagerdin FK Grotesk" w:hint="default"/>
        <w:color w:val="14DC82" w:themeColor="accent2"/>
      </w:rPr>
    </w:lvl>
    <w:lvl w:ilvl="2" w:tplc="EE12E4A4">
      <w:start w:val="1"/>
      <w:numFmt w:val="bullet"/>
      <w:lvlText w:val="→"/>
      <w:lvlJc w:val="left"/>
      <w:pPr>
        <w:ind w:left="1800" w:hanging="360"/>
      </w:pPr>
      <w:rPr>
        <w:rFonts w:ascii="Vegagerdin FK Grotesk" w:hAnsi="Vegagerdin FK Grotesk" w:hint="default"/>
        <w:color w:val="14DC82" w:themeColor="accent2"/>
      </w:rPr>
    </w:lvl>
    <w:lvl w:ilvl="3" w:tplc="EE12E4A4">
      <w:start w:val="1"/>
      <w:numFmt w:val="bullet"/>
      <w:lvlText w:val="→"/>
      <w:lvlJc w:val="left"/>
      <w:pPr>
        <w:ind w:left="2520" w:hanging="360"/>
      </w:pPr>
      <w:rPr>
        <w:rFonts w:ascii="Vegagerdin FK Grotesk" w:hAnsi="Vegagerdin FK Grotesk" w:hint="default"/>
        <w:color w:val="14DC82" w:themeColor="accent2"/>
      </w:rPr>
    </w:lvl>
    <w:lvl w:ilvl="4" w:tplc="EE12E4A4">
      <w:start w:val="1"/>
      <w:numFmt w:val="bullet"/>
      <w:lvlText w:val="→"/>
      <w:lvlJc w:val="left"/>
      <w:pPr>
        <w:ind w:left="3240" w:hanging="360"/>
      </w:pPr>
      <w:rPr>
        <w:rFonts w:ascii="Vegagerdin FK Grotesk" w:hAnsi="Vegagerdin FK Grotesk" w:hint="default"/>
        <w:color w:val="14DC82" w:themeColor="accent2"/>
      </w:rPr>
    </w:lvl>
    <w:lvl w:ilvl="5" w:tplc="EE12E4A4">
      <w:start w:val="1"/>
      <w:numFmt w:val="bullet"/>
      <w:lvlText w:val="→"/>
      <w:lvlJc w:val="left"/>
      <w:pPr>
        <w:ind w:left="3960" w:hanging="360"/>
      </w:pPr>
      <w:rPr>
        <w:rFonts w:ascii="Vegagerdin FK Grotesk" w:hAnsi="Vegagerdin FK Grotesk" w:hint="default"/>
        <w:color w:val="14DC82" w:themeColor="accent2"/>
      </w:rPr>
    </w:lvl>
    <w:lvl w:ilvl="6" w:tplc="EE12E4A4">
      <w:start w:val="1"/>
      <w:numFmt w:val="bullet"/>
      <w:lvlText w:val="→"/>
      <w:lvlJc w:val="left"/>
      <w:pPr>
        <w:ind w:left="4680" w:hanging="360"/>
      </w:pPr>
      <w:rPr>
        <w:rFonts w:ascii="Vegagerdin FK Grotesk" w:hAnsi="Vegagerdin FK Grotesk" w:hint="default"/>
        <w:color w:val="14DC82" w:themeColor="accent2"/>
      </w:rPr>
    </w:lvl>
    <w:lvl w:ilvl="7" w:tplc="04090003">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7" w15:restartNumberingAfterBreak="0">
    <w:nsid w:val="4354285F"/>
    <w:multiLevelType w:val="hybridMultilevel"/>
    <w:tmpl w:val="0C742984"/>
    <w:lvl w:ilvl="0" w:tplc="1BFE34C6">
      <w:start w:val="1"/>
      <w:numFmt w:val="bullet"/>
      <w:lvlText w:val="→"/>
      <w:lvlJc w:val="left"/>
      <w:pPr>
        <w:ind w:left="454" w:hanging="454"/>
      </w:pPr>
      <w:rPr>
        <w:rFonts w:ascii="Vegagerdin FK Grotesk" w:hAnsi="Vegagerdin FK Grotesk" w:hint="default"/>
        <w:color w:val="14DC82" w:themeColor="accent2"/>
      </w:rPr>
    </w:lvl>
    <w:lvl w:ilvl="1" w:tplc="EE12E4A4">
      <w:start w:val="1"/>
      <w:numFmt w:val="bullet"/>
      <w:lvlText w:val="→"/>
      <w:lvlJc w:val="left"/>
      <w:pPr>
        <w:ind w:left="1080" w:hanging="360"/>
      </w:pPr>
      <w:rPr>
        <w:rFonts w:ascii="Vegagerdin FK Grotesk" w:hAnsi="Vegagerdin FK Grotesk" w:hint="default"/>
        <w:color w:val="14DC82" w:themeColor="accent2"/>
      </w:rPr>
    </w:lvl>
    <w:lvl w:ilvl="2" w:tplc="B5DC52BC">
      <w:start w:val="1"/>
      <w:numFmt w:val="bullet"/>
      <w:lvlText w:val="→"/>
      <w:lvlJc w:val="left"/>
      <w:pPr>
        <w:ind w:left="1800" w:hanging="360"/>
      </w:pPr>
      <w:rPr>
        <w:rFonts w:ascii="Vegagerdin FK Grotesk" w:hAnsi="Vegagerdin FK Grotesk" w:hint="default"/>
        <w:color w:val="14DC82" w:themeColor="accent2"/>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8" w15:restartNumberingAfterBreak="0">
    <w:nsid w:val="43FB4710"/>
    <w:multiLevelType w:val="hybridMultilevel"/>
    <w:tmpl w:val="4BB02B98"/>
    <w:lvl w:ilvl="0" w:tplc="C5CCA632">
      <w:numFmt w:val="bullet"/>
      <w:lvlText w:val="-"/>
      <w:lvlJc w:val="left"/>
      <w:pPr>
        <w:ind w:left="720" w:hanging="360"/>
      </w:pPr>
      <w:rPr>
        <w:rFonts w:ascii="Vegagerdin FK Grotesk" w:eastAsiaTheme="minorEastAsia" w:hAnsi="Vegagerdin FK Grotesk"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45132C5A"/>
    <w:multiLevelType w:val="hybridMultilevel"/>
    <w:tmpl w:val="C602D122"/>
    <w:lvl w:ilvl="0" w:tplc="395C10AE">
      <w:start w:val="1"/>
      <w:numFmt w:val="bullet"/>
      <w:lvlText w:val="→"/>
      <w:lvlJc w:val="left"/>
      <w:pPr>
        <w:tabs>
          <w:tab w:val="num" w:pos="531"/>
        </w:tabs>
        <w:ind w:left="531" w:hanging="360"/>
      </w:pPr>
      <w:rPr>
        <w:rFonts w:ascii="Vegagerdin FK Grotesk" w:hAnsi="Vegagerdin FK Grotesk" w:hint="default"/>
        <w:color w:val="2DC8F5" w:themeColor="accent3"/>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0" w15:restartNumberingAfterBreak="0">
    <w:nsid w:val="4A5F61C0"/>
    <w:multiLevelType w:val="multilevel"/>
    <w:tmpl w:val="04090025"/>
    <w:lvl w:ilvl="0">
      <w:start w:val="1"/>
      <w:numFmt w:val="decimal"/>
      <w:lvlText w:val="%1"/>
      <w:lvlJc w:val="left"/>
      <w:pPr>
        <w:tabs>
          <w:tab w:val="num" w:pos="432"/>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31" w15:restartNumberingAfterBreak="0">
    <w:nsid w:val="51A741EB"/>
    <w:multiLevelType w:val="hybridMultilevel"/>
    <w:tmpl w:val="C01ED616"/>
    <w:lvl w:ilvl="0" w:tplc="ACF0FD54">
      <w:start w:val="1"/>
      <w:numFmt w:val="bullet"/>
      <w:pStyle w:val="Tflutexti"/>
      <w:lvlText w:val="↓"/>
      <w:lvlJc w:val="left"/>
      <w:pPr>
        <w:ind w:left="720" w:hanging="360"/>
      </w:pPr>
      <w:rPr>
        <w:rFonts w:ascii="Vegagerdin FK Grotesk" w:hAnsi="Vegagerdin FK Grotesk" w:hint="default"/>
        <w:color w:val="14DC82" w:themeColor="accent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520418D1"/>
    <w:multiLevelType w:val="hybridMultilevel"/>
    <w:tmpl w:val="74A2CED8"/>
    <w:lvl w:ilvl="0" w:tplc="1BFE34C6">
      <w:start w:val="1"/>
      <w:numFmt w:val="bullet"/>
      <w:lvlText w:val="→"/>
      <w:lvlJc w:val="left"/>
      <w:pPr>
        <w:ind w:left="454" w:hanging="454"/>
      </w:pPr>
      <w:rPr>
        <w:rFonts w:ascii="Vegagerdin FK Grotesk" w:hAnsi="Vegagerdin FK Grotesk" w:hint="default"/>
        <w:color w:val="14DC82" w:themeColor="accent2"/>
      </w:rPr>
    </w:lvl>
    <w:lvl w:ilvl="1" w:tplc="EE12E4A4">
      <w:start w:val="1"/>
      <w:numFmt w:val="bullet"/>
      <w:lvlText w:val="→"/>
      <w:lvlJc w:val="left"/>
      <w:pPr>
        <w:ind w:left="1080" w:hanging="360"/>
      </w:pPr>
      <w:rPr>
        <w:rFonts w:ascii="Vegagerdin FK Grotesk" w:hAnsi="Vegagerdin FK Grotesk" w:hint="default"/>
        <w:color w:val="14DC82" w:themeColor="accent2"/>
      </w:rPr>
    </w:lvl>
    <w:lvl w:ilvl="2" w:tplc="EE12E4A4">
      <w:start w:val="1"/>
      <w:numFmt w:val="bullet"/>
      <w:lvlText w:val="→"/>
      <w:lvlJc w:val="left"/>
      <w:pPr>
        <w:ind w:left="1800" w:hanging="360"/>
      </w:pPr>
      <w:rPr>
        <w:rFonts w:ascii="Vegagerdin FK Grotesk" w:hAnsi="Vegagerdin FK Grotesk" w:hint="default"/>
        <w:color w:val="14DC82" w:themeColor="accent2"/>
      </w:rPr>
    </w:lvl>
    <w:lvl w:ilvl="3" w:tplc="EE12E4A4">
      <w:start w:val="1"/>
      <w:numFmt w:val="bullet"/>
      <w:lvlText w:val="→"/>
      <w:lvlJc w:val="left"/>
      <w:pPr>
        <w:ind w:left="2520" w:hanging="360"/>
      </w:pPr>
      <w:rPr>
        <w:rFonts w:ascii="Vegagerdin FK Grotesk" w:hAnsi="Vegagerdin FK Grotesk" w:hint="default"/>
        <w:color w:val="14DC82" w:themeColor="accent2"/>
      </w:rPr>
    </w:lvl>
    <w:lvl w:ilvl="4" w:tplc="04090003">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3" w15:restartNumberingAfterBreak="0">
    <w:nsid w:val="55FB50BC"/>
    <w:multiLevelType w:val="hybridMultilevel"/>
    <w:tmpl w:val="EC8C42D4"/>
    <w:lvl w:ilvl="0" w:tplc="395C10AE">
      <w:start w:val="1"/>
      <w:numFmt w:val="bullet"/>
      <w:lvlText w:val="→"/>
      <w:lvlJc w:val="left"/>
      <w:pPr>
        <w:tabs>
          <w:tab w:val="num" w:pos="1080"/>
        </w:tabs>
        <w:ind w:left="1080" w:hanging="720"/>
      </w:pPr>
      <w:rPr>
        <w:rFonts w:ascii="Vegagerdin FK Grotesk" w:hAnsi="Vegagerdin FK Grotesk" w:hint="default"/>
        <w:color w:val="2DC8F5" w:themeColor="accent3"/>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4" w15:restartNumberingAfterBreak="0">
    <w:nsid w:val="69301564"/>
    <w:multiLevelType w:val="hybridMultilevel"/>
    <w:tmpl w:val="6026F9EC"/>
    <w:lvl w:ilvl="0" w:tplc="395C10AE">
      <w:start w:val="1"/>
      <w:numFmt w:val="bullet"/>
      <w:lvlText w:val="→"/>
      <w:lvlJc w:val="left"/>
      <w:pPr>
        <w:tabs>
          <w:tab w:val="num" w:pos="720"/>
        </w:tabs>
        <w:ind w:left="720" w:hanging="360"/>
      </w:pPr>
      <w:rPr>
        <w:rFonts w:ascii="Vegagerdin FK Grotesk" w:hAnsi="Vegagerdin FK Grotesk" w:hint="default"/>
        <w:color w:val="2DC8F5" w:themeColor="accent3"/>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5" w15:restartNumberingAfterBreak="0">
    <w:nsid w:val="6B990ACE"/>
    <w:multiLevelType w:val="hybridMultilevel"/>
    <w:tmpl w:val="6CC8ACDE"/>
    <w:lvl w:ilvl="0" w:tplc="365E105C">
      <w:start w:val="1"/>
      <w:numFmt w:val="bullet"/>
      <w:lvlText w:val="→"/>
      <w:lvlJc w:val="left"/>
      <w:pPr>
        <w:tabs>
          <w:tab w:val="num" w:pos="720"/>
        </w:tabs>
        <w:ind w:left="720" w:hanging="360"/>
      </w:pPr>
      <w:rPr>
        <w:rFonts w:ascii="Vegagerdin FK Grotesk" w:hAnsi="Vegagerdin FK Grotesk" w:hint="default"/>
        <w:color w:val="2DC8F5" w:themeColor="accent3"/>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6" w15:restartNumberingAfterBreak="0">
    <w:nsid w:val="71B877B1"/>
    <w:multiLevelType w:val="hybridMultilevel"/>
    <w:tmpl w:val="31BC85AC"/>
    <w:lvl w:ilvl="0" w:tplc="1BFE34C6">
      <w:start w:val="1"/>
      <w:numFmt w:val="bullet"/>
      <w:lvlText w:val="→"/>
      <w:lvlJc w:val="left"/>
      <w:pPr>
        <w:ind w:left="454" w:hanging="454"/>
      </w:pPr>
      <w:rPr>
        <w:rFonts w:ascii="Vegagerdin FK Grotesk" w:hAnsi="Vegagerdin FK Grotesk" w:hint="default"/>
        <w:color w:val="14DC82" w:themeColor="accent2"/>
      </w:rPr>
    </w:lvl>
    <w:lvl w:ilvl="1" w:tplc="EE12E4A4">
      <w:start w:val="1"/>
      <w:numFmt w:val="bullet"/>
      <w:lvlText w:val="→"/>
      <w:lvlJc w:val="left"/>
      <w:pPr>
        <w:ind w:left="1080" w:hanging="360"/>
      </w:pPr>
      <w:rPr>
        <w:rFonts w:ascii="Vegagerdin FK Grotesk" w:hAnsi="Vegagerdin FK Grotesk" w:hint="default"/>
        <w:color w:val="14DC82" w:themeColor="accent2"/>
      </w:rPr>
    </w:lvl>
    <w:lvl w:ilvl="2" w:tplc="EE12E4A4">
      <w:start w:val="1"/>
      <w:numFmt w:val="bullet"/>
      <w:lvlText w:val="→"/>
      <w:lvlJc w:val="left"/>
      <w:pPr>
        <w:ind w:left="1800" w:hanging="360"/>
      </w:pPr>
      <w:rPr>
        <w:rFonts w:ascii="Vegagerdin FK Grotesk" w:hAnsi="Vegagerdin FK Grotesk" w:hint="default"/>
        <w:color w:val="14DC82" w:themeColor="accent2"/>
      </w:rPr>
    </w:lvl>
    <w:lvl w:ilvl="3" w:tplc="EE12E4A4">
      <w:start w:val="1"/>
      <w:numFmt w:val="bullet"/>
      <w:lvlText w:val="→"/>
      <w:lvlJc w:val="left"/>
      <w:pPr>
        <w:ind w:left="2520" w:hanging="360"/>
      </w:pPr>
      <w:rPr>
        <w:rFonts w:ascii="Vegagerdin FK Grotesk" w:hAnsi="Vegagerdin FK Grotesk" w:hint="default"/>
        <w:color w:val="14DC82" w:themeColor="accent2"/>
      </w:rPr>
    </w:lvl>
    <w:lvl w:ilvl="4" w:tplc="EE12E4A4">
      <w:start w:val="1"/>
      <w:numFmt w:val="bullet"/>
      <w:lvlText w:val="→"/>
      <w:lvlJc w:val="left"/>
      <w:pPr>
        <w:ind w:left="3240" w:hanging="360"/>
      </w:pPr>
      <w:rPr>
        <w:rFonts w:ascii="Vegagerdin FK Grotesk" w:hAnsi="Vegagerdin FK Grotesk" w:hint="default"/>
        <w:color w:val="14DC82" w:themeColor="accent2"/>
      </w:rPr>
    </w:lvl>
    <w:lvl w:ilvl="5" w:tplc="EE12E4A4">
      <w:start w:val="1"/>
      <w:numFmt w:val="bullet"/>
      <w:lvlText w:val="→"/>
      <w:lvlJc w:val="left"/>
      <w:pPr>
        <w:ind w:left="3960" w:hanging="360"/>
      </w:pPr>
      <w:rPr>
        <w:rFonts w:ascii="Vegagerdin FK Grotesk" w:hAnsi="Vegagerdin FK Grotesk" w:hint="default"/>
        <w:color w:val="14DC82" w:themeColor="accent2"/>
      </w:rPr>
    </w:lvl>
    <w:lvl w:ilvl="6" w:tplc="0409000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7" w15:restartNumberingAfterBreak="0">
    <w:nsid w:val="74CE55E4"/>
    <w:multiLevelType w:val="hybridMultilevel"/>
    <w:tmpl w:val="6CE2BA84"/>
    <w:lvl w:ilvl="0" w:tplc="395C10AE">
      <w:start w:val="1"/>
      <w:numFmt w:val="bullet"/>
      <w:lvlText w:val="→"/>
      <w:lvlJc w:val="left"/>
      <w:pPr>
        <w:tabs>
          <w:tab w:val="num" w:pos="1080"/>
        </w:tabs>
        <w:ind w:left="1080" w:hanging="720"/>
      </w:pPr>
      <w:rPr>
        <w:rFonts w:ascii="Vegagerdin FK Grotesk" w:hAnsi="Vegagerdin FK Grotesk" w:hint="default"/>
        <w:color w:val="2DC8F5" w:themeColor="accent3"/>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8" w15:restartNumberingAfterBreak="0">
    <w:nsid w:val="75B1568A"/>
    <w:multiLevelType w:val="hybridMultilevel"/>
    <w:tmpl w:val="512EEB58"/>
    <w:lvl w:ilvl="0" w:tplc="261099E8">
      <w:start w:val="1"/>
      <w:numFmt w:val="bullet"/>
      <w:lvlText w:val="→"/>
      <w:lvlJc w:val="left"/>
      <w:pPr>
        <w:tabs>
          <w:tab w:val="num" w:pos="720"/>
        </w:tabs>
        <w:ind w:left="720" w:hanging="360"/>
      </w:pPr>
      <w:rPr>
        <w:rFonts w:ascii="Vegagerdin FK Grotesk" w:hAnsi="Vegagerdin FK Grotesk" w:hint="default"/>
        <w:color w:val="2DC8F5" w:themeColor="accent3"/>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9" w15:restartNumberingAfterBreak="0">
    <w:nsid w:val="78D973B2"/>
    <w:multiLevelType w:val="hybridMultilevel"/>
    <w:tmpl w:val="CB04F8BC"/>
    <w:lvl w:ilvl="0" w:tplc="ECCAB6FE">
      <w:start w:val="1"/>
      <w:numFmt w:val="bullet"/>
      <w:lvlText w:val="→"/>
      <w:lvlJc w:val="left"/>
      <w:pPr>
        <w:tabs>
          <w:tab w:val="num" w:pos="770"/>
        </w:tabs>
        <w:ind w:left="770" w:hanging="360"/>
      </w:pPr>
      <w:rPr>
        <w:rFonts w:ascii="Vegagerdin FK Grotesk" w:hAnsi="Vegagerdin FK Grotesk" w:hint="default"/>
        <w:color w:val="2DC8F5" w:themeColor="accent3"/>
      </w:rPr>
    </w:lvl>
    <w:lvl w:ilvl="1" w:tplc="04090003" w:tentative="1">
      <w:start w:val="1"/>
      <w:numFmt w:val="bullet"/>
      <w:lvlText w:val="o"/>
      <w:lvlJc w:val="left"/>
      <w:pPr>
        <w:tabs>
          <w:tab w:val="num" w:pos="1490"/>
        </w:tabs>
        <w:ind w:left="1490" w:hanging="360"/>
      </w:pPr>
      <w:rPr>
        <w:rFonts w:ascii="Courier New" w:hAnsi="Courier New" w:cs="Courier New" w:hint="default"/>
      </w:rPr>
    </w:lvl>
    <w:lvl w:ilvl="2" w:tplc="04090005" w:tentative="1">
      <w:start w:val="1"/>
      <w:numFmt w:val="bullet"/>
      <w:lvlText w:val=""/>
      <w:lvlJc w:val="left"/>
      <w:pPr>
        <w:tabs>
          <w:tab w:val="num" w:pos="2210"/>
        </w:tabs>
        <w:ind w:left="2210" w:hanging="360"/>
      </w:pPr>
      <w:rPr>
        <w:rFonts w:ascii="Wingdings" w:hAnsi="Wingdings" w:hint="default"/>
      </w:rPr>
    </w:lvl>
    <w:lvl w:ilvl="3" w:tplc="04090001" w:tentative="1">
      <w:start w:val="1"/>
      <w:numFmt w:val="bullet"/>
      <w:lvlText w:val=""/>
      <w:lvlJc w:val="left"/>
      <w:pPr>
        <w:tabs>
          <w:tab w:val="num" w:pos="2930"/>
        </w:tabs>
        <w:ind w:left="2930" w:hanging="360"/>
      </w:pPr>
      <w:rPr>
        <w:rFonts w:ascii="Symbol" w:hAnsi="Symbol" w:hint="default"/>
      </w:rPr>
    </w:lvl>
    <w:lvl w:ilvl="4" w:tplc="04090003" w:tentative="1">
      <w:start w:val="1"/>
      <w:numFmt w:val="bullet"/>
      <w:lvlText w:val="o"/>
      <w:lvlJc w:val="left"/>
      <w:pPr>
        <w:tabs>
          <w:tab w:val="num" w:pos="3650"/>
        </w:tabs>
        <w:ind w:left="3650" w:hanging="360"/>
      </w:pPr>
      <w:rPr>
        <w:rFonts w:ascii="Courier New" w:hAnsi="Courier New" w:cs="Courier New" w:hint="default"/>
      </w:rPr>
    </w:lvl>
    <w:lvl w:ilvl="5" w:tplc="04090005" w:tentative="1">
      <w:start w:val="1"/>
      <w:numFmt w:val="bullet"/>
      <w:lvlText w:val=""/>
      <w:lvlJc w:val="left"/>
      <w:pPr>
        <w:tabs>
          <w:tab w:val="num" w:pos="4370"/>
        </w:tabs>
        <w:ind w:left="4370" w:hanging="360"/>
      </w:pPr>
      <w:rPr>
        <w:rFonts w:ascii="Wingdings" w:hAnsi="Wingdings" w:hint="default"/>
      </w:rPr>
    </w:lvl>
    <w:lvl w:ilvl="6" w:tplc="04090001" w:tentative="1">
      <w:start w:val="1"/>
      <w:numFmt w:val="bullet"/>
      <w:lvlText w:val=""/>
      <w:lvlJc w:val="left"/>
      <w:pPr>
        <w:tabs>
          <w:tab w:val="num" w:pos="5090"/>
        </w:tabs>
        <w:ind w:left="5090" w:hanging="360"/>
      </w:pPr>
      <w:rPr>
        <w:rFonts w:ascii="Symbol" w:hAnsi="Symbol" w:hint="default"/>
      </w:rPr>
    </w:lvl>
    <w:lvl w:ilvl="7" w:tplc="04090003" w:tentative="1">
      <w:start w:val="1"/>
      <w:numFmt w:val="bullet"/>
      <w:lvlText w:val="o"/>
      <w:lvlJc w:val="left"/>
      <w:pPr>
        <w:tabs>
          <w:tab w:val="num" w:pos="5810"/>
        </w:tabs>
        <w:ind w:left="5810" w:hanging="360"/>
      </w:pPr>
      <w:rPr>
        <w:rFonts w:ascii="Courier New" w:hAnsi="Courier New" w:cs="Courier New" w:hint="default"/>
      </w:rPr>
    </w:lvl>
    <w:lvl w:ilvl="8" w:tplc="04090005" w:tentative="1">
      <w:start w:val="1"/>
      <w:numFmt w:val="bullet"/>
      <w:lvlText w:val=""/>
      <w:lvlJc w:val="left"/>
      <w:pPr>
        <w:tabs>
          <w:tab w:val="num" w:pos="6530"/>
        </w:tabs>
        <w:ind w:left="6530" w:hanging="360"/>
      </w:pPr>
      <w:rPr>
        <w:rFonts w:ascii="Wingdings" w:hAnsi="Wingdings" w:hint="default"/>
      </w:rPr>
    </w:lvl>
  </w:abstractNum>
  <w:abstractNum w:abstractNumId="40" w15:restartNumberingAfterBreak="0">
    <w:nsid w:val="7BC1700B"/>
    <w:multiLevelType w:val="multilevel"/>
    <w:tmpl w:val="5EA0B918"/>
    <w:lvl w:ilvl="0">
      <w:start w:val="1"/>
      <w:numFmt w:val="bullet"/>
      <w:pStyle w:val="ListParagraph"/>
      <w:lvlText w:val="→"/>
      <w:lvlJc w:val="left"/>
      <w:pPr>
        <w:ind w:left="454" w:hanging="454"/>
      </w:pPr>
      <w:rPr>
        <w:rFonts w:ascii="Vegagerdin FK Grotesk" w:hAnsi="Vegagerdin FK Grotesk" w:hint="default"/>
        <w:color w:val="14DC82" w:themeColor="accent2"/>
      </w:rPr>
    </w:lvl>
    <w:lvl w:ilvl="1">
      <w:start w:val="1"/>
      <w:numFmt w:val="bullet"/>
      <w:lvlText w:val="→"/>
      <w:lvlJc w:val="left"/>
      <w:pPr>
        <w:ind w:left="1701" w:hanging="454"/>
      </w:pPr>
      <w:rPr>
        <w:rFonts w:ascii="Vegagerdin FK Grotesk" w:hAnsi="Vegagerdin FK Grotesk" w:hint="default"/>
        <w:color w:val="14DC82" w:themeColor="accent2"/>
      </w:rPr>
    </w:lvl>
    <w:lvl w:ilvl="2">
      <w:start w:val="1"/>
      <w:numFmt w:val="bullet"/>
      <w:lvlText w:val="→"/>
      <w:lvlJc w:val="left"/>
      <w:pPr>
        <w:ind w:left="1701" w:hanging="454"/>
      </w:pPr>
      <w:rPr>
        <w:rFonts w:ascii="Vegagerdin FK Grotesk" w:hAnsi="Vegagerdin FK Grotesk" w:hint="default"/>
        <w:color w:val="14DC82" w:themeColor="accent2"/>
      </w:rPr>
    </w:lvl>
    <w:lvl w:ilvl="3">
      <w:start w:val="1"/>
      <w:numFmt w:val="bullet"/>
      <w:lvlText w:val="→"/>
      <w:lvlJc w:val="left"/>
      <w:pPr>
        <w:ind w:left="1701" w:hanging="454"/>
      </w:pPr>
      <w:rPr>
        <w:rFonts w:ascii="Vegagerdin FK Grotesk" w:hAnsi="Vegagerdin FK Grotesk" w:hint="default"/>
        <w:color w:val="14DC82" w:themeColor="accent2"/>
      </w:rPr>
    </w:lvl>
    <w:lvl w:ilvl="4">
      <w:start w:val="1"/>
      <w:numFmt w:val="bullet"/>
      <w:lvlText w:val="→"/>
      <w:lvlJc w:val="left"/>
      <w:pPr>
        <w:ind w:left="1701" w:hanging="454"/>
      </w:pPr>
      <w:rPr>
        <w:rFonts w:ascii="Vegagerdin FK Grotesk" w:hAnsi="Vegagerdin FK Grotesk" w:hint="default"/>
        <w:color w:val="14DC82" w:themeColor="accent2"/>
      </w:rPr>
    </w:lvl>
    <w:lvl w:ilvl="5">
      <w:start w:val="1"/>
      <w:numFmt w:val="bullet"/>
      <w:lvlText w:val="→"/>
      <w:lvlJc w:val="left"/>
      <w:pPr>
        <w:ind w:left="1701" w:hanging="454"/>
      </w:pPr>
      <w:rPr>
        <w:rFonts w:ascii="Vegagerdin FK Grotesk" w:hAnsi="Vegagerdin FK Grotesk" w:hint="default"/>
        <w:color w:val="14DC82" w:themeColor="accent2"/>
      </w:rPr>
    </w:lvl>
    <w:lvl w:ilvl="6">
      <w:start w:val="1"/>
      <w:numFmt w:val="bullet"/>
      <w:lvlText w:val="→"/>
      <w:lvlJc w:val="left"/>
      <w:pPr>
        <w:ind w:left="1701" w:hanging="454"/>
      </w:pPr>
      <w:rPr>
        <w:rFonts w:ascii="Vegagerdin FK Grotesk" w:hAnsi="Vegagerdin FK Grotesk" w:hint="default"/>
        <w:color w:val="14DC82" w:themeColor="accent2"/>
      </w:rPr>
    </w:lvl>
    <w:lvl w:ilvl="7">
      <w:start w:val="1"/>
      <w:numFmt w:val="bullet"/>
      <w:lvlText w:val="→"/>
      <w:lvlJc w:val="left"/>
      <w:pPr>
        <w:ind w:left="1701" w:hanging="454"/>
      </w:pPr>
      <w:rPr>
        <w:rFonts w:ascii="Vegagerdin FK Grotesk" w:hAnsi="Vegagerdin FK Grotesk" w:hint="default"/>
        <w:color w:val="14DC82" w:themeColor="accent2"/>
      </w:rPr>
    </w:lvl>
    <w:lvl w:ilvl="8">
      <w:start w:val="1"/>
      <w:numFmt w:val="bullet"/>
      <w:lvlText w:val="→"/>
      <w:lvlJc w:val="left"/>
      <w:pPr>
        <w:ind w:left="1701" w:hanging="454"/>
      </w:pPr>
      <w:rPr>
        <w:rFonts w:ascii="Vegagerdin FK Grotesk" w:hAnsi="Vegagerdin FK Grotesk" w:hint="default"/>
        <w:color w:val="14DC82" w:themeColor="accent2"/>
      </w:rPr>
    </w:lvl>
  </w:abstractNum>
  <w:abstractNum w:abstractNumId="41" w15:restartNumberingAfterBreak="0">
    <w:nsid w:val="7D310C40"/>
    <w:multiLevelType w:val="hybridMultilevel"/>
    <w:tmpl w:val="51F809E4"/>
    <w:lvl w:ilvl="0" w:tplc="CF64AC32">
      <w:start w:val="1"/>
      <w:numFmt w:val="bullet"/>
      <w:pStyle w:val="Myndatexti"/>
      <w:lvlText w:val="↑"/>
      <w:lvlJc w:val="left"/>
      <w:pPr>
        <w:ind w:left="709" w:hanging="360"/>
      </w:pPr>
      <w:rPr>
        <w:rFonts w:ascii="Vegagerdin FK Grotesk" w:hAnsi="Vegagerdin FK Grotesk" w:hint="default"/>
        <w:color w:val="14DC82" w:themeColor="accent2"/>
      </w:rPr>
    </w:lvl>
    <w:lvl w:ilvl="1" w:tplc="04090003" w:tentative="1">
      <w:start w:val="1"/>
      <w:numFmt w:val="bullet"/>
      <w:lvlText w:val="o"/>
      <w:lvlJc w:val="left"/>
      <w:pPr>
        <w:ind w:left="1429" w:hanging="360"/>
      </w:pPr>
      <w:rPr>
        <w:rFonts w:ascii="Courier New" w:hAnsi="Courier New" w:cs="Courier New" w:hint="default"/>
      </w:rPr>
    </w:lvl>
    <w:lvl w:ilvl="2" w:tplc="04090005" w:tentative="1">
      <w:start w:val="1"/>
      <w:numFmt w:val="bullet"/>
      <w:lvlText w:val=""/>
      <w:lvlJc w:val="left"/>
      <w:pPr>
        <w:ind w:left="2149" w:hanging="360"/>
      </w:pPr>
      <w:rPr>
        <w:rFonts w:ascii="Wingdings" w:hAnsi="Wingdings" w:hint="default"/>
      </w:rPr>
    </w:lvl>
    <w:lvl w:ilvl="3" w:tplc="04090001" w:tentative="1">
      <w:start w:val="1"/>
      <w:numFmt w:val="bullet"/>
      <w:lvlText w:val=""/>
      <w:lvlJc w:val="left"/>
      <w:pPr>
        <w:ind w:left="2869" w:hanging="360"/>
      </w:pPr>
      <w:rPr>
        <w:rFonts w:ascii="Symbol" w:hAnsi="Symbol" w:hint="default"/>
      </w:rPr>
    </w:lvl>
    <w:lvl w:ilvl="4" w:tplc="04090003" w:tentative="1">
      <w:start w:val="1"/>
      <w:numFmt w:val="bullet"/>
      <w:lvlText w:val="o"/>
      <w:lvlJc w:val="left"/>
      <w:pPr>
        <w:ind w:left="3589" w:hanging="360"/>
      </w:pPr>
      <w:rPr>
        <w:rFonts w:ascii="Courier New" w:hAnsi="Courier New" w:cs="Courier New" w:hint="default"/>
      </w:rPr>
    </w:lvl>
    <w:lvl w:ilvl="5" w:tplc="04090005" w:tentative="1">
      <w:start w:val="1"/>
      <w:numFmt w:val="bullet"/>
      <w:lvlText w:val=""/>
      <w:lvlJc w:val="left"/>
      <w:pPr>
        <w:ind w:left="4309" w:hanging="360"/>
      </w:pPr>
      <w:rPr>
        <w:rFonts w:ascii="Wingdings" w:hAnsi="Wingdings" w:hint="default"/>
      </w:rPr>
    </w:lvl>
    <w:lvl w:ilvl="6" w:tplc="04090001" w:tentative="1">
      <w:start w:val="1"/>
      <w:numFmt w:val="bullet"/>
      <w:lvlText w:val=""/>
      <w:lvlJc w:val="left"/>
      <w:pPr>
        <w:ind w:left="5029" w:hanging="360"/>
      </w:pPr>
      <w:rPr>
        <w:rFonts w:ascii="Symbol" w:hAnsi="Symbol" w:hint="default"/>
      </w:rPr>
    </w:lvl>
    <w:lvl w:ilvl="7" w:tplc="04090003" w:tentative="1">
      <w:start w:val="1"/>
      <w:numFmt w:val="bullet"/>
      <w:lvlText w:val="o"/>
      <w:lvlJc w:val="left"/>
      <w:pPr>
        <w:ind w:left="5749" w:hanging="360"/>
      </w:pPr>
      <w:rPr>
        <w:rFonts w:ascii="Courier New" w:hAnsi="Courier New" w:cs="Courier New" w:hint="default"/>
      </w:rPr>
    </w:lvl>
    <w:lvl w:ilvl="8" w:tplc="04090005" w:tentative="1">
      <w:start w:val="1"/>
      <w:numFmt w:val="bullet"/>
      <w:lvlText w:val=""/>
      <w:lvlJc w:val="left"/>
      <w:pPr>
        <w:ind w:left="6469" w:hanging="360"/>
      </w:pPr>
      <w:rPr>
        <w:rFonts w:ascii="Wingdings" w:hAnsi="Wingdings" w:hint="default"/>
      </w:rPr>
    </w:lvl>
  </w:abstractNum>
  <w:abstractNum w:abstractNumId="42" w15:restartNumberingAfterBreak="0">
    <w:nsid w:val="7DB1523D"/>
    <w:multiLevelType w:val="singleLevel"/>
    <w:tmpl w:val="0809000F"/>
    <w:lvl w:ilvl="0">
      <w:start w:val="1"/>
      <w:numFmt w:val="decimal"/>
      <w:lvlText w:val="%1."/>
      <w:lvlJc w:val="left"/>
      <w:pPr>
        <w:tabs>
          <w:tab w:val="num" w:pos="360"/>
        </w:tabs>
        <w:ind w:left="360" w:hanging="360"/>
      </w:pPr>
    </w:lvl>
  </w:abstractNum>
  <w:num w:numId="1" w16cid:durableId="756633090">
    <w:abstractNumId w:val="11"/>
  </w:num>
  <w:num w:numId="2" w16cid:durableId="965044240">
    <w:abstractNumId w:val="19"/>
  </w:num>
  <w:num w:numId="3" w16cid:durableId="1719235551">
    <w:abstractNumId w:val="40"/>
  </w:num>
  <w:num w:numId="4" w16cid:durableId="1643804993">
    <w:abstractNumId w:val="28"/>
  </w:num>
  <w:num w:numId="5" w16cid:durableId="1035540290">
    <w:abstractNumId w:val="40"/>
    <w:lvlOverride w:ilvl="0">
      <w:startOverride w:val="1"/>
    </w:lvlOverride>
  </w:num>
  <w:num w:numId="6" w16cid:durableId="925652427">
    <w:abstractNumId w:val="15"/>
  </w:num>
  <w:num w:numId="7" w16cid:durableId="516047185">
    <w:abstractNumId w:val="32"/>
  </w:num>
  <w:num w:numId="8" w16cid:durableId="1641882425">
    <w:abstractNumId w:val="21"/>
  </w:num>
  <w:num w:numId="9" w16cid:durableId="1170563707">
    <w:abstractNumId w:val="36"/>
  </w:num>
  <w:num w:numId="10" w16cid:durableId="465123904">
    <w:abstractNumId w:val="26"/>
  </w:num>
  <w:num w:numId="11" w16cid:durableId="2006545975">
    <w:abstractNumId w:val="25"/>
  </w:num>
  <w:num w:numId="12" w16cid:durableId="1939824207">
    <w:abstractNumId w:val="20"/>
  </w:num>
  <w:num w:numId="13" w16cid:durableId="817696848">
    <w:abstractNumId w:val="24"/>
  </w:num>
  <w:num w:numId="14" w16cid:durableId="1595015895">
    <w:abstractNumId w:val="27"/>
  </w:num>
  <w:num w:numId="15" w16cid:durableId="1270503341">
    <w:abstractNumId w:val="9"/>
  </w:num>
  <w:num w:numId="16" w16cid:durableId="318466382">
    <w:abstractNumId w:val="7"/>
  </w:num>
  <w:num w:numId="17" w16cid:durableId="2137867788">
    <w:abstractNumId w:val="6"/>
  </w:num>
  <w:num w:numId="18" w16cid:durableId="1464618058">
    <w:abstractNumId w:val="5"/>
  </w:num>
  <w:num w:numId="19" w16cid:durableId="1521818592">
    <w:abstractNumId w:val="4"/>
  </w:num>
  <w:num w:numId="20" w16cid:durableId="2032562067">
    <w:abstractNumId w:val="8"/>
  </w:num>
  <w:num w:numId="21" w16cid:durableId="744646475">
    <w:abstractNumId w:val="3"/>
  </w:num>
  <w:num w:numId="22" w16cid:durableId="1885672397">
    <w:abstractNumId w:val="2"/>
  </w:num>
  <w:num w:numId="23" w16cid:durableId="66734901">
    <w:abstractNumId w:val="1"/>
  </w:num>
  <w:num w:numId="24" w16cid:durableId="1747265856">
    <w:abstractNumId w:val="0"/>
  </w:num>
  <w:num w:numId="25" w16cid:durableId="708605962">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742753564">
    <w:abstractNumId w:val="31"/>
  </w:num>
  <w:num w:numId="27" w16cid:durableId="353388950">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138258983">
    <w:abstractNumId w:val="31"/>
    <w:lvlOverride w:ilvl="0">
      <w:startOverride w:val="1"/>
    </w:lvlOverride>
  </w:num>
  <w:num w:numId="29" w16cid:durableId="874737053">
    <w:abstractNumId w:val="31"/>
    <w:lvlOverride w:ilvl="0">
      <w:startOverride w:val="1"/>
    </w:lvlOverride>
  </w:num>
  <w:num w:numId="30" w16cid:durableId="1022248313">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017728992">
    <w:abstractNumId w:val="41"/>
  </w:num>
  <w:num w:numId="32" w16cid:durableId="1215194408">
    <w:abstractNumId w:val="12"/>
  </w:num>
  <w:num w:numId="33" w16cid:durableId="900553175">
    <w:abstractNumId w:val="19"/>
    <w:lvlOverride w:ilvl="0">
      <w:lvl w:ilvl="0">
        <w:start w:val="1"/>
        <w:numFmt w:val="decimal"/>
        <w:pStyle w:val="Heading1"/>
        <w:lvlText w:val="%1"/>
        <w:lvlJc w:val="left"/>
        <w:pPr>
          <w:ind w:left="567" w:hanging="567"/>
        </w:pPr>
        <w:rPr>
          <w:rFonts w:hint="default"/>
          <w:b/>
          <w:bCs w:val="0"/>
          <w:i w:val="0"/>
          <w:iCs w:val="0"/>
          <w: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1">
      <w:lvl w:ilvl="1">
        <w:start w:val="1"/>
        <w:numFmt w:val="decimal"/>
        <w:pStyle w:val="Heading2"/>
        <w:suff w:val="space"/>
        <w:lvlText w:val="%1.%2"/>
        <w:lvlJc w:val="left"/>
        <w:pPr>
          <w:ind w:left="454" w:hanging="454"/>
        </w:pPr>
        <w:rPr>
          <w:rFonts w:hint="default"/>
        </w:rPr>
      </w:lvl>
    </w:lvlOverride>
    <w:lvlOverride w:ilvl="2">
      <w:lvl w:ilvl="2">
        <w:start w:val="1"/>
        <w:numFmt w:val="decimal"/>
        <w:pStyle w:val="Heading3"/>
        <w:suff w:val="space"/>
        <w:lvlText w:val="%1.%2.%3"/>
        <w:lvlJc w:val="left"/>
        <w:pPr>
          <w:ind w:left="567" w:firstLine="0"/>
        </w:pPr>
        <w:rPr>
          <w:rFonts w:hint="default"/>
        </w:rPr>
      </w:lvl>
    </w:lvlOverride>
    <w:lvlOverride w:ilvl="3">
      <w:lvl w:ilvl="3">
        <w:start w:val="1"/>
        <w:numFmt w:val="decimal"/>
        <w:pStyle w:val="Heading4"/>
        <w:suff w:val="space"/>
        <w:lvlText w:val="%1.%2.%3.%4"/>
        <w:lvlJc w:val="left"/>
        <w:pPr>
          <w:ind w:left="1701" w:firstLine="0"/>
        </w:pPr>
        <w:rPr>
          <w:rFonts w:hint="default"/>
        </w:rPr>
      </w:lvl>
    </w:lvlOverride>
    <w:lvlOverride w:ilvl="4">
      <w:lvl w:ilvl="4">
        <w:start w:val="1"/>
        <w:numFmt w:val="decimal"/>
        <w:pStyle w:val="Heading5"/>
        <w:suff w:val="space"/>
        <w:lvlText w:val="%1.%2.%3.%4.%5"/>
        <w:lvlJc w:val="left"/>
        <w:pPr>
          <w:ind w:left="1361" w:hanging="454"/>
        </w:pPr>
        <w:rPr>
          <w:rFonts w:hint="default"/>
        </w:rPr>
      </w:lvl>
    </w:lvlOverride>
    <w:lvlOverride w:ilvl="5">
      <w:lvl w:ilvl="5">
        <w:start w:val="1"/>
        <w:numFmt w:val="decimal"/>
        <w:pStyle w:val="Heading6"/>
        <w:suff w:val="space"/>
        <w:lvlText w:val="%1.%2.%3.%4.%5.%6"/>
        <w:lvlJc w:val="left"/>
        <w:pPr>
          <w:ind w:left="1361" w:hanging="454"/>
        </w:pPr>
        <w:rPr>
          <w:rFonts w:hint="default"/>
        </w:rPr>
      </w:lvl>
    </w:lvlOverride>
    <w:lvlOverride w:ilvl="6">
      <w:lvl w:ilvl="6">
        <w:start w:val="1"/>
        <w:numFmt w:val="decimal"/>
        <w:pStyle w:val="Heading7"/>
        <w:suff w:val="space"/>
        <w:lvlText w:val="%1.%2.%3.%4.%5.%6.%7"/>
        <w:lvlJc w:val="left"/>
        <w:pPr>
          <w:ind w:left="1361" w:hanging="454"/>
        </w:pPr>
        <w:rPr>
          <w:rFonts w:hint="default"/>
        </w:rPr>
      </w:lvl>
    </w:lvlOverride>
    <w:lvlOverride w:ilvl="7">
      <w:lvl w:ilvl="7">
        <w:start w:val="1"/>
        <w:numFmt w:val="decimal"/>
        <w:pStyle w:val="Heading8"/>
        <w:suff w:val="space"/>
        <w:lvlText w:val="%1.%2.%3.%4.%5.%6.%7.%8"/>
        <w:lvlJc w:val="left"/>
        <w:pPr>
          <w:ind w:left="1361" w:hanging="454"/>
        </w:pPr>
        <w:rPr>
          <w:rFonts w:hint="default"/>
        </w:rPr>
      </w:lvl>
    </w:lvlOverride>
    <w:lvlOverride w:ilvl="8">
      <w:lvl w:ilvl="8">
        <w:start w:val="1"/>
        <w:numFmt w:val="decimal"/>
        <w:pStyle w:val="Heading9"/>
        <w:suff w:val="space"/>
        <w:lvlText w:val="%1.%2.%3.%4.%5.%6.%7.%8.%9"/>
        <w:lvlJc w:val="left"/>
        <w:pPr>
          <w:ind w:left="1361" w:hanging="454"/>
        </w:pPr>
        <w:rPr>
          <w:rFonts w:hint="default"/>
        </w:rPr>
      </w:lvl>
    </w:lvlOverride>
  </w:num>
  <w:num w:numId="34" w16cid:durableId="681132730">
    <w:abstractNumId w:val="17"/>
  </w:num>
  <w:num w:numId="35" w16cid:durableId="2077242055">
    <w:abstractNumId w:val="13"/>
  </w:num>
  <w:num w:numId="36" w16cid:durableId="1816288120">
    <w:abstractNumId w:val="30"/>
  </w:num>
  <w:num w:numId="37" w16cid:durableId="2021932289">
    <w:abstractNumId w:val="42"/>
  </w:num>
  <w:num w:numId="38" w16cid:durableId="2061708461">
    <w:abstractNumId w:val="16"/>
  </w:num>
  <w:num w:numId="39" w16cid:durableId="730999165">
    <w:abstractNumId w:val="18"/>
  </w:num>
  <w:num w:numId="40" w16cid:durableId="741682773">
    <w:abstractNumId w:val="10"/>
  </w:num>
  <w:num w:numId="41" w16cid:durableId="538055897">
    <w:abstractNumId w:val="34"/>
  </w:num>
  <w:num w:numId="42" w16cid:durableId="1903909271">
    <w:abstractNumId w:val="23"/>
  </w:num>
  <w:num w:numId="43" w16cid:durableId="560211736">
    <w:abstractNumId w:val="37"/>
  </w:num>
  <w:num w:numId="44" w16cid:durableId="1013872971">
    <w:abstractNumId w:val="33"/>
  </w:num>
  <w:num w:numId="45" w16cid:durableId="1002395238">
    <w:abstractNumId w:val="35"/>
  </w:num>
  <w:num w:numId="46" w16cid:durableId="672610152">
    <w:abstractNumId w:val="22"/>
  </w:num>
  <w:num w:numId="47" w16cid:durableId="170413245">
    <w:abstractNumId w:val="38"/>
  </w:num>
  <w:num w:numId="48" w16cid:durableId="2126149868">
    <w:abstractNumId w:val="39"/>
  </w:num>
  <w:num w:numId="49" w16cid:durableId="1343317762">
    <w:abstractNumId w:val="14"/>
  </w:num>
  <w:num w:numId="50" w16cid:durableId="378012987">
    <w:abstractNumId w:val="2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70"/>
  <w:displayBackgroundShape/>
  <w:proofState w:spelling="clean" w:grammar="clean"/>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defaultTabStop w:val="720"/>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68FD"/>
    <w:rsid w:val="000015E5"/>
    <w:rsid w:val="00004592"/>
    <w:rsid w:val="000133F3"/>
    <w:rsid w:val="00016EF7"/>
    <w:rsid w:val="000347E2"/>
    <w:rsid w:val="00041E0C"/>
    <w:rsid w:val="00052BE2"/>
    <w:rsid w:val="00053998"/>
    <w:rsid w:val="00063419"/>
    <w:rsid w:val="0009070F"/>
    <w:rsid w:val="00090A8D"/>
    <w:rsid w:val="000A222F"/>
    <w:rsid w:val="000A7E12"/>
    <w:rsid w:val="000C3715"/>
    <w:rsid w:val="000C65CA"/>
    <w:rsid w:val="000C75B5"/>
    <w:rsid w:val="000D15C9"/>
    <w:rsid w:val="000D7198"/>
    <w:rsid w:val="000E40ED"/>
    <w:rsid w:val="000E5FA9"/>
    <w:rsid w:val="000E6AE5"/>
    <w:rsid w:val="000E7C0C"/>
    <w:rsid w:val="000F43C1"/>
    <w:rsid w:val="000F50D9"/>
    <w:rsid w:val="000F6EAE"/>
    <w:rsid w:val="001057EC"/>
    <w:rsid w:val="00121389"/>
    <w:rsid w:val="001250F9"/>
    <w:rsid w:val="00140B62"/>
    <w:rsid w:val="00145D00"/>
    <w:rsid w:val="00153B06"/>
    <w:rsid w:val="00154289"/>
    <w:rsid w:val="00154FBC"/>
    <w:rsid w:val="00161BAD"/>
    <w:rsid w:val="0016358C"/>
    <w:rsid w:val="00167B93"/>
    <w:rsid w:val="00172982"/>
    <w:rsid w:val="0017433C"/>
    <w:rsid w:val="00175172"/>
    <w:rsid w:val="001773AB"/>
    <w:rsid w:val="00182E69"/>
    <w:rsid w:val="00185874"/>
    <w:rsid w:val="00190604"/>
    <w:rsid w:val="001A1D3B"/>
    <w:rsid w:val="001B7B15"/>
    <w:rsid w:val="001E0013"/>
    <w:rsid w:val="001E5429"/>
    <w:rsid w:val="001E68D2"/>
    <w:rsid w:val="001E6AC0"/>
    <w:rsid w:val="001F1D20"/>
    <w:rsid w:val="001F2333"/>
    <w:rsid w:val="001F39F5"/>
    <w:rsid w:val="001F64D1"/>
    <w:rsid w:val="001F7F45"/>
    <w:rsid w:val="002002DB"/>
    <w:rsid w:val="00203E34"/>
    <w:rsid w:val="00210289"/>
    <w:rsid w:val="00210DF8"/>
    <w:rsid w:val="00212EB8"/>
    <w:rsid w:val="0023000E"/>
    <w:rsid w:val="00246EC8"/>
    <w:rsid w:val="00247F1F"/>
    <w:rsid w:val="00257245"/>
    <w:rsid w:val="00264CC6"/>
    <w:rsid w:val="00284E9D"/>
    <w:rsid w:val="00292CD6"/>
    <w:rsid w:val="002A004B"/>
    <w:rsid w:val="002A2F06"/>
    <w:rsid w:val="002A5DE2"/>
    <w:rsid w:val="002A746E"/>
    <w:rsid w:val="002B134A"/>
    <w:rsid w:val="002B3F49"/>
    <w:rsid w:val="002C1D88"/>
    <w:rsid w:val="002C2BA5"/>
    <w:rsid w:val="002D0AD9"/>
    <w:rsid w:val="002D1914"/>
    <w:rsid w:val="002D39D3"/>
    <w:rsid w:val="002D4E7F"/>
    <w:rsid w:val="002E2F21"/>
    <w:rsid w:val="002E68FD"/>
    <w:rsid w:val="002F77E8"/>
    <w:rsid w:val="00302871"/>
    <w:rsid w:val="00303736"/>
    <w:rsid w:val="00314E81"/>
    <w:rsid w:val="00317F80"/>
    <w:rsid w:val="00322BD2"/>
    <w:rsid w:val="003268F7"/>
    <w:rsid w:val="003320CB"/>
    <w:rsid w:val="00342322"/>
    <w:rsid w:val="00355347"/>
    <w:rsid w:val="0036255D"/>
    <w:rsid w:val="00392A88"/>
    <w:rsid w:val="00397660"/>
    <w:rsid w:val="003A3C30"/>
    <w:rsid w:val="003B027C"/>
    <w:rsid w:val="003B1D2F"/>
    <w:rsid w:val="003B488B"/>
    <w:rsid w:val="003C57F3"/>
    <w:rsid w:val="003E114A"/>
    <w:rsid w:val="003E6D46"/>
    <w:rsid w:val="003E7296"/>
    <w:rsid w:val="003F50C1"/>
    <w:rsid w:val="0040150B"/>
    <w:rsid w:val="00403285"/>
    <w:rsid w:val="00404C26"/>
    <w:rsid w:val="004258E4"/>
    <w:rsid w:val="00432367"/>
    <w:rsid w:val="00433ED7"/>
    <w:rsid w:val="0043769F"/>
    <w:rsid w:val="004403C9"/>
    <w:rsid w:val="00442C8F"/>
    <w:rsid w:val="00444739"/>
    <w:rsid w:val="00465811"/>
    <w:rsid w:val="00470C87"/>
    <w:rsid w:val="004741A9"/>
    <w:rsid w:val="00485BBB"/>
    <w:rsid w:val="00487C6C"/>
    <w:rsid w:val="00491CB2"/>
    <w:rsid w:val="004A0472"/>
    <w:rsid w:val="004A1F47"/>
    <w:rsid w:val="004B33AD"/>
    <w:rsid w:val="004B3F62"/>
    <w:rsid w:val="004B483C"/>
    <w:rsid w:val="004B4FBE"/>
    <w:rsid w:val="004C1974"/>
    <w:rsid w:val="004D1747"/>
    <w:rsid w:val="004D6A21"/>
    <w:rsid w:val="004E7394"/>
    <w:rsid w:val="004E7F0E"/>
    <w:rsid w:val="004F2C72"/>
    <w:rsid w:val="004F326A"/>
    <w:rsid w:val="004F4368"/>
    <w:rsid w:val="0050652F"/>
    <w:rsid w:val="005112E9"/>
    <w:rsid w:val="00522769"/>
    <w:rsid w:val="00524648"/>
    <w:rsid w:val="00526F78"/>
    <w:rsid w:val="005524DA"/>
    <w:rsid w:val="0055461C"/>
    <w:rsid w:val="00555366"/>
    <w:rsid w:val="00560D28"/>
    <w:rsid w:val="0056341C"/>
    <w:rsid w:val="0057017C"/>
    <w:rsid w:val="0057194C"/>
    <w:rsid w:val="00573E31"/>
    <w:rsid w:val="00580FC8"/>
    <w:rsid w:val="00582192"/>
    <w:rsid w:val="005956CA"/>
    <w:rsid w:val="005A56B5"/>
    <w:rsid w:val="005A573B"/>
    <w:rsid w:val="005A72DA"/>
    <w:rsid w:val="005B02D9"/>
    <w:rsid w:val="005B19E5"/>
    <w:rsid w:val="005C044A"/>
    <w:rsid w:val="005C4FA4"/>
    <w:rsid w:val="005E7C78"/>
    <w:rsid w:val="005F29A5"/>
    <w:rsid w:val="006139AE"/>
    <w:rsid w:val="0061684E"/>
    <w:rsid w:val="00634024"/>
    <w:rsid w:val="006351D2"/>
    <w:rsid w:val="006446FE"/>
    <w:rsid w:val="0065148C"/>
    <w:rsid w:val="00677A40"/>
    <w:rsid w:val="00685BAA"/>
    <w:rsid w:val="00693028"/>
    <w:rsid w:val="006B0E9F"/>
    <w:rsid w:val="006B15A0"/>
    <w:rsid w:val="006B3CF0"/>
    <w:rsid w:val="006C1D7D"/>
    <w:rsid w:val="006C2091"/>
    <w:rsid w:val="006C4D75"/>
    <w:rsid w:val="006C5031"/>
    <w:rsid w:val="006D5400"/>
    <w:rsid w:val="006E2AC4"/>
    <w:rsid w:val="006F05A0"/>
    <w:rsid w:val="007016C6"/>
    <w:rsid w:val="0070400E"/>
    <w:rsid w:val="0070684A"/>
    <w:rsid w:val="00713E80"/>
    <w:rsid w:val="00713EFD"/>
    <w:rsid w:val="00727BE2"/>
    <w:rsid w:val="00732042"/>
    <w:rsid w:val="00732045"/>
    <w:rsid w:val="00734F51"/>
    <w:rsid w:val="007822EA"/>
    <w:rsid w:val="007918FE"/>
    <w:rsid w:val="0079606D"/>
    <w:rsid w:val="00797DBB"/>
    <w:rsid w:val="007A0E2A"/>
    <w:rsid w:val="007A2376"/>
    <w:rsid w:val="007A3587"/>
    <w:rsid w:val="007B41C0"/>
    <w:rsid w:val="007B4998"/>
    <w:rsid w:val="007D12DC"/>
    <w:rsid w:val="007E3971"/>
    <w:rsid w:val="007F371F"/>
    <w:rsid w:val="007F5375"/>
    <w:rsid w:val="008003EF"/>
    <w:rsid w:val="00807253"/>
    <w:rsid w:val="00817398"/>
    <w:rsid w:val="00822F8B"/>
    <w:rsid w:val="0082678E"/>
    <w:rsid w:val="00831102"/>
    <w:rsid w:val="008315C5"/>
    <w:rsid w:val="008556AB"/>
    <w:rsid w:val="00857BE7"/>
    <w:rsid w:val="00861A88"/>
    <w:rsid w:val="00870265"/>
    <w:rsid w:val="008709EB"/>
    <w:rsid w:val="00887D27"/>
    <w:rsid w:val="00891A00"/>
    <w:rsid w:val="008944F3"/>
    <w:rsid w:val="008948CD"/>
    <w:rsid w:val="008B0142"/>
    <w:rsid w:val="008C07B0"/>
    <w:rsid w:val="008D1303"/>
    <w:rsid w:val="008D39E0"/>
    <w:rsid w:val="008E0524"/>
    <w:rsid w:val="008E2251"/>
    <w:rsid w:val="008E4FAF"/>
    <w:rsid w:val="008E7A2F"/>
    <w:rsid w:val="008F0163"/>
    <w:rsid w:val="008F59F9"/>
    <w:rsid w:val="00900369"/>
    <w:rsid w:val="00902B37"/>
    <w:rsid w:val="009155C9"/>
    <w:rsid w:val="009236F4"/>
    <w:rsid w:val="00934E3F"/>
    <w:rsid w:val="0095170A"/>
    <w:rsid w:val="00951D48"/>
    <w:rsid w:val="00963435"/>
    <w:rsid w:val="00966D78"/>
    <w:rsid w:val="00981207"/>
    <w:rsid w:val="0098626C"/>
    <w:rsid w:val="0098773F"/>
    <w:rsid w:val="009C28FF"/>
    <w:rsid w:val="009D0C9A"/>
    <w:rsid w:val="009E4ED9"/>
    <w:rsid w:val="009F1D43"/>
    <w:rsid w:val="009F4700"/>
    <w:rsid w:val="009F6EF6"/>
    <w:rsid w:val="00A0212C"/>
    <w:rsid w:val="00A04EC2"/>
    <w:rsid w:val="00A102E5"/>
    <w:rsid w:val="00A12717"/>
    <w:rsid w:val="00A318B4"/>
    <w:rsid w:val="00A36D36"/>
    <w:rsid w:val="00A377FC"/>
    <w:rsid w:val="00A37DA0"/>
    <w:rsid w:val="00A54B0D"/>
    <w:rsid w:val="00A5540C"/>
    <w:rsid w:val="00A574BD"/>
    <w:rsid w:val="00A64810"/>
    <w:rsid w:val="00A75C19"/>
    <w:rsid w:val="00A90CC1"/>
    <w:rsid w:val="00A93331"/>
    <w:rsid w:val="00A94C90"/>
    <w:rsid w:val="00AA0C8D"/>
    <w:rsid w:val="00AA71AE"/>
    <w:rsid w:val="00AD28F3"/>
    <w:rsid w:val="00AE2CBD"/>
    <w:rsid w:val="00AE48DD"/>
    <w:rsid w:val="00AF5669"/>
    <w:rsid w:val="00AF7840"/>
    <w:rsid w:val="00B00F37"/>
    <w:rsid w:val="00B04CB8"/>
    <w:rsid w:val="00B1253D"/>
    <w:rsid w:val="00B14725"/>
    <w:rsid w:val="00B14908"/>
    <w:rsid w:val="00B3067E"/>
    <w:rsid w:val="00B30E76"/>
    <w:rsid w:val="00B3401C"/>
    <w:rsid w:val="00B37A00"/>
    <w:rsid w:val="00B37E67"/>
    <w:rsid w:val="00B40880"/>
    <w:rsid w:val="00B47388"/>
    <w:rsid w:val="00B5049E"/>
    <w:rsid w:val="00B55F47"/>
    <w:rsid w:val="00B661C0"/>
    <w:rsid w:val="00B7063E"/>
    <w:rsid w:val="00B74259"/>
    <w:rsid w:val="00B75013"/>
    <w:rsid w:val="00B9619D"/>
    <w:rsid w:val="00B96C74"/>
    <w:rsid w:val="00BB1796"/>
    <w:rsid w:val="00BB4194"/>
    <w:rsid w:val="00BB7CD9"/>
    <w:rsid w:val="00BC1820"/>
    <w:rsid w:val="00BD5D8D"/>
    <w:rsid w:val="00BE144D"/>
    <w:rsid w:val="00BF7BAF"/>
    <w:rsid w:val="00C05440"/>
    <w:rsid w:val="00C123EF"/>
    <w:rsid w:val="00C3560F"/>
    <w:rsid w:val="00C41DBE"/>
    <w:rsid w:val="00C45F62"/>
    <w:rsid w:val="00C5795A"/>
    <w:rsid w:val="00C60A35"/>
    <w:rsid w:val="00C62C27"/>
    <w:rsid w:val="00C6598C"/>
    <w:rsid w:val="00C65EB4"/>
    <w:rsid w:val="00C71A65"/>
    <w:rsid w:val="00C72333"/>
    <w:rsid w:val="00C731DF"/>
    <w:rsid w:val="00C836D8"/>
    <w:rsid w:val="00C87D19"/>
    <w:rsid w:val="00C90DA5"/>
    <w:rsid w:val="00C93819"/>
    <w:rsid w:val="00CA1793"/>
    <w:rsid w:val="00CC1E08"/>
    <w:rsid w:val="00CC765E"/>
    <w:rsid w:val="00CE4EDA"/>
    <w:rsid w:val="00D03D15"/>
    <w:rsid w:val="00D06EE7"/>
    <w:rsid w:val="00D16D2C"/>
    <w:rsid w:val="00D31345"/>
    <w:rsid w:val="00D34E56"/>
    <w:rsid w:val="00D401CB"/>
    <w:rsid w:val="00D41915"/>
    <w:rsid w:val="00D476CE"/>
    <w:rsid w:val="00D53656"/>
    <w:rsid w:val="00D66198"/>
    <w:rsid w:val="00D670C0"/>
    <w:rsid w:val="00D86A61"/>
    <w:rsid w:val="00DA19F9"/>
    <w:rsid w:val="00DA7E3F"/>
    <w:rsid w:val="00DB2C76"/>
    <w:rsid w:val="00DD4550"/>
    <w:rsid w:val="00DE73F0"/>
    <w:rsid w:val="00DF0517"/>
    <w:rsid w:val="00DF4C59"/>
    <w:rsid w:val="00DF5456"/>
    <w:rsid w:val="00E02616"/>
    <w:rsid w:val="00E075BF"/>
    <w:rsid w:val="00E11F08"/>
    <w:rsid w:val="00E142D4"/>
    <w:rsid w:val="00E20DBD"/>
    <w:rsid w:val="00E2280E"/>
    <w:rsid w:val="00E23C9F"/>
    <w:rsid w:val="00E25C61"/>
    <w:rsid w:val="00E26BCB"/>
    <w:rsid w:val="00E27E91"/>
    <w:rsid w:val="00E30D13"/>
    <w:rsid w:val="00E42D47"/>
    <w:rsid w:val="00E44FE8"/>
    <w:rsid w:val="00E47F60"/>
    <w:rsid w:val="00E47FD1"/>
    <w:rsid w:val="00E5212D"/>
    <w:rsid w:val="00E54475"/>
    <w:rsid w:val="00E632FC"/>
    <w:rsid w:val="00E652BA"/>
    <w:rsid w:val="00E71BC7"/>
    <w:rsid w:val="00E723B7"/>
    <w:rsid w:val="00E85E6F"/>
    <w:rsid w:val="00E937A1"/>
    <w:rsid w:val="00E94EFC"/>
    <w:rsid w:val="00E95037"/>
    <w:rsid w:val="00E96793"/>
    <w:rsid w:val="00EA4531"/>
    <w:rsid w:val="00EA7B0B"/>
    <w:rsid w:val="00EB114D"/>
    <w:rsid w:val="00EC50A8"/>
    <w:rsid w:val="00EC7C8B"/>
    <w:rsid w:val="00EE460B"/>
    <w:rsid w:val="00F0129F"/>
    <w:rsid w:val="00F10DAB"/>
    <w:rsid w:val="00F13C40"/>
    <w:rsid w:val="00F153AE"/>
    <w:rsid w:val="00F1572E"/>
    <w:rsid w:val="00F16971"/>
    <w:rsid w:val="00F23D36"/>
    <w:rsid w:val="00F275C5"/>
    <w:rsid w:val="00F307F6"/>
    <w:rsid w:val="00F42082"/>
    <w:rsid w:val="00F44E84"/>
    <w:rsid w:val="00F512F5"/>
    <w:rsid w:val="00F56126"/>
    <w:rsid w:val="00F5690E"/>
    <w:rsid w:val="00F851C6"/>
    <w:rsid w:val="00F85369"/>
    <w:rsid w:val="00F87BE5"/>
    <w:rsid w:val="00F90794"/>
    <w:rsid w:val="00F9688F"/>
    <w:rsid w:val="00FA1D90"/>
    <w:rsid w:val="00FA4ED8"/>
    <w:rsid w:val="00FC693B"/>
    <w:rsid w:val="00FD0963"/>
    <w:rsid w:val="00FE218A"/>
    <w:rsid w:val="00FF2DFD"/>
    <w:rsid w:val="00FF4C29"/>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F78E5A7"/>
  <w15:chartTrackingRefBased/>
  <w15:docId w15:val="{91279BA8-107C-4FA9-9CA8-469CF159C3F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qFormat="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aliases w:val="Body Text"/>
    <w:qFormat/>
    <w:rsid w:val="008E0524"/>
    <w:pPr>
      <w:tabs>
        <w:tab w:val="left" w:pos="454"/>
        <w:tab w:val="left" w:pos="1077"/>
        <w:tab w:val="left" w:pos="2155"/>
      </w:tabs>
      <w:snapToGrid w:val="0"/>
      <w:spacing w:after="0" w:line="290" w:lineRule="atLeast"/>
    </w:pPr>
    <w:rPr>
      <w:sz w:val="20"/>
    </w:rPr>
  </w:style>
  <w:style w:type="paragraph" w:styleId="Heading1">
    <w:name w:val="heading 1"/>
    <w:basedOn w:val="ListParagraph"/>
    <w:next w:val="Heading2"/>
    <w:link w:val="Heading1Char"/>
    <w:qFormat/>
    <w:rsid w:val="007D12DC"/>
    <w:pPr>
      <w:pageBreakBefore/>
      <w:numPr>
        <w:numId w:val="2"/>
      </w:numPr>
      <w:pBdr>
        <w:bottom w:val="dashed" w:sz="4" w:space="31" w:color="auto"/>
      </w:pBdr>
      <w:spacing w:before="290" w:after="600" w:line="604" w:lineRule="atLeast"/>
      <w:outlineLvl w:val="0"/>
    </w:pPr>
    <w:rPr>
      <w:b/>
      <w:bCs/>
      <w:color w:val="000000"/>
      <w:spacing w:val="4"/>
      <w:sz w:val="36"/>
      <w:szCs w:val="36"/>
      <w:lang w:val="de-DE"/>
    </w:rPr>
  </w:style>
  <w:style w:type="paragraph" w:styleId="Heading2">
    <w:name w:val="heading 2"/>
    <w:basedOn w:val="Normal"/>
    <w:next w:val="Normal"/>
    <w:link w:val="Heading2Char"/>
    <w:qFormat/>
    <w:rsid w:val="005A56B5"/>
    <w:pPr>
      <w:keepNext/>
      <w:keepLines/>
      <w:numPr>
        <w:ilvl w:val="1"/>
        <w:numId w:val="2"/>
      </w:numPr>
      <w:spacing w:before="280"/>
      <w:outlineLvl w:val="1"/>
    </w:pPr>
    <w:rPr>
      <w:rFonts w:cs="Vegagerdin FK Grotesk"/>
      <w:b/>
      <w:bCs/>
      <w:color w:val="000000"/>
      <w:szCs w:val="20"/>
    </w:rPr>
  </w:style>
  <w:style w:type="paragraph" w:styleId="Heading3">
    <w:name w:val="heading 3"/>
    <w:basedOn w:val="Heading2"/>
    <w:next w:val="BodyTextIndent"/>
    <w:link w:val="Heading3Char"/>
    <w:qFormat/>
    <w:rsid w:val="0055461C"/>
    <w:pPr>
      <w:numPr>
        <w:ilvl w:val="2"/>
      </w:numPr>
      <w:spacing w:before="290"/>
      <w:ind w:left="624"/>
      <w:outlineLvl w:val="2"/>
    </w:pPr>
  </w:style>
  <w:style w:type="paragraph" w:styleId="Heading4">
    <w:name w:val="heading 4"/>
    <w:basedOn w:val="Heading3"/>
    <w:next w:val="BodyTextIndent2"/>
    <w:link w:val="Heading4Char"/>
    <w:qFormat/>
    <w:rsid w:val="00DE73F0"/>
    <w:pPr>
      <w:numPr>
        <w:ilvl w:val="3"/>
      </w:numPr>
      <w:tabs>
        <w:tab w:val="clear" w:pos="454"/>
      </w:tabs>
      <w:outlineLvl w:val="3"/>
    </w:pPr>
  </w:style>
  <w:style w:type="paragraph" w:styleId="Heading5">
    <w:name w:val="heading 5"/>
    <w:basedOn w:val="Heading4"/>
    <w:next w:val="BodyTextIndent2"/>
    <w:link w:val="Heading5Char"/>
    <w:unhideWhenUsed/>
    <w:qFormat/>
    <w:rsid w:val="007E3971"/>
    <w:pPr>
      <w:numPr>
        <w:ilvl w:val="4"/>
      </w:numPr>
      <w:tabs>
        <w:tab w:val="clear" w:pos="2155"/>
      </w:tabs>
      <w:ind w:left="1701" w:firstLine="0"/>
      <w:outlineLvl w:val="4"/>
    </w:pPr>
    <w:rPr>
      <w:lang w:val="de-DE"/>
    </w:rPr>
  </w:style>
  <w:style w:type="paragraph" w:styleId="Heading6">
    <w:name w:val="heading 6"/>
    <w:basedOn w:val="Heading5"/>
    <w:next w:val="BodyTextIndent2"/>
    <w:link w:val="Heading6Char"/>
    <w:qFormat/>
    <w:rsid w:val="007E3971"/>
    <w:pPr>
      <w:numPr>
        <w:ilvl w:val="5"/>
      </w:numPr>
      <w:ind w:left="1701" w:firstLine="0"/>
      <w:outlineLvl w:val="5"/>
    </w:pPr>
  </w:style>
  <w:style w:type="paragraph" w:styleId="Heading7">
    <w:name w:val="heading 7"/>
    <w:basedOn w:val="Heading6"/>
    <w:next w:val="BodyTextIndent2"/>
    <w:link w:val="Heading7Char"/>
    <w:qFormat/>
    <w:rsid w:val="007E3971"/>
    <w:pPr>
      <w:numPr>
        <w:ilvl w:val="6"/>
      </w:numPr>
      <w:ind w:left="1701" w:firstLine="0"/>
      <w:outlineLvl w:val="6"/>
    </w:pPr>
  </w:style>
  <w:style w:type="paragraph" w:styleId="Heading8">
    <w:name w:val="heading 8"/>
    <w:basedOn w:val="Heading7"/>
    <w:next w:val="BodyTextIndent2"/>
    <w:link w:val="Heading8Char"/>
    <w:qFormat/>
    <w:rsid w:val="007E3971"/>
    <w:pPr>
      <w:numPr>
        <w:ilvl w:val="7"/>
      </w:numPr>
      <w:ind w:left="1701" w:firstLine="0"/>
      <w:outlineLvl w:val="7"/>
    </w:pPr>
  </w:style>
  <w:style w:type="paragraph" w:styleId="Heading9">
    <w:name w:val="heading 9"/>
    <w:basedOn w:val="Heading8"/>
    <w:next w:val="BodyTextIndent2"/>
    <w:link w:val="Heading9Char"/>
    <w:qFormat/>
    <w:rsid w:val="007E3971"/>
    <w:pPr>
      <w:numPr>
        <w:ilvl w:val="8"/>
      </w:numPr>
      <w:ind w:left="1701" w:firstLine="0"/>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E937A1"/>
    <w:pPr>
      <w:tabs>
        <w:tab w:val="center" w:pos="4680"/>
        <w:tab w:val="right" w:pos="9360"/>
      </w:tabs>
    </w:pPr>
  </w:style>
  <w:style w:type="character" w:customStyle="1" w:styleId="HeaderChar">
    <w:name w:val="Header Char"/>
    <w:basedOn w:val="DefaultParagraphFont"/>
    <w:link w:val="Header"/>
    <w:uiPriority w:val="99"/>
    <w:semiHidden/>
    <w:rsid w:val="00B30E76"/>
    <w:rPr>
      <w:sz w:val="20"/>
    </w:rPr>
  </w:style>
  <w:style w:type="paragraph" w:styleId="Footer">
    <w:name w:val="footer"/>
    <w:basedOn w:val="Normal"/>
    <w:link w:val="FooterChar"/>
    <w:rsid w:val="00E937A1"/>
    <w:pPr>
      <w:tabs>
        <w:tab w:val="center" w:pos="4680"/>
        <w:tab w:val="right" w:pos="9360"/>
      </w:tabs>
    </w:pPr>
  </w:style>
  <w:style w:type="character" w:customStyle="1" w:styleId="FooterChar">
    <w:name w:val="Footer Char"/>
    <w:basedOn w:val="DefaultParagraphFont"/>
    <w:link w:val="Footer"/>
    <w:uiPriority w:val="99"/>
    <w:semiHidden/>
    <w:rsid w:val="00B30E76"/>
    <w:rPr>
      <w:sz w:val="20"/>
    </w:rPr>
  </w:style>
  <w:style w:type="table" w:styleId="TableGrid">
    <w:name w:val="Table Grid"/>
    <w:basedOn w:val="TableNormal"/>
    <w:rsid w:val="00B3067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Punktalisti"/>
    <w:basedOn w:val="Normal"/>
    <w:uiPriority w:val="34"/>
    <w:qFormat/>
    <w:rsid w:val="005A56B5"/>
    <w:pPr>
      <w:numPr>
        <w:numId w:val="3"/>
      </w:numPr>
      <w:tabs>
        <w:tab w:val="clear" w:pos="454"/>
      </w:tabs>
      <w:spacing w:before="280"/>
    </w:pPr>
  </w:style>
  <w:style w:type="character" w:customStyle="1" w:styleId="Heading1Char">
    <w:name w:val="Heading 1 Char"/>
    <w:basedOn w:val="DefaultParagraphFont"/>
    <w:link w:val="Heading1"/>
    <w:uiPriority w:val="9"/>
    <w:rsid w:val="007D12DC"/>
    <w:rPr>
      <w:b/>
      <w:bCs/>
      <w:color w:val="000000"/>
      <w:spacing w:val="4"/>
      <w:sz w:val="36"/>
      <w:szCs w:val="36"/>
      <w:lang w:val="de-DE"/>
    </w:rPr>
  </w:style>
  <w:style w:type="character" w:customStyle="1" w:styleId="Heading3Char">
    <w:name w:val="Heading 3 Char"/>
    <w:basedOn w:val="DefaultParagraphFont"/>
    <w:link w:val="Heading3"/>
    <w:uiPriority w:val="12"/>
    <w:rsid w:val="00732045"/>
    <w:rPr>
      <w:rFonts w:cs="Vegagerdin FK Grotesk"/>
      <w:b/>
      <w:bCs/>
      <w:color w:val="000000"/>
      <w:sz w:val="20"/>
      <w:szCs w:val="20"/>
    </w:rPr>
  </w:style>
  <w:style w:type="character" w:customStyle="1" w:styleId="Heading2Char">
    <w:name w:val="Heading 2 Char"/>
    <w:basedOn w:val="DefaultParagraphFont"/>
    <w:link w:val="Heading2"/>
    <w:rsid w:val="00732045"/>
    <w:rPr>
      <w:rFonts w:cs="Vegagerdin FK Grotesk"/>
      <w:b/>
      <w:bCs/>
      <w:color w:val="000000"/>
      <w:sz w:val="20"/>
      <w:szCs w:val="20"/>
    </w:rPr>
  </w:style>
  <w:style w:type="paragraph" w:styleId="Title">
    <w:name w:val="Title"/>
    <w:basedOn w:val="Normal"/>
    <w:next w:val="Normal"/>
    <w:link w:val="TitleChar"/>
    <w:uiPriority w:val="19"/>
    <w:qFormat/>
    <w:rsid w:val="00C05440"/>
    <w:pPr>
      <w:framePr w:hSpace="181" w:wrap="around" w:vAnchor="page" w:hAnchor="text" w:y="426"/>
      <w:spacing w:line="432" w:lineRule="atLeast"/>
      <w:ind w:left="227"/>
      <w:suppressOverlap/>
    </w:pPr>
    <w:rPr>
      <w:b/>
      <w:spacing w:val="4"/>
      <w:sz w:val="36"/>
      <w:szCs w:val="36"/>
      <w:lang w:val="de-DE"/>
    </w:rPr>
  </w:style>
  <w:style w:type="character" w:customStyle="1" w:styleId="TitleChar">
    <w:name w:val="Title Char"/>
    <w:basedOn w:val="DefaultParagraphFont"/>
    <w:link w:val="Title"/>
    <w:uiPriority w:val="19"/>
    <w:rsid w:val="00DE73F0"/>
    <w:rPr>
      <w:b/>
      <w:spacing w:val="4"/>
      <w:sz w:val="36"/>
      <w:szCs w:val="36"/>
      <w:lang w:val="de-DE"/>
    </w:rPr>
  </w:style>
  <w:style w:type="paragraph" w:styleId="Subtitle">
    <w:name w:val="Subtitle"/>
    <w:basedOn w:val="Normal"/>
    <w:next w:val="Normal"/>
    <w:link w:val="SubtitleChar"/>
    <w:uiPriority w:val="20"/>
    <w:semiHidden/>
    <w:qFormat/>
    <w:rsid w:val="00C05440"/>
    <w:pPr>
      <w:framePr w:hSpace="181" w:wrap="around" w:vAnchor="page" w:hAnchor="text" w:y="426"/>
      <w:spacing w:line="432" w:lineRule="atLeast"/>
      <w:ind w:left="227"/>
      <w:suppressOverlap/>
    </w:pPr>
    <w:rPr>
      <w:spacing w:val="-2"/>
      <w:sz w:val="36"/>
      <w:szCs w:val="36"/>
      <w:lang w:val="de-DE"/>
    </w:rPr>
  </w:style>
  <w:style w:type="character" w:customStyle="1" w:styleId="SubtitleChar">
    <w:name w:val="Subtitle Char"/>
    <w:basedOn w:val="DefaultParagraphFont"/>
    <w:link w:val="Subtitle"/>
    <w:uiPriority w:val="20"/>
    <w:semiHidden/>
    <w:rsid w:val="00AE48DD"/>
    <w:rPr>
      <w:spacing w:val="-2"/>
      <w:sz w:val="36"/>
      <w:szCs w:val="36"/>
      <w:lang w:val="de-DE"/>
    </w:rPr>
  </w:style>
  <w:style w:type="paragraph" w:customStyle="1" w:styleId="Undirtitill1">
    <w:name w:val="Undirtitill1"/>
    <w:basedOn w:val="Normal"/>
    <w:next w:val="Normal"/>
    <w:uiPriority w:val="8"/>
    <w:qFormat/>
    <w:rsid w:val="0055461C"/>
    <w:pPr>
      <w:pageBreakBefore/>
      <w:spacing w:after="290" w:line="432" w:lineRule="atLeast"/>
      <w:outlineLvl w:val="0"/>
    </w:pPr>
    <w:rPr>
      <w:sz w:val="36"/>
      <w:szCs w:val="36"/>
    </w:rPr>
  </w:style>
  <w:style w:type="table" w:customStyle="1" w:styleId="IRCAcolor">
    <w:name w:val="IRCA color"/>
    <w:basedOn w:val="TableNormal"/>
    <w:uiPriority w:val="99"/>
    <w:rsid w:val="00432367"/>
    <w:pPr>
      <w:spacing w:after="0" w:line="260" w:lineRule="atLeast"/>
    </w:pPr>
    <w:rPr>
      <w:sz w:val="18"/>
      <w:lang w:val="en-GB"/>
    </w:rPr>
    <w:tblPr>
      <w:tblBorders>
        <w:bottom w:val="single" w:sz="4" w:space="0" w:color="A8A8A8"/>
        <w:insideH w:val="single" w:sz="4" w:space="0" w:color="A8A8A8"/>
        <w:insideV w:val="single" w:sz="4" w:space="0" w:color="A8A8A8"/>
      </w:tblBorders>
      <w:tblCellMar>
        <w:bottom w:w="91" w:type="dxa"/>
      </w:tblCellMar>
    </w:tblPr>
    <w:tblStylePr w:type="firstRow">
      <w:rPr>
        <w:b/>
      </w:rPr>
      <w:tblPr/>
      <w:tcPr>
        <w:tcBorders>
          <w:top w:val="nil"/>
          <w:left w:val="nil"/>
          <w:bottom w:val="single" w:sz="8" w:space="0" w:color="auto"/>
          <w:right w:val="nil"/>
          <w:insideH w:val="nil"/>
          <w:insideV w:val="single" w:sz="4" w:space="0" w:color="A8A8A8"/>
          <w:tl2br w:val="nil"/>
          <w:tr2bl w:val="nil"/>
        </w:tcBorders>
        <w:shd w:val="clear" w:color="auto" w:fill="FFFAEE" w:themeFill="background2"/>
      </w:tcPr>
    </w:tblStylePr>
  </w:style>
  <w:style w:type="paragraph" w:styleId="TOC1">
    <w:name w:val="toc 1"/>
    <w:basedOn w:val="Normal"/>
    <w:next w:val="Normal"/>
    <w:autoRedefine/>
    <w:uiPriority w:val="39"/>
    <w:rsid w:val="00732042"/>
    <w:pPr>
      <w:tabs>
        <w:tab w:val="clear" w:pos="454"/>
        <w:tab w:val="clear" w:pos="1077"/>
        <w:tab w:val="clear" w:pos="2155"/>
        <w:tab w:val="left" w:pos="284"/>
        <w:tab w:val="right" w:leader="dot" w:pos="8080"/>
      </w:tabs>
    </w:pPr>
    <w:rPr>
      <w:b/>
      <w:noProof/>
    </w:rPr>
  </w:style>
  <w:style w:type="paragraph" w:styleId="TOC2">
    <w:name w:val="toc 2"/>
    <w:basedOn w:val="Normal"/>
    <w:next w:val="Normal"/>
    <w:autoRedefine/>
    <w:uiPriority w:val="39"/>
    <w:rsid w:val="00A377FC"/>
    <w:pPr>
      <w:tabs>
        <w:tab w:val="clear" w:pos="454"/>
        <w:tab w:val="clear" w:pos="2155"/>
        <w:tab w:val="right" w:leader="dot" w:pos="8068"/>
      </w:tabs>
    </w:pPr>
  </w:style>
  <w:style w:type="character" w:styleId="Hyperlink">
    <w:name w:val="Hyperlink"/>
    <w:basedOn w:val="DefaultParagraphFont"/>
    <w:uiPriority w:val="99"/>
    <w:rsid w:val="00E26BCB"/>
    <w:rPr>
      <w:color w:val="001BF8" w:themeColor="hyperlink"/>
      <w:u w:val="single"/>
    </w:rPr>
  </w:style>
  <w:style w:type="character" w:customStyle="1" w:styleId="Heading4Char">
    <w:name w:val="Heading 4 Char"/>
    <w:basedOn w:val="DefaultParagraphFont"/>
    <w:link w:val="Heading4"/>
    <w:uiPriority w:val="15"/>
    <w:rsid w:val="00732045"/>
    <w:rPr>
      <w:rFonts w:cs="Vegagerdin FK Grotesk"/>
      <w:b/>
      <w:bCs/>
      <w:color w:val="000000"/>
      <w:sz w:val="20"/>
      <w:szCs w:val="20"/>
    </w:rPr>
  </w:style>
  <w:style w:type="paragraph" w:styleId="TOC3">
    <w:name w:val="toc 3"/>
    <w:basedOn w:val="Normal"/>
    <w:next w:val="Normal"/>
    <w:autoRedefine/>
    <w:uiPriority w:val="39"/>
    <w:semiHidden/>
    <w:rsid w:val="00A377FC"/>
    <w:pPr>
      <w:tabs>
        <w:tab w:val="clear" w:pos="454"/>
        <w:tab w:val="clear" w:pos="2155"/>
        <w:tab w:val="right" w:leader="dot" w:pos="8070"/>
      </w:tabs>
    </w:pPr>
  </w:style>
  <w:style w:type="character" w:styleId="PlaceholderText">
    <w:name w:val="Placeholder Text"/>
    <w:basedOn w:val="DefaultParagraphFont"/>
    <w:uiPriority w:val="99"/>
    <w:semiHidden/>
    <w:rsid w:val="00981207"/>
    <w:rPr>
      <w:color w:val="808080"/>
    </w:rPr>
  </w:style>
  <w:style w:type="paragraph" w:customStyle="1" w:styleId="Tflutexti">
    <w:name w:val="Töflutexti"/>
    <w:next w:val="Skringartexti1"/>
    <w:uiPriority w:val="27"/>
    <w:qFormat/>
    <w:rsid w:val="000133F3"/>
    <w:pPr>
      <w:numPr>
        <w:numId w:val="26"/>
      </w:numPr>
      <w:spacing w:before="290" w:after="0" w:line="240" w:lineRule="atLeast"/>
      <w:ind w:left="142" w:hanging="142"/>
    </w:pPr>
    <w:rPr>
      <w:b/>
      <w:sz w:val="16"/>
      <w:szCs w:val="16"/>
    </w:rPr>
  </w:style>
  <w:style w:type="paragraph" w:customStyle="1" w:styleId="Skringartexti1">
    <w:name w:val="Skýringartexti1"/>
    <w:basedOn w:val="Normal"/>
    <w:uiPriority w:val="28"/>
    <w:qFormat/>
    <w:rsid w:val="00A93331"/>
    <w:rPr>
      <w:sz w:val="16"/>
      <w:szCs w:val="16"/>
    </w:rPr>
  </w:style>
  <w:style w:type="paragraph" w:customStyle="1" w:styleId="Myndatexti">
    <w:name w:val="Myndatexti"/>
    <w:next w:val="Skringartexti1"/>
    <w:uiPriority w:val="27"/>
    <w:qFormat/>
    <w:rsid w:val="0055461C"/>
    <w:pPr>
      <w:numPr>
        <w:numId w:val="31"/>
      </w:numPr>
      <w:spacing w:before="290" w:after="0" w:line="240" w:lineRule="atLeast"/>
      <w:ind w:left="142" w:hanging="142"/>
    </w:pPr>
    <w:rPr>
      <w:b/>
      <w:sz w:val="16"/>
      <w:szCs w:val="16"/>
    </w:rPr>
  </w:style>
  <w:style w:type="paragraph" w:customStyle="1" w:styleId="Forsufyrirsgn">
    <w:name w:val="Forsíðu fyrirsögn"/>
    <w:basedOn w:val="Heading1"/>
    <w:next w:val="Nmeralaustkaflaheiti"/>
    <w:uiPriority w:val="8"/>
    <w:qFormat/>
    <w:rsid w:val="0055461C"/>
    <w:pPr>
      <w:numPr>
        <w:numId w:val="0"/>
      </w:numPr>
    </w:pPr>
  </w:style>
  <w:style w:type="paragraph" w:customStyle="1" w:styleId="Nmeralaustkaflaheiti">
    <w:name w:val="Númeralaust kaflaheiti"/>
    <w:basedOn w:val="Normal"/>
    <w:next w:val="Normal"/>
    <w:uiPriority w:val="8"/>
    <w:qFormat/>
    <w:rsid w:val="0055461C"/>
    <w:rPr>
      <w:b/>
    </w:rPr>
  </w:style>
  <w:style w:type="paragraph" w:customStyle="1" w:styleId="Jafnaformla">
    <w:name w:val="Jafna/formúla"/>
    <w:basedOn w:val="Normal"/>
    <w:next w:val="Normal"/>
    <w:uiPriority w:val="29"/>
    <w:qFormat/>
    <w:rsid w:val="006139AE"/>
    <w:pPr>
      <w:pBdr>
        <w:top w:val="single" w:sz="2" w:space="10" w:color="ECECEC"/>
        <w:left w:val="single" w:sz="2" w:space="14" w:color="ECECEC"/>
        <w:bottom w:val="single" w:sz="2" w:space="10" w:color="ECECEC"/>
        <w:right w:val="single" w:sz="2" w:space="14" w:color="ECECEC"/>
      </w:pBdr>
      <w:shd w:val="clear" w:color="auto" w:fill="ECECEC"/>
      <w:ind w:left="1021" w:right="1247"/>
    </w:pPr>
  </w:style>
  <w:style w:type="paragraph" w:styleId="Date">
    <w:name w:val="Date"/>
    <w:basedOn w:val="Normal"/>
    <w:next w:val="Normal"/>
    <w:link w:val="DateChar"/>
    <w:uiPriority w:val="99"/>
    <w:semiHidden/>
    <w:rsid w:val="003E7296"/>
    <w:pPr>
      <w:framePr w:hSpace="181" w:wrap="around" w:vAnchor="page" w:hAnchor="text" w:y="426"/>
      <w:ind w:left="227"/>
      <w:suppressOverlap/>
    </w:pPr>
  </w:style>
  <w:style w:type="character" w:customStyle="1" w:styleId="DateChar">
    <w:name w:val="Date Char"/>
    <w:basedOn w:val="DefaultParagraphFont"/>
    <w:link w:val="Date"/>
    <w:uiPriority w:val="99"/>
    <w:semiHidden/>
    <w:rsid w:val="00B30E76"/>
    <w:rPr>
      <w:sz w:val="20"/>
    </w:rPr>
  </w:style>
  <w:style w:type="character" w:customStyle="1" w:styleId="Heading5Char">
    <w:name w:val="Heading 5 Char"/>
    <w:basedOn w:val="DefaultParagraphFont"/>
    <w:link w:val="Heading5"/>
    <w:uiPriority w:val="16"/>
    <w:rsid w:val="00DE73F0"/>
    <w:rPr>
      <w:rFonts w:cs="Vegagerdin FK Grotesk"/>
      <w:b/>
      <w:bCs/>
      <w:color w:val="000000"/>
      <w:sz w:val="20"/>
      <w:szCs w:val="20"/>
      <w:lang w:val="de-DE"/>
    </w:rPr>
  </w:style>
  <w:style w:type="character" w:customStyle="1" w:styleId="Heading6Char">
    <w:name w:val="Heading 6 Char"/>
    <w:basedOn w:val="DefaultParagraphFont"/>
    <w:link w:val="Heading6"/>
    <w:uiPriority w:val="18"/>
    <w:semiHidden/>
    <w:rsid w:val="00732045"/>
    <w:rPr>
      <w:rFonts w:cs="Vegagerdin FK Grotesk"/>
      <w:b/>
      <w:bCs/>
      <w:color w:val="000000"/>
      <w:sz w:val="20"/>
      <w:szCs w:val="20"/>
      <w:lang w:val="de-DE"/>
    </w:rPr>
  </w:style>
  <w:style w:type="character" w:customStyle="1" w:styleId="Heading7Char">
    <w:name w:val="Heading 7 Char"/>
    <w:basedOn w:val="DefaultParagraphFont"/>
    <w:link w:val="Heading7"/>
    <w:uiPriority w:val="18"/>
    <w:semiHidden/>
    <w:rsid w:val="00732045"/>
    <w:rPr>
      <w:rFonts w:cs="Vegagerdin FK Grotesk"/>
      <w:b/>
      <w:bCs/>
      <w:color w:val="000000"/>
      <w:sz w:val="20"/>
      <w:szCs w:val="20"/>
      <w:lang w:val="de-DE"/>
    </w:rPr>
  </w:style>
  <w:style w:type="character" w:customStyle="1" w:styleId="Heading8Char">
    <w:name w:val="Heading 8 Char"/>
    <w:basedOn w:val="DefaultParagraphFont"/>
    <w:link w:val="Heading8"/>
    <w:uiPriority w:val="18"/>
    <w:semiHidden/>
    <w:rsid w:val="00732045"/>
    <w:rPr>
      <w:rFonts w:cs="Vegagerdin FK Grotesk"/>
      <w:b/>
      <w:bCs/>
      <w:color w:val="000000"/>
      <w:sz w:val="20"/>
      <w:szCs w:val="20"/>
      <w:lang w:val="de-DE"/>
    </w:rPr>
  </w:style>
  <w:style w:type="character" w:customStyle="1" w:styleId="Heading9Char">
    <w:name w:val="Heading 9 Char"/>
    <w:basedOn w:val="DefaultParagraphFont"/>
    <w:link w:val="Heading9"/>
    <w:uiPriority w:val="18"/>
    <w:semiHidden/>
    <w:rsid w:val="00732045"/>
    <w:rPr>
      <w:rFonts w:cs="Vegagerdin FK Grotesk"/>
      <w:b/>
      <w:bCs/>
      <w:color w:val="000000"/>
      <w:sz w:val="20"/>
      <w:szCs w:val="20"/>
      <w:lang w:val="de-DE"/>
    </w:rPr>
  </w:style>
  <w:style w:type="paragraph" w:styleId="BodyTextIndent">
    <w:name w:val="Body Text Indent"/>
    <w:aliases w:val="Meginmál með indrætti"/>
    <w:basedOn w:val="Normal"/>
    <w:link w:val="BodyTextIndentChar"/>
    <w:uiPriority w:val="13"/>
    <w:qFormat/>
    <w:rsid w:val="00DE73F0"/>
    <w:pPr>
      <w:tabs>
        <w:tab w:val="clear" w:pos="454"/>
        <w:tab w:val="clear" w:pos="2155"/>
      </w:tabs>
      <w:ind w:left="624"/>
    </w:pPr>
  </w:style>
  <w:style w:type="character" w:customStyle="1" w:styleId="BodyTextIndentChar">
    <w:name w:val="Body Text Indent Char"/>
    <w:aliases w:val="Meginmál með indrætti Char"/>
    <w:basedOn w:val="DefaultParagraphFont"/>
    <w:link w:val="BodyTextIndent"/>
    <w:uiPriority w:val="13"/>
    <w:rsid w:val="00DE73F0"/>
    <w:rPr>
      <w:sz w:val="20"/>
    </w:rPr>
  </w:style>
  <w:style w:type="paragraph" w:styleId="BodyTextIndent2">
    <w:name w:val="Body Text Indent 2"/>
    <w:aliases w:val="Meginmál með tvöföldum indrætti"/>
    <w:basedOn w:val="Normal"/>
    <w:link w:val="BodyTextIndent2Char"/>
    <w:qFormat/>
    <w:rsid w:val="00DE73F0"/>
    <w:pPr>
      <w:tabs>
        <w:tab w:val="clear" w:pos="454"/>
        <w:tab w:val="clear" w:pos="1077"/>
      </w:tabs>
      <w:ind w:left="1701"/>
    </w:pPr>
  </w:style>
  <w:style w:type="character" w:customStyle="1" w:styleId="BodyTextIndent2Char">
    <w:name w:val="Body Text Indent 2 Char"/>
    <w:aliases w:val="Meginmál með tvöföldum indrætti Char"/>
    <w:basedOn w:val="DefaultParagraphFont"/>
    <w:link w:val="BodyTextIndent2"/>
    <w:uiPriority w:val="16"/>
    <w:rsid w:val="00DE73F0"/>
    <w:rPr>
      <w:sz w:val="20"/>
    </w:rPr>
  </w:style>
  <w:style w:type="paragraph" w:styleId="FootnoteText">
    <w:name w:val="footnote text"/>
    <w:aliases w:val="Neðanmálstexti"/>
    <w:basedOn w:val="Normal"/>
    <w:link w:val="FootnoteTextChar"/>
    <w:rsid w:val="00AA71AE"/>
    <w:pPr>
      <w:spacing w:line="240" w:lineRule="auto"/>
      <w:ind w:left="454" w:hanging="454"/>
    </w:pPr>
    <w:rPr>
      <w:color w:val="7E7E7E"/>
      <w:sz w:val="16"/>
      <w:szCs w:val="20"/>
    </w:rPr>
  </w:style>
  <w:style w:type="character" w:customStyle="1" w:styleId="FootnoteTextChar">
    <w:name w:val="Footnote Text Char"/>
    <w:aliases w:val="Neðanmálstexti Char"/>
    <w:basedOn w:val="DefaultParagraphFont"/>
    <w:link w:val="FootnoteText"/>
    <w:uiPriority w:val="99"/>
    <w:rsid w:val="00AA71AE"/>
    <w:rPr>
      <w:color w:val="7E7E7E"/>
      <w:sz w:val="16"/>
      <w:szCs w:val="20"/>
    </w:rPr>
  </w:style>
  <w:style w:type="character" w:styleId="FootnoteReference">
    <w:name w:val="footnote reference"/>
    <w:basedOn w:val="DefaultParagraphFont"/>
    <w:semiHidden/>
    <w:unhideWhenUsed/>
    <w:rsid w:val="008E0524"/>
    <w:rPr>
      <w:vertAlign w:val="superscript"/>
    </w:rPr>
  </w:style>
  <w:style w:type="character" w:styleId="UnresolvedMention">
    <w:name w:val="Unresolved Mention"/>
    <w:basedOn w:val="DefaultParagraphFont"/>
    <w:uiPriority w:val="99"/>
    <w:semiHidden/>
    <w:unhideWhenUsed/>
    <w:rsid w:val="002F77E8"/>
    <w:rPr>
      <w:color w:val="605E5C"/>
      <w:shd w:val="clear" w:color="auto" w:fill="E1DFDD"/>
    </w:rPr>
  </w:style>
  <w:style w:type="paragraph" w:styleId="BalloonText">
    <w:name w:val="Balloon Text"/>
    <w:basedOn w:val="Normal"/>
    <w:link w:val="BalloonTextChar"/>
    <w:semiHidden/>
    <w:unhideWhenUsed/>
    <w:rsid w:val="00D86A61"/>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D86A61"/>
    <w:rPr>
      <w:rFonts w:ascii="Segoe UI" w:hAnsi="Segoe UI" w:cs="Segoe UI"/>
      <w:sz w:val="18"/>
      <w:szCs w:val="18"/>
    </w:rPr>
  </w:style>
  <w:style w:type="paragraph" w:styleId="Caption">
    <w:name w:val="caption"/>
    <w:basedOn w:val="Normal"/>
    <w:next w:val="Normal"/>
    <w:qFormat/>
    <w:rsid w:val="008948CD"/>
    <w:pPr>
      <w:tabs>
        <w:tab w:val="clear" w:pos="454"/>
        <w:tab w:val="clear" w:pos="1077"/>
        <w:tab w:val="clear" w:pos="2155"/>
      </w:tabs>
      <w:snapToGrid/>
      <w:spacing w:before="120" w:after="120" w:line="240" w:lineRule="auto"/>
    </w:pPr>
    <w:rPr>
      <w:rFonts w:ascii="Times New Roman" w:eastAsia="Times New Roman" w:hAnsi="Times New Roman" w:cs="Times New Roman"/>
      <w:b/>
      <w:bCs/>
      <w:szCs w:val="20"/>
      <w:lang w:val="is-IS" w:eastAsia="en-US"/>
    </w:rPr>
  </w:style>
  <w:style w:type="paragraph" w:customStyle="1" w:styleId="Heading0">
    <w:name w:val="Heading 0"/>
    <w:basedOn w:val="Heading1"/>
    <w:rsid w:val="00185874"/>
    <w:pPr>
      <w:keepNext/>
      <w:pageBreakBefore w:val="0"/>
      <w:pBdr>
        <w:bottom w:val="none" w:sz="0" w:space="0" w:color="auto"/>
      </w:pBdr>
      <w:tabs>
        <w:tab w:val="clear" w:pos="1077"/>
        <w:tab w:val="clear" w:pos="2155"/>
        <w:tab w:val="num" w:pos="0"/>
      </w:tabs>
      <w:overflowPunct w:val="0"/>
      <w:autoSpaceDE w:val="0"/>
      <w:autoSpaceDN w:val="0"/>
      <w:adjustRightInd w:val="0"/>
      <w:snapToGrid/>
      <w:spacing w:before="240" w:after="60" w:line="240" w:lineRule="auto"/>
      <w:ind w:left="0" w:firstLine="0"/>
      <w:textAlignment w:val="baseline"/>
    </w:pPr>
    <w:rPr>
      <w:rFonts w:ascii="Arial" w:eastAsia="Times New Roman" w:hAnsi="Arial" w:cs="Times New Roman"/>
      <w:bCs w:val="0"/>
      <w:color w:val="auto"/>
      <w:spacing w:val="0"/>
      <w:kern w:val="32"/>
      <w:sz w:val="32"/>
      <w:szCs w:val="20"/>
      <w:lang w:val="en-GB" w:eastAsia="en-US"/>
    </w:rPr>
  </w:style>
  <w:style w:type="character" w:styleId="PageNumber">
    <w:name w:val="page number"/>
    <w:basedOn w:val="DefaultParagraphFont"/>
    <w:rsid w:val="00185874"/>
  </w:style>
  <w:style w:type="paragraph" w:styleId="TOCHeading">
    <w:name w:val="TOC Heading"/>
    <w:basedOn w:val="Heading1"/>
    <w:next w:val="Normal"/>
    <w:uiPriority w:val="39"/>
    <w:unhideWhenUsed/>
    <w:qFormat/>
    <w:rsid w:val="00185874"/>
    <w:pPr>
      <w:keepNext/>
      <w:keepLines/>
      <w:pageBreakBefore w:val="0"/>
      <w:numPr>
        <w:numId w:val="0"/>
      </w:numPr>
      <w:pBdr>
        <w:bottom w:val="none" w:sz="0" w:space="0" w:color="auto"/>
      </w:pBdr>
      <w:tabs>
        <w:tab w:val="clear" w:pos="1077"/>
        <w:tab w:val="clear" w:pos="2155"/>
      </w:tabs>
      <w:snapToGrid/>
      <w:spacing w:before="240" w:after="0" w:line="259" w:lineRule="auto"/>
      <w:outlineLvl w:val="9"/>
    </w:pPr>
    <w:rPr>
      <w:rFonts w:asciiTheme="majorHAnsi" w:eastAsiaTheme="majorEastAsia" w:hAnsiTheme="majorHAnsi" w:cstheme="majorBidi"/>
      <w:b w:val="0"/>
      <w:bCs w:val="0"/>
      <w:color w:val="BEA400" w:themeColor="accent1" w:themeShade="BF"/>
      <w:spacing w:val="0"/>
      <w:sz w:val="32"/>
      <w:szCs w:val="32"/>
      <w:lang w:val="en-US" w:eastAsia="en-US"/>
    </w:rPr>
  </w:style>
  <w:style w:type="character" w:styleId="FollowedHyperlink">
    <w:name w:val="FollowedHyperlink"/>
    <w:basedOn w:val="DefaultParagraphFont"/>
    <w:uiPriority w:val="99"/>
    <w:semiHidden/>
    <w:unhideWhenUsed/>
    <w:rsid w:val="00185874"/>
    <w:rPr>
      <w:color w:val="FD6AF4" w:themeColor="followedHyperlink"/>
      <w:u w:val="single"/>
    </w:rPr>
  </w:style>
  <w:style w:type="character" w:styleId="CommentReference">
    <w:name w:val="annotation reference"/>
    <w:basedOn w:val="DefaultParagraphFont"/>
    <w:uiPriority w:val="99"/>
    <w:semiHidden/>
    <w:unhideWhenUsed/>
    <w:rsid w:val="00185874"/>
    <w:rPr>
      <w:sz w:val="16"/>
      <w:szCs w:val="16"/>
    </w:rPr>
  </w:style>
  <w:style w:type="paragraph" w:styleId="CommentText">
    <w:name w:val="annotation text"/>
    <w:basedOn w:val="Normal"/>
    <w:link w:val="CommentTextChar"/>
    <w:uiPriority w:val="99"/>
    <w:semiHidden/>
    <w:unhideWhenUsed/>
    <w:rsid w:val="00185874"/>
    <w:pPr>
      <w:tabs>
        <w:tab w:val="clear" w:pos="454"/>
        <w:tab w:val="clear" w:pos="1077"/>
        <w:tab w:val="clear" w:pos="2155"/>
      </w:tabs>
      <w:overflowPunct w:val="0"/>
      <w:autoSpaceDE w:val="0"/>
      <w:autoSpaceDN w:val="0"/>
      <w:adjustRightInd w:val="0"/>
      <w:snapToGrid/>
      <w:spacing w:line="240" w:lineRule="auto"/>
      <w:textAlignment w:val="baseline"/>
    </w:pPr>
    <w:rPr>
      <w:rFonts w:ascii="Times New Roman" w:eastAsia="Times New Roman" w:hAnsi="Times New Roman" w:cs="Times New Roman"/>
      <w:szCs w:val="20"/>
      <w:lang w:val="en-GB" w:eastAsia="en-US"/>
    </w:rPr>
  </w:style>
  <w:style w:type="character" w:customStyle="1" w:styleId="CommentTextChar">
    <w:name w:val="Comment Text Char"/>
    <w:basedOn w:val="DefaultParagraphFont"/>
    <w:link w:val="CommentText"/>
    <w:uiPriority w:val="99"/>
    <w:semiHidden/>
    <w:rsid w:val="00185874"/>
    <w:rPr>
      <w:rFonts w:ascii="Times New Roman" w:eastAsia="Times New Roman" w:hAnsi="Times New Roman" w:cs="Times New Roman"/>
      <w:sz w:val="20"/>
      <w:szCs w:val="20"/>
      <w:lang w:val="en-GB" w:eastAsia="en-US"/>
    </w:rPr>
  </w:style>
  <w:style w:type="paragraph" w:styleId="CommentSubject">
    <w:name w:val="annotation subject"/>
    <w:basedOn w:val="CommentText"/>
    <w:next w:val="CommentText"/>
    <w:link w:val="CommentSubjectChar"/>
    <w:uiPriority w:val="99"/>
    <w:semiHidden/>
    <w:unhideWhenUsed/>
    <w:rsid w:val="00185874"/>
    <w:rPr>
      <w:b/>
      <w:bCs/>
    </w:rPr>
  </w:style>
  <w:style w:type="character" w:customStyle="1" w:styleId="CommentSubjectChar">
    <w:name w:val="Comment Subject Char"/>
    <w:basedOn w:val="CommentTextChar"/>
    <w:link w:val="CommentSubject"/>
    <w:uiPriority w:val="99"/>
    <w:semiHidden/>
    <w:rsid w:val="00185874"/>
    <w:rPr>
      <w:rFonts w:ascii="Times New Roman" w:eastAsia="Times New Roman" w:hAnsi="Times New Roman" w:cs="Times New Roman"/>
      <w:b/>
      <w:bCs/>
      <w:sz w:val="20"/>
      <w:szCs w:val="20"/>
      <w:lang w:val="en-GB" w:eastAsia="en-US"/>
    </w:rPr>
  </w:style>
  <w:style w:type="paragraph" w:customStyle="1" w:styleId="MYND">
    <w:name w:val="MYND"/>
    <w:basedOn w:val="Normal"/>
    <w:link w:val="MYNDStaf"/>
    <w:qFormat/>
    <w:rsid w:val="001F64D1"/>
    <w:pPr>
      <w:spacing w:before="240" w:after="360" w:line="200" w:lineRule="atLeast"/>
      <w:ind w:right="714"/>
    </w:pPr>
    <w:rPr>
      <w:sz w:val="16"/>
      <w:szCs w:val="16"/>
      <w:lang w:val="is-IS"/>
    </w:rPr>
  </w:style>
  <w:style w:type="character" w:customStyle="1" w:styleId="MYNDStaf">
    <w:name w:val="MYND Staf"/>
    <w:basedOn w:val="DefaultParagraphFont"/>
    <w:link w:val="MYND"/>
    <w:rsid w:val="001F64D1"/>
    <w:rPr>
      <w:sz w:val="16"/>
      <w:szCs w:val="16"/>
      <w:lang w:val="is-IS"/>
    </w:rPr>
  </w:style>
  <w:style w:type="paragraph" w:styleId="Revision">
    <w:name w:val="Revision"/>
    <w:hidden/>
    <w:uiPriority w:val="99"/>
    <w:semiHidden/>
    <w:rsid w:val="002C1D88"/>
    <w:pPr>
      <w:spacing w:after="0" w:line="240" w:lineRule="auto"/>
    </w:pPr>
    <w:rPr>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image" Target="media/image5.emf"/><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oleObject" Target="embeddings/oleObject1.bin"/><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4.w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3.wmf"/><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http://www.standardsforhighways.co.uk/dmrb/vol7/section5/hd3606.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ntl.bts.gov/lib/3000/3800/3898/rep90-3.pdf" TargetMode="External"/><Relationship Id="rId22" Type="http://schemas.openxmlformats.org/officeDocument/2006/relationships/footer" Target="footer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14A0CFBF1BE49AC84C5528E5F606E2C"/>
        <w:category>
          <w:name w:val="General"/>
          <w:gallery w:val="placeholder"/>
        </w:category>
        <w:types>
          <w:type w:val="bbPlcHdr"/>
        </w:types>
        <w:behaviors>
          <w:behavior w:val="content"/>
        </w:behaviors>
        <w:guid w:val="{B5E8D646-B52F-4CCD-B721-7AA9567F36D7}"/>
      </w:docPartPr>
      <w:docPartBody>
        <w:p w:rsidR="00ED5D39" w:rsidRDefault="009D53B4">
          <w:pPr>
            <w:pStyle w:val="F14A0CFBF1BE49AC84C5528E5F606E2C"/>
          </w:pPr>
          <w:r w:rsidRPr="00EC5E9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gagerdin FK Grotesk">
    <w:altName w:val="Calibri"/>
    <w:panose1 w:val="00000000000000000000"/>
    <w:charset w:val="00"/>
    <w:family w:val="modern"/>
    <w:notTrueType/>
    <w:pitch w:val="variable"/>
    <w:sig w:usb0="20000007" w:usb1="00000001" w:usb2="00000000" w:usb3="00000000" w:csb0="00000193"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VegagerdinFKGrotesk-Regular">
    <w:altName w:val="Calibri"/>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D53B4"/>
    <w:rsid w:val="00032E7B"/>
    <w:rsid w:val="00102681"/>
    <w:rsid w:val="002E6E31"/>
    <w:rsid w:val="0036255D"/>
    <w:rsid w:val="0037395D"/>
    <w:rsid w:val="0043775E"/>
    <w:rsid w:val="00490BFE"/>
    <w:rsid w:val="004B4FBE"/>
    <w:rsid w:val="005410EF"/>
    <w:rsid w:val="00574165"/>
    <w:rsid w:val="0077795C"/>
    <w:rsid w:val="00797DBB"/>
    <w:rsid w:val="00804151"/>
    <w:rsid w:val="008551A5"/>
    <w:rsid w:val="009155C9"/>
    <w:rsid w:val="009341CF"/>
    <w:rsid w:val="009D53B4"/>
    <w:rsid w:val="009F1D43"/>
    <w:rsid w:val="00A3664B"/>
    <w:rsid w:val="00A64778"/>
    <w:rsid w:val="00BD68B9"/>
    <w:rsid w:val="00C31357"/>
    <w:rsid w:val="00D75CD4"/>
    <w:rsid w:val="00E456B6"/>
    <w:rsid w:val="00ED5D39"/>
    <w:rsid w:val="00EE36E8"/>
  </w:rsids>
  <m:mathPr>
    <m:mathFont m:val="Cambria Math"/>
    <m:brkBin m:val="before"/>
    <m:brkBinSub m:val="--"/>
    <m:smallFrac m:val="0"/>
    <m:dispDef/>
    <m:lMargin m:val="0"/>
    <m:rMargin m:val="0"/>
    <m:defJc m:val="centerGroup"/>
    <m:wrapIndent m:val="1440"/>
    <m:intLim m:val="subSup"/>
    <m:naryLim m:val="undOvr"/>
  </m:mathPr>
  <w:themeFontLang w:val="is-I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is-IS" w:eastAsia="is-I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F14A0CFBF1BE49AC84C5528E5F606E2C">
    <w:name w:val="F14A0CFBF1BE49AC84C5528E5F606E2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IRCA Colors">
      <a:dk1>
        <a:srgbClr val="000000"/>
      </a:dk1>
      <a:lt1>
        <a:srgbClr val="FFFFFF"/>
      </a:lt1>
      <a:dk2>
        <a:srgbClr val="000000"/>
      </a:dk2>
      <a:lt2>
        <a:srgbClr val="FFFAEE"/>
      </a:lt2>
      <a:accent1>
        <a:srgbClr val="FEDD00"/>
      </a:accent1>
      <a:accent2>
        <a:srgbClr val="14DC82"/>
      </a:accent2>
      <a:accent3>
        <a:srgbClr val="2DC8F5"/>
      </a:accent3>
      <a:accent4>
        <a:srgbClr val="FF8C2D"/>
      </a:accent4>
      <a:accent5>
        <a:srgbClr val="F04632"/>
      </a:accent5>
      <a:accent6>
        <a:srgbClr val="C8F582"/>
      </a:accent6>
      <a:hlink>
        <a:srgbClr val="001BF8"/>
      </a:hlink>
      <a:folHlink>
        <a:srgbClr val="FD6AF4"/>
      </a:folHlink>
    </a:clrScheme>
    <a:fontScheme name="IRCA Vegagerdin Font">
      <a:majorFont>
        <a:latin typeface="Vegagerdin FK Grotesk"/>
        <a:ea typeface=""/>
        <a:cs typeface=""/>
      </a:majorFont>
      <a:minorFont>
        <a:latin typeface="Vegagerdin FK Grotes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2020-11-12T00:00:00</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01C9B52852C11E41B0A1DEE520187B52" ma:contentTypeVersion="15" ma:contentTypeDescription="Create a new document." ma:contentTypeScope="" ma:versionID="72b9e6d4e579308137816d820789e057">
  <xsd:schema xmlns:xsd="http://www.w3.org/2001/XMLSchema" xmlns:xs="http://www.w3.org/2001/XMLSchema" xmlns:p="http://schemas.microsoft.com/office/2006/metadata/properties" xmlns:ns2="47c4faee-c192-444d-92b6-47bd19f30570" xmlns:ns3="611dee1d-dfd2-4b48-a112-b9b44a75bdfa" targetNamespace="http://schemas.microsoft.com/office/2006/metadata/properties" ma:root="true" ma:fieldsID="7e339b2be962f7a8a092d504fe6bd44a" ns2:_="" ns3:_="">
    <xsd:import namespace="47c4faee-c192-444d-92b6-47bd19f30570"/>
    <xsd:import namespace="611dee1d-dfd2-4b48-a112-b9b44a75bdfa"/>
    <xsd:element name="properties">
      <xsd:complexType>
        <xsd:sequence>
          <xsd:element name="documentManagement">
            <xsd:complexType>
              <xsd:all>
                <xsd:element ref="ns2:MediaServiceMetadata" minOccurs="0"/>
                <xsd:element ref="ns2:MediaServiceFastMetadata" minOccurs="0"/>
                <xsd:element ref="ns2:_Flow_SignoffStatus"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OCR" minOccurs="0"/>
                <xsd:element ref="ns2:MediaServiceGenerationTime" minOccurs="0"/>
                <xsd:element ref="ns2:MediaServiceEventHashCode" minOccurs="0"/>
                <xsd:element ref="ns2:MediaServiceDateTaken" minOccurs="0"/>
                <xsd:element ref="ns2:MediaServiceSearchPropertie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7c4faee-c192-444d-92b6-47bd19f305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Flow_SignoffStatus" ma:index="10" nillable="true" ma:displayName="Sign-off status" ma:internalName="Sign_x002d_off_x0020_status">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4970455-bdf1-4299-8c3c-b3ce243de74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11dee1d-dfd2-4b48-a112-b9b44a75bdfa"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5" nillable="true" ma:displayName="Taxonomy Catch All Column" ma:hidden="true" ma:list="{bf1c998d-33a7-4455-bf1f-fdaaf3ec3bec}" ma:internalName="TaxCatchAll" ma:showField="CatchAllData" ma:web="611dee1d-dfd2-4b48-a112-b9b44a75bdf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Flow_SignoffStatus xmlns="47c4faee-c192-444d-92b6-47bd19f30570" xsi:nil="true"/>
    <lcf76f155ced4ddcb4097134ff3c332f xmlns="47c4faee-c192-444d-92b6-47bd19f30570">
      <Terms xmlns="http://schemas.microsoft.com/office/infopath/2007/PartnerControls"/>
    </lcf76f155ced4ddcb4097134ff3c332f>
    <TaxCatchAll xmlns="611dee1d-dfd2-4b48-a112-b9b44a75bdfa"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3C07784-C71E-4A0B-9C64-97B8847AEB29}">
  <ds:schemaRefs>
    <ds:schemaRef ds:uri="http://schemas.microsoft.com/sharepoint/v3/contenttype/forms"/>
  </ds:schemaRefs>
</ds:datastoreItem>
</file>

<file path=customXml/itemProps3.xml><?xml version="1.0" encoding="utf-8"?>
<ds:datastoreItem xmlns:ds="http://schemas.openxmlformats.org/officeDocument/2006/customXml" ds:itemID="{147323A0-8AE1-40D6-894B-52868310C8B1}">
  <ds:schemaRefs>
    <ds:schemaRef ds:uri="http://schemas.openxmlformats.org/officeDocument/2006/bibliography"/>
  </ds:schemaRefs>
</ds:datastoreItem>
</file>

<file path=customXml/itemProps4.xml><?xml version="1.0" encoding="utf-8"?>
<ds:datastoreItem xmlns:ds="http://schemas.openxmlformats.org/officeDocument/2006/customXml" ds:itemID="{4C84C493-5AF4-465F-AC9C-EDC203B53E75}"/>
</file>

<file path=customXml/itemProps5.xml><?xml version="1.0" encoding="utf-8"?>
<ds:datastoreItem xmlns:ds="http://schemas.openxmlformats.org/officeDocument/2006/customXml" ds:itemID="{4FC153F3-B619-48AE-8386-9F5310D526F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284</TotalTime>
  <Pages>58</Pages>
  <Words>22586</Words>
  <Characters>123095</Characters>
  <Application>Microsoft Office Word</Application>
  <DocSecurity>0</DocSecurity>
  <Lines>2413</Lines>
  <Paragraphs>1129</Paragraphs>
  <ScaleCrop>false</ScaleCrop>
  <HeadingPairs>
    <vt:vector size="4" baseType="variant">
      <vt:variant>
        <vt:lpstr>Titill</vt:lpstr>
      </vt:variant>
      <vt:variant>
        <vt:i4>1</vt:i4>
      </vt:variant>
      <vt:variant>
        <vt:lpstr>Title</vt:lpstr>
      </vt:variant>
      <vt:variant>
        <vt:i4>1</vt:i4>
      </vt:variant>
    </vt:vector>
  </HeadingPairs>
  <TitlesOfParts>
    <vt:vector size="2" baseType="lpstr">
      <vt:lpstr>Heiti verkefnis</vt:lpstr>
      <vt:lpstr>Heiti verkefnis</vt:lpstr>
    </vt:vector>
  </TitlesOfParts>
  <Company/>
  <LinksUpToDate>false</LinksUpToDate>
  <CharactersWithSpaces>144552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Heiti verkefnis</dc:title>
  <dc:subject>Verkefnið er styrkt af Rannsóknasjóði Vegagerðarinnar</dc:subject>
  <dc:creator>Pétur Pétursson</dc:creator>
  <cp:keywords/>
  <dc:description/>
  <cp:lastModifiedBy>Petur Petursson</cp:lastModifiedBy>
  <cp:revision>131</cp:revision>
  <cp:lastPrinted>2025-11-19T13:57:00Z</cp:lastPrinted>
  <dcterms:created xsi:type="dcterms:W3CDTF">2022-01-24T00:56:00Z</dcterms:created>
  <dcterms:modified xsi:type="dcterms:W3CDTF">2025-11-19T13:57:00Z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0x01010001C9B52852C11E41B0A1DEE520187B52</vt:lpwstr>
  </property>
</Properties>
</file>